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sldIdLst>
    <p:sldId id="282" r:id="rId3"/>
    <p:sldId id="283" r:id="rId4"/>
    <p:sldId id="285" r:id="rId5"/>
    <p:sldId id="300" r:id="rId6"/>
    <p:sldId id="301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02" r:id="rId15"/>
    <p:sldId id="303" r:id="rId16"/>
    <p:sldId id="310" r:id="rId17"/>
    <p:sldId id="295" r:id="rId18"/>
    <p:sldId id="296" r:id="rId19"/>
    <p:sldId id="297" r:id="rId20"/>
    <p:sldId id="298" r:id="rId21"/>
    <p:sldId id="306" r:id="rId22"/>
    <p:sldId id="307" r:id="rId23"/>
    <p:sldId id="308" r:id="rId24"/>
    <p:sldId id="309" r:id="rId25"/>
    <p:sldId id="299" r:id="rId26"/>
    <p:sldId id="284" r:id="rId27"/>
    <p:sldId id="287" r:id="rId2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808" autoAdjust="0"/>
    <p:restoredTop sz="94660"/>
  </p:normalViewPr>
  <p:slideViewPr>
    <p:cSldViewPr>
      <p:cViewPr varScale="1">
        <p:scale>
          <a:sx n="73" d="100"/>
          <a:sy n="73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32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570CCF4-6E85-8F47-A8F0-85DD9CF98A0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A767A-7D95-814A-AA79-F4B8FB1CC138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0BA84E-C2C4-7346-B1EF-B4DA379FE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3B8EF5-8103-B246-91B0-E4FBD3C887A8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F3F94-1ADD-9C4D-BD3D-5B58172D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822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3968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78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06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905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17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50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42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432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7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00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03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7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EF6884-B847-46A7-A23B-5AAD69064E09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56407C-AFC3-4C06-8D5D-E918979F54C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06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EF6884-B847-46A7-A23B-5AAD69064E09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56407C-AFC3-4C06-8D5D-E918979F54C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58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5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4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1722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2"/>
          <p:cNvSpPr>
            <a:spLocks noGrp="1"/>
          </p:cNvSpPr>
          <p:nvPr/>
        </p:nvSpPr>
        <p:spPr>
          <a:xfrm>
            <a:off x="448282" y="5822224"/>
            <a:ext cx="7979194" cy="91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b="1" dirty="0" smtClean="0">
                <a:solidFill>
                  <a:schemeClr val="tx1"/>
                </a:solidFill>
                <a:latin typeface="+mj-lt"/>
              </a:rPr>
              <a:t>Bioraffinaderi Öresund/</a:t>
            </a:r>
            <a:r>
              <a:rPr lang="sv-SE" sz="1400" b="1" dirty="0" err="1" smtClean="0">
                <a:solidFill>
                  <a:schemeClr val="tx1"/>
                </a:solidFill>
                <a:latin typeface="+mj-lt"/>
              </a:rPr>
              <a:t>Biorefinery</a:t>
            </a:r>
            <a:r>
              <a:rPr lang="sv-SE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b="1" dirty="0" err="1" smtClean="0">
                <a:solidFill>
                  <a:schemeClr val="tx1"/>
                </a:solidFill>
                <a:latin typeface="+mj-lt"/>
              </a:rPr>
              <a:t>Oresund</a:t>
            </a:r>
            <a:r>
              <a:rPr lang="sv-SE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mtClean="0"/>
              <a:t/>
            </a:r>
            <a:br>
              <a:rPr lang="sv-SE" smtClean="0"/>
            </a:br>
            <a:r>
              <a:rPr lang="sv-SE" smtClean="0"/>
              <a:t>September 18, 2013_bild/</a:t>
            </a:r>
            <a:r>
              <a:rPr lang="sv-SE" dirty="0" err="1" smtClean="0"/>
              <a:t>slide</a:t>
            </a:r>
            <a:r>
              <a:rPr lang="sv-SE" baseline="0" dirty="0" smtClean="0"/>
              <a:t> nr.</a:t>
            </a:r>
            <a:r>
              <a:rPr lang="sv-SE" dirty="0" smtClean="0"/>
              <a:t> </a:t>
            </a:r>
            <a:fld id="{360C221C-5667-4E7E-9A5F-3BE6C5081D24}" type="slidenum">
              <a:rPr lang="sv-SE" smtClean="0"/>
              <a:pPr/>
              <a:t>‹#›</a:t>
            </a:fld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8" name="Bildobjekt 7" descr="C:\Users\Josefin\Desktop\Josefins Bioraff\Loggos\OKS_logo_farve_rgb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31" y="5988148"/>
            <a:ext cx="2304256" cy="58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 descr="C:\Users\Josefin\Desktop\Josefins Bioraff\Loggos\EU logo (farve, venstrestillet tekst, engelsk)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3" y="5988148"/>
            <a:ext cx="2161034" cy="58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 descr="C:\Users\Josefin\Desktop\Josefins Bioraff\Loggos\Logo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78" y="118457"/>
            <a:ext cx="2260600" cy="78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Rak 10"/>
          <p:cNvCxnSpPr/>
          <p:nvPr/>
        </p:nvCxnSpPr>
        <p:spPr>
          <a:xfrm>
            <a:off x="333423" y="5772124"/>
            <a:ext cx="8359264" cy="0"/>
          </a:xfrm>
          <a:prstGeom prst="line">
            <a:avLst/>
          </a:prstGeom>
          <a:ln w="8572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V="1">
            <a:off x="448282" y="443532"/>
            <a:ext cx="0" cy="5040560"/>
          </a:xfrm>
          <a:prstGeom prst="line">
            <a:avLst/>
          </a:prstGeom>
          <a:ln w="85725" cmpd="dbl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BCB3-B269-4069-8611-B124EB01D4C8}" type="datetimeFigureOut">
              <a:rPr lang="sv-SE" smtClean="0"/>
              <a:pPr/>
              <a:t>2013-09-23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BFCC-E694-42A3-B2B9-01A480CEA6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01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/>
          <a:lstStyle/>
          <a:p>
            <a:r>
              <a:rPr lang="en-US" dirty="0" err="1" smtClean="0"/>
              <a:t>Biorefinery</a:t>
            </a:r>
            <a:r>
              <a:rPr lang="en-US" dirty="0" smtClean="0"/>
              <a:t> </a:t>
            </a:r>
            <a:r>
              <a:rPr lang="en-US" dirty="0" err="1" smtClean="0"/>
              <a:t>Öresund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</a:t>
            </a:r>
            <a:r>
              <a:rPr lang="en-US" dirty="0" err="1" smtClean="0"/>
              <a:t>reflexions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 Mattiasson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Biotechnology, Lund University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DSC01550.JPG                                                   003C7A83Macintosh HD                   BD75849C: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SC01547.JPG                                                   003C7A83Macintosh HD                   BD75849C: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SC01556_1.JPG                                                 000474C3Macintosh HD                   BD75849C: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Jerusalem artichoke</a:t>
            </a:r>
          </a:p>
          <a:p>
            <a:endParaRPr lang="en-US" dirty="0" smtClean="0"/>
          </a:p>
          <a:p>
            <a:r>
              <a:rPr lang="en-US" dirty="0" err="1" smtClean="0"/>
              <a:t>Cikora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skalman.sydsvenskan-img.se/sydsvenskan/d2aecd304b7f3fb01050c2694e065f6c/704/396/archive/00993/AHEbio4_jpg_99363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6135" y="1"/>
            <a:ext cx="12191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le:Sunroot 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7360" y="-80169"/>
            <a:ext cx="5202673" cy="693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6" descr="Sunroot_flower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25313" y="-80169"/>
            <a:ext cx="3379207" cy="2534405"/>
          </a:xfrm>
          <a:prstGeom prst="rect">
            <a:avLst/>
          </a:prstGeom>
        </p:spPr>
      </p:pic>
      <p:pic>
        <p:nvPicPr>
          <p:cNvPr id="10" name="Picture Placeholder 6" descr="JlmartichokeS.jpg"/>
          <p:cNvPicPr>
            <a:picLocks noChangeAspect="1"/>
          </p:cNvPicPr>
          <p:nvPr/>
        </p:nvPicPr>
        <p:blipFill>
          <a:blip r:embed="rId5"/>
          <a:srcRect l="-61" r="-61"/>
          <a:stretch>
            <a:fillRect/>
          </a:stretch>
        </p:blipFill>
        <p:spPr>
          <a:xfrm>
            <a:off x="-1" y="4349048"/>
            <a:ext cx="4625313" cy="250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Pretreatment is a bottleneck!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ails and jet trail || Canon5D/EF17-40L@17 | 1/125s | f8 | ISO400 | Handh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41438"/>
            <a:ext cx="2286000" cy="34861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64675" y="580929"/>
            <a:ext cx="133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tracks…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ils and jet trail || Canon5D/EF17-40L@17 | 1/125s | f8 | ISO400 | Handh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41438"/>
            <a:ext cx="2286000" cy="34861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9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810000" cy="28575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32233" y="648479"/>
            <a:ext cx="487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tracks…                                                .. or more?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 bwMode="auto">
          <a:xfrm>
            <a:off x="7683448" y="5290867"/>
            <a:ext cx="1460552" cy="15671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pic>
        <p:nvPicPr>
          <p:cNvPr id="2" name="Picture 3" descr="me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3" y="734935"/>
            <a:ext cx="8970658" cy="557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91945" y="196443"/>
            <a:ext cx="8333688" cy="462844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en-GB" sz="24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</a:t>
            </a:r>
            <a:r>
              <a:rPr lang="en-GB" sz="24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komplexa</a:t>
            </a:r>
            <a:r>
              <a:rPr lang="en-GB" sz="24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metaboliska</a:t>
            </a:r>
            <a:r>
              <a:rPr lang="en-GB" sz="24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nätverket</a:t>
            </a:r>
            <a:r>
              <a:rPr lang="en-GB" sz="24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400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some years before the team is fully coordinated</a:t>
            </a:r>
          </a:p>
          <a:p>
            <a:r>
              <a:rPr lang="en-US" dirty="0" smtClean="0"/>
              <a:t>We are ready for new challenge – provided grants are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Biorefinery</a:t>
            </a:r>
            <a:r>
              <a:rPr lang="en-US" dirty="0" smtClean="0"/>
              <a:t> needs many competences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</a:p>
          <a:p>
            <a:r>
              <a:rPr lang="en-US" dirty="0" smtClean="0"/>
              <a:t>Cell biology</a:t>
            </a:r>
          </a:p>
          <a:p>
            <a:r>
              <a:rPr lang="en-US" dirty="0" smtClean="0"/>
              <a:t>Molecular biology</a:t>
            </a:r>
          </a:p>
          <a:p>
            <a:r>
              <a:rPr lang="en-US" dirty="0" smtClean="0"/>
              <a:t>Fermentation technology</a:t>
            </a:r>
          </a:p>
          <a:p>
            <a:r>
              <a:rPr lang="en-US" dirty="0" smtClean="0"/>
              <a:t>Process technology</a:t>
            </a:r>
          </a:p>
          <a:p>
            <a:r>
              <a:rPr lang="en-US" dirty="0" smtClean="0"/>
              <a:t>Life cycle analysis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 chemicals and energy carriers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Lactic acid + ethanol</a:t>
            </a:r>
          </a:p>
          <a:p>
            <a:endParaRPr lang="en-US" dirty="0" smtClean="0"/>
          </a:p>
          <a:p>
            <a:r>
              <a:rPr lang="en-US" dirty="0" smtClean="0"/>
              <a:t>If you combine and convert e.g. 20 % of the carbon source to lactic acid, then you can produce the ethanol so that the total economy allowing a competitive price for the ethanol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chemicals and energy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 with the energy carrier– large and safe market, at a low price</a:t>
            </a:r>
          </a:p>
          <a:p>
            <a:endParaRPr lang="en-US" dirty="0" smtClean="0"/>
          </a:p>
          <a:p>
            <a:r>
              <a:rPr lang="en-US" dirty="0" smtClean="0"/>
              <a:t>Follow up with chemicals– more expensive products and a more difficult market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combination of BIOREFINERY AND BIOGAS is attractive!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219199"/>
          </a:xfrm>
        </p:spPr>
        <p:txBody>
          <a:bodyPr/>
          <a:lstStyle/>
          <a:p>
            <a:r>
              <a:rPr lang="en-US" dirty="0" smtClean="0"/>
              <a:t>Pilot scale 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r>
              <a:rPr lang="en-US" dirty="0" err="1" smtClean="0"/>
              <a:t>Propionic</a:t>
            </a:r>
            <a:r>
              <a:rPr lang="en-US" dirty="0" smtClean="0"/>
              <a:t> acid from glycerol and potato juice</a:t>
            </a:r>
          </a:p>
          <a:p>
            <a:endParaRPr lang="en-US" dirty="0" smtClean="0"/>
          </a:p>
          <a:p>
            <a:r>
              <a:rPr lang="en-US" dirty="0" err="1" smtClean="0"/>
              <a:t>Polyols</a:t>
            </a:r>
            <a:r>
              <a:rPr lang="en-US" dirty="0" smtClean="0"/>
              <a:t> </a:t>
            </a:r>
            <a:r>
              <a:rPr lang="en-US" smtClean="0"/>
              <a:t>from glycerol and potato juice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biorefinery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in place!</a:t>
            </a:r>
          </a:p>
          <a:p>
            <a:endParaRPr lang="en-US" dirty="0" smtClean="0"/>
          </a:p>
          <a:p>
            <a:r>
              <a:rPr lang="en-US" dirty="0" smtClean="0"/>
              <a:t>Is a resource for academia and industry both in Denmark and Sweden!</a:t>
            </a:r>
          </a:p>
          <a:p>
            <a:endParaRPr lang="en-US" dirty="0" smtClean="0"/>
          </a:p>
          <a:p>
            <a:r>
              <a:rPr lang="en-US" dirty="0" smtClean="0"/>
              <a:t>Let us use it – it gives the region a unique opportunity!!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Josefin</a:t>
            </a:r>
            <a:r>
              <a:rPr lang="en-US" dirty="0" smtClean="0"/>
              <a:t> and earlier also Casper and their staff at </a:t>
            </a:r>
            <a:r>
              <a:rPr lang="en-US" dirty="0" err="1" smtClean="0"/>
              <a:t>Öresundsuniversitetet</a:t>
            </a:r>
            <a:r>
              <a:rPr lang="en-US" dirty="0" smtClean="0"/>
              <a:t>/LU Open</a:t>
            </a:r>
          </a:p>
          <a:p>
            <a:endParaRPr lang="en-US" dirty="0" smtClean="0"/>
          </a:p>
          <a:p>
            <a:r>
              <a:rPr lang="en-US" dirty="0" smtClean="0"/>
              <a:t>The advisory board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Special thanks to </a:t>
            </a:r>
            <a:r>
              <a:rPr lang="en-US" dirty="0" err="1" smtClean="0">
                <a:solidFill>
                  <a:srgbClr val="008000"/>
                </a:solidFill>
              </a:rPr>
              <a:t>Interreg</a:t>
            </a:r>
            <a:r>
              <a:rPr lang="en-US" dirty="0" smtClean="0">
                <a:solidFill>
                  <a:srgbClr val="008000"/>
                </a:solidFill>
              </a:rPr>
              <a:t>!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Supporting an “unconventional” application!</a:t>
            </a:r>
          </a:p>
          <a:p>
            <a:endParaRPr lang="en-US" dirty="0" smtClean="0"/>
          </a:p>
          <a:p>
            <a:r>
              <a:rPr lang="en-US" dirty="0" smtClean="0"/>
              <a:t>Continuous interest and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topic – big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Where are the bottle necks?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Identification of targets</a:t>
            </a:r>
          </a:p>
          <a:p>
            <a:pPr lvl="1"/>
            <a:r>
              <a:rPr lang="en-US" dirty="0" smtClean="0"/>
              <a:t>Choice of strategy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Raw 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can gather competencies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But equipment is difficult to finance</a:t>
            </a:r>
          </a:p>
          <a:p>
            <a:endParaRPr lang="en-US" dirty="0" smtClean="0"/>
          </a:p>
          <a:p>
            <a:r>
              <a:rPr lang="en-US" dirty="0" smtClean="0"/>
              <a:t>Running costs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0539" y="6224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programlogo_standing_farve_gallery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86000"/>
            <a:ext cx="2531770" cy="2036424"/>
          </a:xfrm>
          <a:prstGeom prst="rect">
            <a:avLst/>
          </a:prstGeom>
        </p:spPr>
      </p:pic>
      <p:pic>
        <p:nvPicPr>
          <p:cNvPr id="6" name="Picture 5" descr="eulogo_c_rgb_gallery_verti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104" y="2362201"/>
            <a:ext cx="2446369" cy="24680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SC01750.JPG                                                   000474C3Macintosh HD                   BD75849C: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ioanalys-martin\Pictures\bilder-10\Mina bilder\2007\2007_12_05\IMG_2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0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bioanalys-martin\Pictures\foto Neo\2012-04\DSC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0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C01548.JPG                                                   003C7A83Macintosh HD                   BD75849C: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Mall Bioraffinaderi Öresund - Kop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Mall Bioraffinaderi Öresund - Kopia</Template>
  <TotalTime>594</TotalTime>
  <Words>270</Words>
  <Application>Microsoft Office PowerPoint</Application>
  <PresentationFormat>Bildspel på skärmen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26</vt:i4>
      </vt:variant>
    </vt:vector>
  </HeadingPairs>
  <TitlesOfParts>
    <vt:vector size="28" baseType="lpstr">
      <vt:lpstr>PPT Mall Bioraffinaderi Öresund - Kopia</vt:lpstr>
      <vt:lpstr>Anpassad formgivning</vt:lpstr>
      <vt:lpstr>Biorefinery Öresund  some reflexions.   Bo Mattiasson Biotechnology, Lund University</vt:lpstr>
      <vt:lpstr>Biorefinery needs many competences</vt:lpstr>
      <vt:lpstr>Interesting topic – big challenges</vt:lpstr>
      <vt:lpstr>One can gather competencies ..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New crops</vt:lpstr>
      <vt:lpstr>PowerPoint-presentation</vt:lpstr>
      <vt:lpstr>Pretreatment is a bottleneck!</vt:lpstr>
      <vt:lpstr>PowerPoint-presentation</vt:lpstr>
      <vt:lpstr>PowerPoint-presentation</vt:lpstr>
      <vt:lpstr>PowerPoint-presentation</vt:lpstr>
      <vt:lpstr>Experiences</vt:lpstr>
      <vt:lpstr>Combine chemicals and energy carriers</vt:lpstr>
      <vt:lpstr>Combining chemicals and energy carriers</vt:lpstr>
      <vt:lpstr>The combination of BIOREFINERY AND BIOGAS is attractive!</vt:lpstr>
      <vt:lpstr>Pilot scale experiments</vt:lpstr>
      <vt:lpstr>The biorefinery</vt:lpstr>
      <vt:lpstr>Special thanks to:</vt:lpstr>
      <vt:lpstr>Special thanks to Interreg!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</dc:creator>
  <cp:lastModifiedBy>Josefin</cp:lastModifiedBy>
  <cp:revision>55</cp:revision>
  <dcterms:created xsi:type="dcterms:W3CDTF">2013-09-18T08:01:56Z</dcterms:created>
  <dcterms:modified xsi:type="dcterms:W3CDTF">2013-09-23T11:11:27Z</dcterms:modified>
</cp:coreProperties>
</file>