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3" r:id="rId4"/>
    <p:sldId id="257" r:id="rId5"/>
    <p:sldId id="280" r:id="rId6"/>
    <p:sldId id="281" r:id="rId7"/>
    <p:sldId id="286" r:id="rId8"/>
    <p:sldId id="258" r:id="rId9"/>
    <p:sldId id="299" r:id="rId10"/>
    <p:sldId id="275" r:id="rId11"/>
    <p:sldId id="277" r:id="rId12"/>
    <p:sldId id="287" r:id="rId13"/>
    <p:sldId id="276" r:id="rId14"/>
    <p:sldId id="268" r:id="rId15"/>
    <p:sldId id="263" r:id="rId16"/>
    <p:sldId id="269" r:id="rId17"/>
    <p:sldId id="267" r:id="rId18"/>
    <p:sldId id="265" r:id="rId19"/>
    <p:sldId id="274" r:id="rId20"/>
    <p:sldId id="273" r:id="rId21"/>
    <p:sldId id="271" r:id="rId22"/>
    <p:sldId id="291" r:id="rId23"/>
    <p:sldId id="292" r:id="rId24"/>
    <p:sldId id="293" r:id="rId25"/>
    <p:sldId id="295" r:id="rId26"/>
    <p:sldId id="296" r:id="rId27"/>
    <p:sldId id="298" r:id="rId28"/>
    <p:sldId id="300" r:id="rId29"/>
    <p:sldId id="301" r:id="rId30"/>
    <p:sldId id="289" r:id="rId31"/>
    <p:sldId id="285" r:id="rId32"/>
    <p:sldId id="290" r:id="rId33"/>
    <p:sldId id="284" r:id="rId3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xiali\Desktop\Biorefinery\Fermentation%20data_biorefinery\Yarrowia%20lipolytica\Fermentor_13-01-2012_YL161_5%25%20Gly_Xiaoying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32887138768162E-2"/>
          <c:y val="0.11413708236509972"/>
          <c:w val="0.78638425682548352"/>
          <c:h val="0.71448406563061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'Ferm data'!$J$31</c:f>
              <c:strCache>
                <c:ptCount val="1"/>
                <c:pt idx="0">
                  <c:v>OD_A2</c:v>
                </c:pt>
              </c:strCache>
            </c:strRef>
          </c:tx>
          <c:marker>
            <c:symbol val="diamond"/>
            <c:size val="4"/>
          </c:marker>
          <c:xVal>
            <c:numRef>
              <c:f>'Ferm data'!$I$32:$I$43</c:f>
              <c:numCache>
                <c:formatCode>0.00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17.2</c:v>
                </c:pt>
                <c:pt idx="5">
                  <c:v>22</c:v>
                </c:pt>
                <c:pt idx="6">
                  <c:v>27</c:v>
                </c:pt>
                <c:pt idx="7">
                  <c:v>32.9</c:v>
                </c:pt>
                <c:pt idx="8">
                  <c:v>42.3</c:v>
                </c:pt>
                <c:pt idx="9">
                  <c:v>48</c:v>
                </c:pt>
                <c:pt idx="10">
                  <c:v>56</c:v>
                </c:pt>
                <c:pt idx="11">
                  <c:v>69.2</c:v>
                </c:pt>
              </c:numCache>
            </c:numRef>
          </c:xVal>
          <c:yVal>
            <c:numRef>
              <c:f>'Ferm data'!$J$32:$J$43</c:f>
              <c:numCache>
                <c:formatCode>0.00</c:formatCode>
                <c:ptCount val="12"/>
                <c:pt idx="0">
                  <c:v>0.19</c:v>
                </c:pt>
                <c:pt idx="1">
                  <c:v>0.31</c:v>
                </c:pt>
                <c:pt idx="2">
                  <c:v>9.1999999999999998E-2</c:v>
                </c:pt>
                <c:pt idx="3">
                  <c:v>3.74</c:v>
                </c:pt>
                <c:pt idx="4">
                  <c:v>11.7</c:v>
                </c:pt>
                <c:pt idx="5">
                  <c:v>21</c:v>
                </c:pt>
                <c:pt idx="6">
                  <c:v>27.4</c:v>
                </c:pt>
                <c:pt idx="7">
                  <c:v>33.299999999999997</c:v>
                </c:pt>
                <c:pt idx="8">
                  <c:v>31.4</c:v>
                </c:pt>
                <c:pt idx="9">
                  <c:v>31.4</c:v>
                </c:pt>
                <c:pt idx="10">
                  <c:v>33.4</c:v>
                </c:pt>
                <c:pt idx="11">
                  <c:v>33.299999999999997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'Ferm data'!$O$31</c:f>
              <c:strCache>
                <c:ptCount val="1"/>
                <c:pt idx="0">
                  <c:v>Gly_A2 (g/L)</c:v>
                </c:pt>
              </c:strCache>
            </c:strRef>
          </c:tx>
          <c:marker>
            <c:symbol val="square"/>
            <c:size val="4"/>
          </c:marker>
          <c:xVal>
            <c:numRef>
              <c:f>'Ferm data'!$I$32:$I$43</c:f>
              <c:numCache>
                <c:formatCode>0.00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17.2</c:v>
                </c:pt>
                <c:pt idx="5">
                  <c:v>22</c:v>
                </c:pt>
                <c:pt idx="6">
                  <c:v>27</c:v>
                </c:pt>
                <c:pt idx="7">
                  <c:v>32.9</c:v>
                </c:pt>
                <c:pt idx="8">
                  <c:v>42.3</c:v>
                </c:pt>
                <c:pt idx="9">
                  <c:v>48</c:v>
                </c:pt>
                <c:pt idx="10">
                  <c:v>56</c:v>
                </c:pt>
                <c:pt idx="11">
                  <c:v>69.2</c:v>
                </c:pt>
              </c:numCache>
            </c:numRef>
          </c:xVal>
          <c:yVal>
            <c:numRef>
              <c:f>'Ferm data'!$O$32:$O$43</c:f>
              <c:numCache>
                <c:formatCode>0.00</c:formatCode>
                <c:ptCount val="12"/>
                <c:pt idx="0">
                  <c:v>50.834214163504313</c:v>
                </c:pt>
                <c:pt idx="1">
                  <c:v>50.817274836387661</c:v>
                </c:pt>
                <c:pt idx="2">
                  <c:v>50.772598530960536</c:v>
                </c:pt>
                <c:pt idx="3">
                  <c:v>49.15398811270839</c:v>
                </c:pt>
                <c:pt idx="4">
                  <c:v>44.110166982038862</c:v>
                </c:pt>
                <c:pt idx="5">
                  <c:v>38.526818144064428</c:v>
                </c:pt>
                <c:pt idx="6">
                  <c:v>32.308556497357756</c:v>
                </c:pt>
                <c:pt idx="7">
                  <c:v>24.20997884750491</c:v>
                </c:pt>
                <c:pt idx="8">
                  <c:v>17.890814339732302</c:v>
                </c:pt>
                <c:pt idx="9">
                  <c:v>13.60359796442509</c:v>
                </c:pt>
                <c:pt idx="10">
                  <c:v>7.497969779796934</c:v>
                </c:pt>
                <c:pt idx="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189248"/>
        <c:axId val="99493376"/>
      </c:scatterChart>
      <c:scatterChart>
        <c:scatterStyle val="lineMarker"/>
        <c:varyColors val="0"/>
        <c:ser>
          <c:idx val="2"/>
          <c:order val="2"/>
          <c:tx>
            <c:strRef>
              <c:f>'Ferm data'!$P$31</c:f>
              <c:strCache>
                <c:ptCount val="1"/>
                <c:pt idx="0">
                  <c:v>Ml_A2(g/L)</c:v>
                </c:pt>
              </c:strCache>
            </c:strRef>
          </c:tx>
          <c:marker>
            <c:symbol val="triangle"/>
            <c:size val="4"/>
          </c:marker>
          <c:xVal>
            <c:numRef>
              <c:f>'Ferm data'!$I$32:$I$43</c:f>
              <c:numCache>
                <c:formatCode>0.00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17.2</c:v>
                </c:pt>
                <c:pt idx="5">
                  <c:v>22</c:v>
                </c:pt>
                <c:pt idx="6">
                  <c:v>27</c:v>
                </c:pt>
                <c:pt idx="7">
                  <c:v>32.9</c:v>
                </c:pt>
                <c:pt idx="8">
                  <c:v>42.3</c:v>
                </c:pt>
                <c:pt idx="9">
                  <c:v>48</c:v>
                </c:pt>
                <c:pt idx="10">
                  <c:v>56</c:v>
                </c:pt>
                <c:pt idx="11">
                  <c:v>69.2</c:v>
                </c:pt>
              </c:numCache>
            </c:numRef>
          </c:xVal>
          <c:yVal>
            <c:numRef>
              <c:f>'Ferm data'!$P$32:$P$43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6.3459076786963244E-3</c:v>
                </c:pt>
                <c:pt idx="3">
                  <c:v>2.3557604867725662E-2</c:v>
                </c:pt>
                <c:pt idx="4">
                  <c:v>0.35532557740208076</c:v>
                </c:pt>
                <c:pt idx="5">
                  <c:v>1.0325509379222269</c:v>
                </c:pt>
                <c:pt idx="6">
                  <c:v>2.1322081288212904</c:v>
                </c:pt>
                <c:pt idx="7">
                  <c:v>3.9426197477092284</c:v>
                </c:pt>
                <c:pt idx="8">
                  <c:v>5.7606258527373519</c:v>
                </c:pt>
                <c:pt idx="9">
                  <c:v>7.5660450588984105</c:v>
                </c:pt>
                <c:pt idx="10">
                  <c:v>10.45826497384132</c:v>
                </c:pt>
                <c:pt idx="11">
                  <c:v>13.822639098813463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'Ferm data'!$Q$31</c:f>
              <c:strCache>
                <c:ptCount val="1"/>
                <c:pt idx="0">
                  <c:v>Ery_A2(g/L)</c:v>
                </c:pt>
              </c:strCache>
            </c:strRef>
          </c:tx>
          <c:xVal>
            <c:numRef>
              <c:f>'Ferm data'!$I$32:$I$43</c:f>
              <c:numCache>
                <c:formatCode>0.00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17.2</c:v>
                </c:pt>
                <c:pt idx="5">
                  <c:v>22</c:v>
                </c:pt>
                <c:pt idx="6">
                  <c:v>27</c:v>
                </c:pt>
                <c:pt idx="7">
                  <c:v>32.9</c:v>
                </c:pt>
                <c:pt idx="8">
                  <c:v>42.3</c:v>
                </c:pt>
                <c:pt idx="9">
                  <c:v>48</c:v>
                </c:pt>
                <c:pt idx="10">
                  <c:v>56</c:v>
                </c:pt>
                <c:pt idx="11">
                  <c:v>69.2</c:v>
                </c:pt>
              </c:numCache>
            </c:numRef>
          </c:xVal>
          <c:yVal>
            <c:numRef>
              <c:f>'Ferm data'!$Q$32:$Q$43</c:f>
              <c:numCache>
                <c:formatCode>0.00</c:formatCode>
                <c:ptCount val="12"/>
                <c:pt idx="0">
                  <c:v>0.19745836458003405</c:v>
                </c:pt>
                <c:pt idx="1">
                  <c:v>0.19957384292362096</c:v>
                </c:pt>
                <c:pt idx="2">
                  <c:v>0.20611044136932696</c:v>
                </c:pt>
                <c:pt idx="3">
                  <c:v>0.17373527168635561</c:v>
                </c:pt>
                <c:pt idx="4">
                  <c:v>0.20549054835742323</c:v>
                </c:pt>
                <c:pt idx="5">
                  <c:v>0.44414759257069203</c:v>
                </c:pt>
                <c:pt idx="6">
                  <c:v>1.1035885814925956</c:v>
                </c:pt>
                <c:pt idx="7">
                  <c:v>2.1778451588343155</c:v>
                </c:pt>
                <c:pt idx="8">
                  <c:v>3.1277788867081768</c:v>
                </c:pt>
                <c:pt idx="9">
                  <c:v>3.8157057152423697</c:v>
                </c:pt>
                <c:pt idx="10">
                  <c:v>4.8556805788172506</c:v>
                </c:pt>
                <c:pt idx="11">
                  <c:v>5.5422734498889037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497088"/>
        <c:axId val="99495296"/>
      </c:scatterChart>
      <c:valAx>
        <c:axId val="97189248"/>
        <c:scaling>
          <c:orientation val="minMax"/>
          <c:max val="1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Time (Hours)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99493376"/>
        <c:crosses val="autoZero"/>
        <c:crossBetween val="midCat"/>
        <c:majorUnit val="20"/>
      </c:valAx>
      <c:valAx>
        <c:axId val="994933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da-DK" dirty="0"/>
                  <a:t>OD</a:t>
                </a:r>
                <a:r>
                  <a:rPr lang="da-DK" baseline="0" dirty="0"/>
                  <a:t> / </a:t>
                </a:r>
                <a:r>
                  <a:rPr lang="da-DK" baseline="0" dirty="0" err="1" smtClean="0"/>
                  <a:t>Gly</a:t>
                </a:r>
                <a:r>
                  <a:rPr lang="da-DK" baseline="0" dirty="0" smtClean="0"/>
                  <a:t> </a:t>
                </a:r>
                <a:r>
                  <a:rPr lang="da-DK" baseline="0" dirty="0"/>
                  <a:t>(g/L)</a:t>
                </a:r>
                <a:endParaRPr lang="da-DK" dirty="0"/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crossAx val="97189248"/>
        <c:crosses val="autoZero"/>
        <c:crossBetween val="midCat"/>
      </c:valAx>
      <c:valAx>
        <c:axId val="99495296"/>
        <c:scaling>
          <c:orientation val="minMax"/>
          <c:max val="15"/>
        </c:scaling>
        <c:delete val="0"/>
        <c:axPos val="r"/>
        <c:numFmt formatCode="0" sourceLinked="0"/>
        <c:majorTickMark val="out"/>
        <c:minorTickMark val="none"/>
        <c:tickLblPos val="nextTo"/>
        <c:crossAx val="99497088"/>
        <c:crosses val="max"/>
        <c:crossBetween val="midCat"/>
        <c:majorUnit val="2"/>
      </c:valAx>
      <c:valAx>
        <c:axId val="9949708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994952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15519303779252"/>
          <c:y val="0.25463834962255477"/>
          <c:w val="0.25237553086040831"/>
          <c:h val="0.35234469923492862"/>
        </c:manualLayout>
      </c:layout>
      <c:overlay val="0"/>
    </c:legend>
    <c:plotVisOnly val="1"/>
    <c:dispBlanksAs val="gap"/>
    <c:showDLblsOverMax val="0"/>
  </c:chart>
  <c:spPr>
    <a:ln>
      <a:solidFill>
        <a:sysClr val="window" lastClr="FFFFFF">
          <a:lumMod val="75000"/>
        </a:sysClr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/>
            </a:pPr>
            <a:r>
              <a:rPr lang="en-US" sz="1500"/>
              <a:t>Feeding in 1g/L/h</a:t>
            </a:r>
            <a:r>
              <a:rPr lang="en-US" sz="1500" baseline="0"/>
              <a:t> glycerol </a:t>
            </a:r>
            <a:endParaRPr lang="en-US" sz="1500"/>
          </a:p>
        </c:rich>
      </c:tx>
      <c:layout>
        <c:manualLayout>
          <c:xMode val="edge"/>
          <c:yMode val="edge"/>
          <c:x val="0.25980729828126325"/>
          <c:y val="2.01777766909571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973774268217532E-2"/>
          <c:y val="0.178141047586443"/>
          <c:w val="0.7970855981711964"/>
          <c:h val="0.67698384640695419"/>
        </c:manualLayout>
      </c:layout>
      <c:scatterChart>
        <c:scatterStyle val="lineMarker"/>
        <c:varyColors val="0"/>
        <c:ser>
          <c:idx val="1"/>
          <c:order val="0"/>
          <c:tx>
            <c:strRef>
              <c:f>'Ferm data'!$N$53</c:f>
              <c:strCache>
                <c:ptCount val="1"/>
                <c:pt idx="0">
                  <c:v>Gly  (g)</c:v>
                </c:pt>
              </c:strCache>
            </c:strRef>
          </c:tx>
          <c:spPr>
            <a:ln w="19050"/>
          </c:spPr>
          <c:marker>
            <c:symbol val="square"/>
            <c:size val="4"/>
          </c:marker>
          <c:xVal>
            <c:numRef>
              <c:f>'Ferm data'!$I$54:$I$69</c:f>
              <c:numCache>
                <c:formatCode>0.00</c:formatCode>
                <c:ptCount val="16"/>
                <c:pt idx="0">
                  <c:v>0</c:v>
                </c:pt>
                <c:pt idx="1">
                  <c:v>11.24</c:v>
                </c:pt>
                <c:pt idx="2">
                  <c:v>22.2</c:v>
                </c:pt>
                <c:pt idx="3">
                  <c:v>26</c:v>
                </c:pt>
                <c:pt idx="4">
                  <c:v>31.2</c:v>
                </c:pt>
                <c:pt idx="5">
                  <c:v>32.5</c:v>
                </c:pt>
                <c:pt idx="6">
                  <c:v>46.8</c:v>
                </c:pt>
                <c:pt idx="7">
                  <c:v>51.2</c:v>
                </c:pt>
                <c:pt idx="8">
                  <c:v>52.7</c:v>
                </c:pt>
                <c:pt idx="9">
                  <c:v>57.7</c:v>
                </c:pt>
                <c:pt idx="10">
                  <c:v>72.099999999999994</c:v>
                </c:pt>
                <c:pt idx="11">
                  <c:v>77</c:v>
                </c:pt>
                <c:pt idx="12">
                  <c:v>82</c:v>
                </c:pt>
                <c:pt idx="13">
                  <c:v>96.1</c:v>
                </c:pt>
                <c:pt idx="14">
                  <c:v>104.4</c:v>
                </c:pt>
                <c:pt idx="15">
                  <c:v>123</c:v>
                </c:pt>
              </c:numCache>
            </c:numRef>
          </c:xVal>
          <c:yVal>
            <c:numRef>
              <c:f>'Ferm data'!$N$54:$N$69</c:f>
              <c:numCache>
                <c:formatCode>0.00</c:formatCode>
                <c:ptCount val="16"/>
                <c:pt idx="0">
                  <c:v>37.60665182426591</c:v>
                </c:pt>
                <c:pt idx="1">
                  <c:v>33.158642225383986</c:v>
                </c:pt>
                <c:pt idx="2">
                  <c:v>24.490934730388556</c:v>
                </c:pt>
                <c:pt idx="3">
                  <c:v>20.703666756382628</c:v>
                </c:pt>
                <c:pt idx="4">
                  <c:v>16.154401060714431</c:v>
                </c:pt>
                <c:pt idx="5">
                  <c:v>14.661235303265602</c:v>
                </c:pt>
                <c:pt idx="6">
                  <c:v>4.3173147254927065</c:v>
                </c:pt>
                <c:pt idx="7">
                  <c:v>1.0890383848728631</c:v>
                </c:pt>
                <c:pt idx="8">
                  <c:v>0</c:v>
                </c:pt>
                <c:pt idx="9">
                  <c:v>0.56797695823720007</c:v>
                </c:pt>
                <c:pt idx="10">
                  <c:v>4.1154549225196932</c:v>
                </c:pt>
                <c:pt idx="11">
                  <c:v>5.7343974997550493</c:v>
                </c:pt>
                <c:pt idx="12">
                  <c:v>7.4020317085300391</c:v>
                </c:pt>
                <c:pt idx="13">
                  <c:v>2.9147999999999996</c:v>
                </c:pt>
                <c:pt idx="14">
                  <c:v>9.6981102013596367E-3</c:v>
                </c:pt>
                <c:pt idx="1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019456"/>
        <c:axId val="69014272"/>
      </c:scatterChart>
      <c:scatterChart>
        <c:scatterStyle val="lineMarker"/>
        <c:varyColors val="0"/>
        <c:ser>
          <c:idx val="2"/>
          <c:order val="1"/>
          <c:tx>
            <c:strRef>
              <c:f>'Ferm data'!$P$53</c:f>
              <c:strCache>
                <c:ptCount val="1"/>
                <c:pt idx="0">
                  <c:v>Ml  (g)</c:v>
                </c:pt>
              </c:strCache>
            </c:strRef>
          </c:tx>
          <c:spPr>
            <a:ln w="19050"/>
          </c:spPr>
          <c:marker>
            <c:symbol val="triangle"/>
            <c:size val="4"/>
          </c:marker>
          <c:xVal>
            <c:numRef>
              <c:f>'Ferm data'!$I$54:$I$69</c:f>
              <c:numCache>
                <c:formatCode>0.00</c:formatCode>
                <c:ptCount val="16"/>
                <c:pt idx="0">
                  <c:v>0</c:v>
                </c:pt>
                <c:pt idx="1">
                  <c:v>11.24</c:v>
                </c:pt>
                <c:pt idx="2">
                  <c:v>22.2</c:v>
                </c:pt>
                <c:pt idx="3">
                  <c:v>26</c:v>
                </c:pt>
                <c:pt idx="4">
                  <c:v>31.2</c:v>
                </c:pt>
                <c:pt idx="5">
                  <c:v>32.5</c:v>
                </c:pt>
                <c:pt idx="6">
                  <c:v>46.8</c:v>
                </c:pt>
                <c:pt idx="7">
                  <c:v>51.2</c:v>
                </c:pt>
                <c:pt idx="8">
                  <c:v>52.7</c:v>
                </c:pt>
                <c:pt idx="9">
                  <c:v>57.7</c:v>
                </c:pt>
                <c:pt idx="10">
                  <c:v>72.099999999999994</c:v>
                </c:pt>
                <c:pt idx="11">
                  <c:v>77</c:v>
                </c:pt>
                <c:pt idx="12">
                  <c:v>82</c:v>
                </c:pt>
                <c:pt idx="13">
                  <c:v>96.1</c:v>
                </c:pt>
                <c:pt idx="14">
                  <c:v>104.4</c:v>
                </c:pt>
                <c:pt idx="15">
                  <c:v>123</c:v>
                </c:pt>
              </c:numCache>
            </c:numRef>
          </c:xVal>
          <c:yVal>
            <c:numRef>
              <c:f>'Ferm data'!$P$54:$P$69</c:f>
              <c:numCache>
                <c:formatCode>0.00</c:formatCode>
                <c:ptCount val="16"/>
                <c:pt idx="0">
                  <c:v>0</c:v>
                </c:pt>
                <c:pt idx="1">
                  <c:v>3.2779356864038982E-3</c:v>
                </c:pt>
                <c:pt idx="2">
                  <c:v>0.66836635659203103</c:v>
                </c:pt>
                <c:pt idx="3">
                  <c:v>1.0383546946295339</c:v>
                </c:pt>
                <c:pt idx="4">
                  <c:v>1.5788446131255887</c:v>
                </c:pt>
                <c:pt idx="5">
                  <c:v>1.8651699313195325</c:v>
                </c:pt>
                <c:pt idx="6">
                  <c:v>6.0383993561235112</c:v>
                </c:pt>
                <c:pt idx="7">
                  <c:v>7.2102979574357144</c:v>
                </c:pt>
                <c:pt idx="8">
                  <c:v>7.2722503494895969</c:v>
                </c:pt>
                <c:pt idx="9">
                  <c:v>8.2695162384843428</c:v>
                </c:pt>
                <c:pt idx="10">
                  <c:v>11.199075049082985</c:v>
                </c:pt>
                <c:pt idx="11">
                  <c:v>11.997759454668524</c:v>
                </c:pt>
                <c:pt idx="12">
                  <c:v>12.835284283777758</c:v>
                </c:pt>
                <c:pt idx="13">
                  <c:v>15.059799999999999</c:v>
                </c:pt>
                <c:pt idx="14">
                  <c:v>16.412868</c:v>
                </c:pt>
                <c:pt idx="15">
                  <c:v>16.55935726155797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'Ferm data'!$L$53</c:f>
              <c:strCache>
                <c:ptCount val="1"/>
                <c:pt idx="0">
                  <c:v>CDW (g)</c:v>
                </c:pt>
              </c:strCache>
            </c:strRef>
          </c:tx>
          <c:spPr>
            <a:ln w="19050"/>
          </c:spPr>
          <c:xVal>
            <c:numRef>
              <c:f>'Ferm data'!$I$54:$I$69</c:f>
              <c:numCache>
                <c:formatCode>0.00</c:formatCode>
                <c:ptCount val="16"/>
                <c:pt idx="0">
                  <c:v>0</c:v>
                </c:pt>
                <c:pt idx="1">
                  <c:v>11.24</c:v>
                </c:pt>
                <c:pt idx="2">
                  <c:v>22.2</c:v>
                </c:pt>
                <c:pt idx="3">
                  <c:v>26</c:v>
                </c:pt>
                <c:pt idx="4">
                  <c:v>31.2</c:v>
                </c:pt>
                <c:pt idx="5">
                  <c:v>32.5</c:v>
                </c:pt>
                <c:pt idx="6">
                  <c:v>46.8</c:v>
                </c:pt>
                <c:pt idx="7">
                  <c:v>51.2</c:v>
                </c:pt>
                <c:pt idx="8">
                  <c:v>52.7</c:v>
                </c:pt>
                <c:pt idx="9">
                  <c:v>57.7</c:v>
                </c:pt>
                <c:pt idx="10">
                  <c:v>72.099999999999994</c:v>
                </c:pt>
                <c:pt idx="11">
                  <c:v>77</c:v>
                </c:pt>
                <c:pt idx="12">
                  <c:v>82</c:v>
                </c:pt>
                <c:pt idx="13">
                  <c:v>96.1</c:v>
                </c:pt>
                <c:pt idx="14">
                  <c:v>104.4</c:v>
                </c:pt>
                <c:pt idx="15">
                  <c:v>123</c:v>
                </c:pt>
              </c:numCache>
            </c:numRef>
          </c:xVal>
          <c:yVal>
            <c:numRef>
              <c:f>'Ferm data'!$L$54:$L$69</c:f>
              <c:numCache>
                <c:formatCode>0.00</c:formatCode>
                <c:ptCount val="16"/>
                <c:pt idx="0">
                  <c:v>0.22240876000000001</c:v>
                </c:pt>
                <c:pt idx="1">
                  <c:v>1.3573426320000002</c:v>
                </c:pt>
                <c:pt idx="2">
                  <c:v>5.5110000000000001</c:v>
                </c:pt>
                <c:pt idx="3">
                  <c:v>7.0084999999999997</c:v>
                </c:pt>
                <c:pt idx="4">
                  <c:v>9.4815000000000005</c:v>
                </c:pt>
                <c:pt idx="5">
                  <c:v>9.7680000000000007</c:v>
                </c:pt>
                <c:pt idx="6">
                  <c:v>9.6940000000000008</c:v>
                </c:pt>
                <c:pt idx="7">
                  <c:v>10.01</c:v>
                </c:pt>
                <c:pt idx="8">
                  <c:v>10.6425</c:v>
                </c:pt>
                <c:pt idx="9">
                  <c:v>11.27</c:v>
                </c:pt>
                <c:pt idx="10">
                  <c:v>12.583099999999998</c:v>
                </c:pt>
                <c:pt idx="11">
                  <c:v>12.902399999999998</c:v>
                </c:pt>
                <c:pt idx="12">
                  <c:v>12.2075</c:v>
                </c:pt>
                <c:pt idx="13">
                  <c:v>10.784759999999999</c:v>
                </c:pt>
                <c:pt idx="14">
                  <c:v>8.6993999999999989</c:v>
                </c:pt>
                <c:pt idx="15">
                  <c:v>7.9812799999999999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'Ferm data'!$R$53</c:f>
              <c:strCache>
                <c:ptCount val="1"/>
                <c:pt idx="0">
                  <c:v>Ery (g)</c:v>
                </c:pt>
              </c:strCache>
            </c:strRef>
          </c:tx>
          <c:spPr>
            <a:ln w="19050"/>
          </c:spPr>
          <c:xVal>
            <c:numRef>
              <c:f>'Ferm data'!$I$54:$I$69</c:f>
              <c:numCache>
                <c:formatCode>0.00</c:formatCode>
                <c:ptCount val="16"/>
                <c:pt idx="0">
                  <c:v>0</c:v>
                </c:pt>
                <c:pt idx="1">
                  <c:v>11.24</c:v>
                </c:pt>
                <c:pt idx="2">
                  <c:v>22.2</c:v>
                </c:pt>
                <c:pt idx="3">
                  <c:v>26</c:v>
                </c:pt>
                <c:pt idx="4">
                  <c:v>31.2</c:v>
                </c:pt>
                <c:pt idx="5">
                  <c:v>32.5</c:v>
                </c:pt>
                <c:pt idx="6">
                  <c:v>46.8</c:v>
                </c:pt>
                <c:pt idx="7">
                  <c:v>51.2</c:v>
                </c:pt>
                <c:pt idx="8">
                  <c:v>52.7</c:v>
                </c:pt>
                <c:pt idx="9">
                  <c:v>57.7</c:v>
                </c:pt>
                <c:pt idx="10">
                  <c:v>72.099999999999994</c:v>
                </c:pt>
                <c:pt idx="11">
                  <c:v>77</c:v>
                </c:pt>
                <c:pt idx="12">
                  <c:v>82</c:v>
                </c:pt>
                <c:pt idx="13">
                  <c:v>96.1</c:v>
                </c:pt>
                <c:pt idx="14">
                  <c:v>104.4</c:v>
                </c:pt>
                <c:pt idx="15">
                  <c:v>123</c:v>
                </c:pt>
              </c:numCache>
            </c:numRef>
          </c:xVal>
          <c:yVal>
            <c:numRef>
              <c:f>'Ferm data'!$R$54:$R$69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0.24267799099858284</c:v>
                </c:pt>
                <c:pt idx="3">
                  <c:v>0.35462635929504527</c:v>
                </c:pt>
                <c:pt idx="4">
                  <c:v>0.54988050256942522</c:v>
                </c:pt>
                <c:pt idx="5">
                  <c:v>0.56138923684143682</c:v>
                </c:pt>
                <c:pt idx="6">
                  <c:v>2.0707144393617818</c:v>
                </c:pt>
                <c:pt idx="7">
                  <c:v>2.5119993325683989</c:v>
                </c:pt>
                <c:pt idx="8">
                  <c:v>2.226515763052388</c:v>
                </c:pt>
                <c:pt idx="9">
                  <c:v>2.8030121018095264</c:v>
                </c:pt>
                <c:pt idx="10">
                  <c:v>3.5604936532331384</c:v>
                </c:pt>
                <c:pt idx="11">
                  <c:v>3.7926931998944529</c:v>
                </c:pt>
                <c:pt idx="12">
                  <c:v>4.013125590640553</c:v>
                </c:pt>
                <c:pt idx="13">
                  <c:v>4.4693599999999991</c:v>
                </c:pt>
                <c:pt idx="14">
                  <c:v>4.7934593598865876</c:v>
                </c:pt>
                <c:pt idx="15">
                  <c:v>1.9935819176922891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'Ferm data'!$T$53</c:f>
              <c:strCache>
                <c:ptCount val="1"/>
                <c:pt idx="0">
                  <c:v>Ara (g)</c:v>
                </c:pt>
              </c:strCache>
            </c:strRef>
          </c:tx>
          <c:spPr>
            <a:ln w="19050"/>
          </c:spPr>
          <c:xVal>
            <c:numRef>
              <c:f>'Ferm data'!$I$54:$I$69</c:f>
              <c:numCache>
                <c:formatCode>0.00</c:formatCode>
                <c:ptCount val="16"/>
                <c:pt idx="0">
                  <c:v>0</c:v>
                </c:pt>
                <c:pt idx="1">
                  <c:v>11.24</c:v>
                </c:pt>
                <c:pt idx="2">
                  <c:v>22.2</c:v>
                </c:pt>
                <c:pt idx="3">
                  <c:v>26</c:v>
                </c:pt>
                <c:pt idx="4">
                  <c:v>31.2</c:v>
                </c:pt>
                <c:pt idx="5">
                  <c:v>32.5</c:v>
                </c:pt>
                <c:pt idx="6">
                  <c:v>46.8</c:v>
                </c:pt>
                <c:pt idx="7">
                  <c:v>51.2</c:v>
                </c:pt>
                <c:pt idx="8">
                  <c:v>52.7</c:v>
                </c:pt>
                <c:pt idx="9">
                  <c:v>57.7</c:v>
                </c:pt>
                <c:pt idx="10">
                  <c:v>72.099999999999994</c:v>
                </c:pt>
                <c:pt idx="11">
                  <c:v>77</c:v>
                </c:pt>
                <c:pt idx="12">
                  <c:v>82</c:v>
                </c:pt>
                <c:pt idx="13">
                  <c:v>96.1</c:v>
                </c:pt>
                <c:pt idx="14">
                  <c:v>104.4</c:v>
                </c:pt>
                <c:pt idx="15">
                  <c:v>123</c:v>
                </c:pt>
              </c:numCache>
            </c:numRef>
          </c:xVal>
          <c:yVal>
            <c:numRef>
              <c:f>'Ferm data'!$T$54:$T$69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0.41759417531592385</c:v>
                </c:pt>
                <c:pt idx="3">
                  <c:v>0.61420997640130348</c:v>
                </c:pt>
                <c:pt idx="4">
                  <c:v>0.86865631637713148</c:v>
                </c:pt>
                <c:pt idx="5">
                  <c:v>0.99258283401695779</c:v>
                </c:pt>
                <c:pt idx="6">
                  <c:v>2.1767859041061368</c:v>
                </c:pt>
                <c:pt idx="7">
                  <c:v>2.4001646231403893</c:v>
                </c:pt>
                <c:pt idx="8">
                  <c:v>2.3618037484770569</c:v>
                </c:pt>
                <c:pt idx="9">
                  <c:v>2.4706651686890218</c:v>
                </c:pt>
                <c:pt idx="10">
                  <c:v>2.8885892530224702</c:v>
                </c:pt>
                <c:pt idx="11">
                  <c:v>3.0066794558876411</c:v>
                </c:pt>
                <c:pt idx="12">
                  <c:v>3.1118411136521464</c:v>
                </c:pt>
                <c:pt idx="13">
                  <c:v>3.35202</c:v>
                </c:pt>
                <c:pt idx="14">
                  <c:v>3.4990206081885202</c:v>
                </c:pt>
                <c:pt idx="15">
                  <c:v>3.4359529921820129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26176"/>
        <c:axId val="69016192"/>
      </c:scatterChart>
      <c:valAx>
        <c:axId val="106019456"/>
        <c:scaling>
          <c:orientation val="minMax"/>
          <c:max val="1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a-DK"/>
                  <a:t>Time (Hours)</a:t>
                </a:r>
              </a:p>
            </c:rich>
          </c:tx>
          <c:overlay val="0"/>
        </c:title>
        <c:numFmt formatCode="0" sourceLinked="0"/>
        <c:majorTickMark val="in"/>
        <c:minorTickMark val="none"/>
        <c:tickLblPos val="nextTo"/>
        <c:crossAx val="69014272"/>
        <c:crosses val="autoZero"/>
        <c:crossBetween val="midCat"/>
        <c:majorUnit val="10"/>
      </c:valAx>
      <c:valAx>
        <c:axId val="690142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da-DK" sz="1200" baseline="0"/>
                  <a:t> Gly(g)</a:t>
                </a:r>
                <a:endParaRPr lang="da-DK" sz="1200"/>
              </a:p>
            </c:rich>
          </c:tx>
          <c:layout>
            <c:manualLayout>
              <c:xMode val="edge"/>
              <c:yMode val="edge"/>
              <c:x val="9.1641689950046571E-3"/>
              <c:y val="0.45067002494253433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crossAx val="106019456"/>
        <c:crosses val="autoZero"/>
        <c:crossBetween val="midCat"/>
        <c:majorUnit val="10"/>
      </c:valAx>
      <c:valAx>
        <c:axId val="69016192"/>
        <c:scaling>
          <c:orientation val="minMax"/>
          <c:max val="20"/>
        </c:scaling>
        <c:delete val="0"/>
        <c:axPos val="r"/>
        <c:numFmt formatCode="0" sourceLinked="0"/>
        <c:majorTickMark val="out"/>
        <c:minorTickMark val="none"/>
        <c:tickLblPos val="nextTo"/>
        <c:crossAx val="69026176"/>
        <c:crosses val="max"/>
        <c:crossBetween val="midCat"/>
        <c:majorUnit val="2"/>
      </c:valAx>
      <c:valAx>
        <c:axId val="6902617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69016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747015494030987"/>
          <c:y val="0.10061531031447156"/>
          <c:w val="0.67742900685801377"/>
          <c:h val="0.1094143844264364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da-DK" sz="1500"/>
              <a:t>Hemp hydrolysis</a:t>
            </a:r>
            <a:endParaRPr lang="da-DK" sz="1500" i="1"/>
          </a:p>
        </c:rich>
      </c:tx>
      <c:layout>
        <c:manualLayout>
          <c:xMode val="edge"/>
          <c:yMode val="edge"/>
          <c:x val="0.24043443956008567"/>
          <c:y val="3.048685815681491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417693187124617"/>
          <c:y val="0.20860063544688492"/>
          <c:w val="0.70833204672945294"/>
          <c:h val="0.63766887691670116"/>
        </c:manualLayout>
      </c:layout>
      <c:scatterChart>
        <c:scatterStyle val="lineMarker"/>
        <c:varyColors val="0"/>
        <c:ser>
          <c:idx val="1"/>
          <c:order val="1"/>
          <c:tx>
            <c:strRef>
              <c:f>'fermentation data'!$E$16</c:f>
              <c:strCache>
                <c:ptCount val="1"/>
                <c:pt idx="0">
                  <c:v>Gly (g/L)</c:v>
                </c:pt>
              </c:strCache>
            </c:strRef>
          </c:tx>
          <c:marker>
            <c:symbol val="square"/>
            <c:size val="4"/>
          </c:marker>
          <c:xVal>
            <c:numRef>
              <c:f>'fermentation data'!$B$17:$B$27</c:f>
              <c:numCache>
                <c:formatCode>0.00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16</c:v>
                </c:pt>
                <c:pt idx="3">
                  <c:v>21</c:v>
                </c:pt>
                <c:pt idx="4">
                  <c:v>25</c:v>
                </c:pt>
                <c:pt idx="5">
                  <c:v>27.5</c:v>
                </c:pt>
                <c:pt idx="6">
                  <c:v>30</c:v>
                </c:pt>
                <c:pt idx="7">
                  <c:v>35.5</c:v>
                </c:pt>
                <c:pt idx="8">
                  <c:v>38.5</c:v>
                </c:pt>
                <c:pt idx="9">
                  <c:v>51.5</c:v>
                </c:pt>
                <c:pt idx="10">
                  <c:v>56</c:v>
                </c:pt>
              </c:numCache>
            </c:numRef>
          </c:xVal>
          <c:yVal>
            <c:numRef>
              <c:f>'fermentation data'!$E$17:$E$27</c:f>
              <c:numCache>
                <c:formatCode>0.00</c:formatCode>
                <c:ptCount val="11"/>
                <c:pt idx="0">
                  <c:v>6.2218034375904985</c:v>
                </c:pt>
                <c:pt idx="1">
                  <c:v>6.09</c:v>
                </c:pt>
                <c:pt idx="2">
                  <c:v>5.6784245997302563</c:v>
                </c:pt>
                <c:pt idx="3">
                  <c:v>4.5013531051023143</c:v>
                </c:pt>
                <c:pt idx="4">
                  <c:v>2.3133313363480683</c:v>
                </c:pt>
                <c:pt idx="5">
                  <c:v>0.96503790120576305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'fermentation data'!$G$16</c:f>
              <c:strCache>
                <c:ptCount val="1"/>
                <c:pt idx="0">
                  <c:v>Glu (g/L)</c:v>
                </c:pt>
              </c:strCache>
            </c:strRef>
          </c:tx>
          <c:marker>
            <c:symbol val="triangle"/>
            <c:size val="4"/>
          </c:marker>
          <c:xVal>
            <c:numRef>
              <c:f>'fermentation data'!$B$17:$B$27</c:f>
              <c:numCache>
                <c:formatCode>0.00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16</c:v>
                </c:pt>
                <c:pt idx="3">
                  <c:v>21</c:v>
                </c:pt>
                <c:pt idx="4">
                  <c:v>25</c:v>
                </c:pt>
                <c:pt idx="5">
                  <c:v>27.5</c:v>
                </c:pt>
                <c:pt idx="6">
                  <c:v>30</c:v>
                </c:pt>
                <c:pt idx="7">
                  <c:v>35.5</c:v>
                </c:pt>
                <c:pt idx="8">
                  <c:v>38.5</c:v>
                </c:pt>
                <c:pt idx="9">
                  <c:v>51.5</c:v>
                </c:pt>
                <c:pt idx="10">
                  <c:v>56</c:v>
                </c:pt>
              </c:numCache>
            </c:numRef>
          </c:xVal>
          <c:yVal>
            <c:numRef>
              <c:f>'fermentation data'!$G$17:$G$27</c:f>
              <c:numCache>
                <c:formatCode>0.00</c:formatCode>
                <c:ptCount val="11"/>
                <c:pt idx="0">
                  <c:v>8.9500400459987972</c:v>
                </c:pt>
                <c:pt idx="1">
                  <c:v>8.9</c:v>
                </c:pt>
                <c:pt idx="2">
                  <c:v>8.9022337842703578</c:v>
                </c:pt>
                <c:pt idx="3">
                  <c:v>8.9024969539150263</c:v>
                </c:pt>
                <c:pt idx="4">
                  <c:v>8.8422146300862146</c:v>
                </c:pt>
                <c:pt idx="5">
                  <c:v>8.7754991741526869</c:v>
                </c:pt>
                <c:pt idx="6">
                  <c:v>8.1487552459054484</c:v>
                </c:pt>
                <c:pt idx="7">
                  <c:v>5.6031930966883188</c:v>
                </c:pt>
                <c:pt idx="8">
                  <c:v>4.2618048446436045</c:v>
                </c:pt>
                <c:pt idx="9">
                  <c:v>0.10690424734928407</c:v>
                </c:pt>
                <c:pt idx="1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'fermentation data'!$I$16</c:f>
              <c:strCache>
                <c:ptCount val="1"/>
                <c:pt idx="0">
                  <c:v>Xyl (g/L)</c:v>
                </c:pt>
              </c:strCache>
            </c:strRef>
          </c:tx>
          <c:marker>
            <c:symbol val="x"/>
            <c:size val="4"/>
          </c:marker>
          <c:xVal>
            <c:numRef>
              <c:f>'fermentation data'!$B$17:$B$27</c:f>
              <c:numCache>
                <c:formatCode>0.00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16</c:v>
                </c:pt>
                <c:pt idx="3">
                  <c:v>21</c:v>
                </c:pt>
                <c:pt idx="4">
                  <c:v>25</c:v>
                </c:pt>
                <c:pt idx="5">
                  <c:v>27.5</c:v>
                </c:pt>
                <c:pt idx="6">
                  <c:v>30</c:v>
                </c:pt>
                <c:pt idx="7">
                  <c:v>35.5</c:v>
                </c:pt>
                <c:pt idx="8">
                  <c:v>38.5</c:v>
                </c:pt>
                <c:pt idx="9">
                  <c:v>51.5</c:v>
                </c:pt>
                <c:pt idx="10">
                  <c:v>56</c:v>
                </c:pt>
              </c:numCache>
            </c:numRef>
          </c:xVal>
          <c:yVal>
            <c:numRef>
              <c:f>'fermentation data'!$I$17:$I$27</c:f>
              <c:numCache>
                <c:formatCode>0.00</c:formatCode>
                <c:ptCount val="11"/>
                <c:pt idx="0">
                  <c:v>7.4017168252066226</c:v>
                </c:pt>
                <c:pt idx="1">
                  <c:v>7.4</c:v>
                </c:pt>
                <c:pt idx="2">
                  <c:v>7.4223884580533772</c:v>
                </c:pt>
                <c:pt idx="3">
                  <c:v>7.4578798041483427</c:v>
                </c:pt>
                <c:pt idx="4">
                  <c:v>7.5104544706641168</c:v>
                </c:pt>
                <c:pt idx="5">
                  <c:v>7.5700657802910936</c:v>
                </c:pt>
                <c:pt idx="6">
                  <c:v>7.4257399111315117</c:v>
                </c:pt>
                <c:pt idx="7">
                  <c:v>6.7710764644035244</c:v>
                </c:pt>
                <c:pt idx="8">
                  <c:v>6.3310724563799665</c:v>
                </c:pt>
                <c:pt idx="9">
                  <c:v>3.5531358793479368</c:v>
                </c:pt>
                <c:pt idx="10">
                  <c:v>2.8152116773545881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'fermentation data'!$K$16</c:f>
              <c:strCache>
                <c:ptCount val="1"/>
                <c:pt idx="0">
                  <c:v>Ace (g/L)</c:v>
                </c:pt>
              </c:strCache>
            </c:strRef>
          </c:tx>
          <c:marker>
            <c:symbol val="star"/>
            <c:size val="4"/>
          </c:marker>
          <c:xVal>
            <c:numRef>
              <c:f>'fermentation data'!$B$17:$B$27</c:f>
              <c:numCache>
                <c:formatCode>0.00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16</c:v>
                </c:pt>
                <c:pt idx="3">
                  <c:v>21</c:v>
                </c:pt>
                <c:pt idx="4">
                  <c:v>25</c:v>
                </c:pt>
                <c:pt idx="5">
                  <c:v>27.5</c:v>
                </c:pt>
                <c:pt idx="6">
                  <c:v>30</c:v>
                </c:pt>
                <c:pt idx="7">
                  <c:v>35.5</c:v>
                </c:pt>
                <c:pt idx="8">
                  <c:v>38.5</c:v>
                </c:pt>
                <c:pt idx="9">
                  <c:v>51.5</c:v>
                </c:pt>
                <c:pt idx="10">
                  <c:v>56</c:v>
                </c:pt>
              </c:numCache>
            </c:numRef>
          </c:xVal>
          <c:yVal>
            <c:numRef>
              <c:f>'fermentation data'!$K$17:$K$27</c:f>
              <c:numCache>
                <c:formatCode>0.00</c:formatCode>
                <c:ptCount val="11"/>
                <c:pt idx="0">
                  <c:v>2.3287537235959253</c:v>
                </c:pt>
                <c:pt idx="1">
                  <c:v>2.2800000000000002</c:v>
                </c:pt>
                <c:pt idx="2">
                  <c:v>2.0661902432167327</c:v>
                </c:pt>
                <c:pt idx="3">
                  <c:v>1.4426468145093492</c:v>
                </c:pt>
                <c:pt idx="4">
                  <c:v>0.62090601061618056</c:v>
                </c:pt>
                <c:pt idx="5">
                  <c:v>0.23052145176866667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112576"/>
        <c:axId val="69114496"/>
      </c:scatterChart>
      <c:scatterChart>
        <c:scatterStyle val="lineMarker"/>
        <c:varyColors val="0"/>
        <c:ser>
          <c:idx val="0"/>
          <c:order val="0"/>
          <c:tx>
            <c:strRef>
              <c:f>'fermentation data'!$C$16</c:f>
              <c:strCache>
                <c:ptCount val="1"/>
                <c:pt idx="0">
                  <c:v>OD</c:v>
                </c:pt>
              </c:strCache>
            </c:strRef>
          </c:tx>
          <c:marker>
            <c:symbol val="diamond"/>
            <c:size val="4"/>
          </c:marker>
          <c:xVal>
            <c:numRef>
              <c:f>'fermentation data'!$B$17:$B$27</c:f>
              <c:numCache>
                <c:formatCode>0.00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16</c:v>
                </c:pt>
                <c:pt idx="3">
                  <c:v>21</c:v>
                </c:pt>
                <c:pt idx="4">
                  <c:v>25</c:v>
                </c:pt>
                <c:pt idx="5">
                  <c:v>27.5</c:v>
                </c:pt>
                <c:pt idx="6">
                  <c:v>30</c:v>
                </c:pt>
                <c:pt idx="7">
                  <c:v>35.5</c:v>
                </c:pt>
                <c:pt idx="8">
                  <c:v>38.5</c:v>
                </c:pt>
                <c:pt idx="9">
                  <c:v>51.5</c:v>
                </c:pt>
                <c:pt idx="10">
                  <c:v>56</c:v>
                </c:pt>
              </c:numCache>
            </c:numRef>
          </c:xVal>
          <c:yVal>
            <c:numRef>
              <c:f>'fermentation data'!$C$17:$C$27</c:f>
              <c:numCache>
                <c:formatCode>0.00</c:formatCode>
                <c:ptCount val="11"/>
                <c:pt idx="0">
                  <c:v>0.19650000000000001</c:v>
                </c:pt>
                <c:pt idx="1">
                  <c:v>9.4500000000000001E-2</c:v>
                </c:pt>
                <c:pt idx="2">
                  <c:v>0.35450000000000004</c:v>
                </c:pt>
                <c:pt idx="3">
                  <c:v>2.6500000000000004</c:v>
                </c:pt>
                <c:pt idx="4">
                  <c:v>6.65</c:v>
                </c:pt>
                <c:pt idx="5">
                  <c:v>8.8500000000000014</c:v>
                </c:pt>
                <c:pt idx="6">
                  <c:v>11.8</c:v>
                </c:pt>
                <c:pt idx="7">
                  <c:v>15.3</c:v>
                </c:pt>
                <c:pt idx="8">
                  <c:v>16.3</c:v>
                </c:pt>
                <c:pt idx="9">
                  <c:v>19.3</c:v>
                </c:pt>
                <c:pt idx="10">
                  <c:v>17.8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122304"/>
        <c:axId val="69120768"/>
      </c:scatterChart>
      <c:valAx>
        <c:axId val="69112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da-DK" sz="1200"/>
                  <a:t>Time</a:t>
                </a:r>
                <a:r>
                  <a:rPr lang="da-DK" sz="1200" baseline="0"/>
                  <a:t> (Hours)</a:t>
                </a:r>
                <a:endParaRPr lang="da-DK" sz="1200"/>
              </a:p>
            </c:rich>
          </c:tx>
          <c:layout>
            <c:manualLayout>
              <c:xMode val="edge"/>
              <c:yMode val="edge"/>
              <c:x val="0.36453455818022745"/>
              <c:y val="0.92649370708857748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crossAx val="69114496"/>
        <c:crosses val="autoZero"/>
        <c:crossBetween val="midCat"/>
        <c:majorUnit val="10"/>
      </c:valAx>
      <c:valAx>
        <c:axId val="691144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da-DK" sz="1200"/>
                  <a:t>Gly/Glu/Xyl/Ace</a:t>
                </a:r>
                <a:r>
                  <a:rPr lang="da-DK" sz="1200" baseline="0"/>
                  <a:t> (g/L)</a:t>
                </a:r>
                <a:endParaRPr lang="da-DK" sz="1200"/>
              </a:p>
            </c:rich>
          </c:tx>
          <c:layout>
            <c:manualLayout>
              <c:xMode val="edge"/>
              <c:yMode val="edge"/>
              <c:x val="2.5995523565689252E-3"/>
              <c:y val="0.26534434956193859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crossAx val="69112576"/>
        <c:crosses val="autoZero"/>
        <c:crossBetween val="midCat"/>
      </c:valAx>
      <c:valAx>
        <c:axId val="6912076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69122304"/>
        <c:crosses val="max"/>
        <c:crossBetween val="midCat"/>
      </c:valAx>
      <c:valAx>
        <c:axId val="6912230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691207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96454119705625"/>
          <c:y val="0.11084024036469126"/>
          <c:w val="0.82413796434954834"/>
          <c:h val="0.112937905788092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0.93129</cdr:x>
      <cdr:y>0.25293</cdr:y>
    </cdr:from>
    <cdr:to>
      <cdr:x>0.99373</cdr:x>
      <cdr:y>0.67449</cdr:y>
    </cdr:to>
    <cdr:sp macro="" textlink="">
      <cdr:nvSpPr>
        <cdr:cNvPr id="2" name="TextBox 10"/>
        <cdr:cNvSpPr txBox="1"/>
      </cdr:nvSpPr>
      <cdr:spPr>
        <a:xfrm xmlns:a="http://schemas.openxmlformats.org/drawingml/2006/main" rot="16200000">
          <a:off x="3255458" y="1065022"/>
          <a:ext cx="108012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a-D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000" b="1" dirty="0" smtClean="0"/>
            <a:t>Ml</a:t>
          </a:r>
          <a:r>
            <a:rPr lang="en-US" sz="1000" b="1" dirty="0" smtClean="0"/>
            <a:t>/</a:t>
          </a:r>
          <a:r>
            <a:rPr lang="en-US" sz="1000" b="1" dirty="0" err="1" smtClean="0"/>
            <a:t>Ery</a:t>
          </a:r>
          <a:r>
            <a:rPr lang="en-US" sz="1000" b="1" dirty="0" smtClean="0"/>
            <a:t> (g/L)</a:t>
          </a:r>
          <a:endParaRPr lang="da-DK" sz="10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Picture 4" descr="DTU-DK-A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9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997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739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Picture 4" descr="DTU-DK-A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8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564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Picture 4" descr="DTU-DK-A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7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910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03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37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11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471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36F2E-B7FB-4023-9D48-A5C0E7C76D4C}" type="datetimeFigureOut">
              <a:rPr lang="da-DK" smtClean="0"/>
              <a:t>18-09-2013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C03C-BD42-4A16-8A3D-D63209D19A9B}" type="slidenum">
              <a:rPr lang="da-DK" smtClean="0"/>
              <a:t>‹#›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6"/>
          <a:stretch/>
        </p:blipFill>
        <p:spPr bwMode="auto">
          <a:xfrm>
            <a:off x="179513" y="6179049"/>
            <a:ext cx="1512168" cy="6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364823"/>
            <a:ext cx="2029346" cy="44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53117"/>
            <a:ext cx="1656184" cy="51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88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2.doc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Bioraffinader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sz="5300" b="1" dirty="0" smtClean="0"/>
              <a:t>Øresund </a:t>
            </a:r>
            <a:r>
              <a:rPr lang="da-DK" sz="5300" b="1" dirty="0" err="1" smtClean="0"/>
              <a:t>Biorefinery</a:t>
            </a:r>
            <a:r>
              <a:rPr lang="da-DK" sz="5300" b="1" dirty="0" smtClean="0"/>
              <a:t> Project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Oct</a:t>
            </a:r>
            <a:r>
              <a:rPr lang="da-DK" dirty="0" smtClean="0"/>
              <a:t>. 2010 – Sept. 2013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a-DK" dirty="0" smtClean="0"/>
              <a:t>Mhairi Workman</a:t>
            </a:r>
          </a:p>
          <a:p>
            <a:pPr>
              <a:spcBef>
                <a:spcPts val="0"/>
              </a:spcBef>
            </a:pPr>
            <a:r>
              <a:rPr lang="da-DK" dirty="0" smtClean="0"/>
              <a:t>Department of Systems </a:t>
            </a:r>
            <a:r>
              <a:rPr lang="da-DK" dirty="0" err="1" smtClean="0"/>
              <a:t>Biology</a:t>
            </a:r>
            <a:endParaRPr lang="da-DK" dirty="0" smtClean="0"/>
          </a:p>
          <a:p>
            <a:pPr>
              <a:spcBef>
                <a:spcPts val="0"/>
              </a:spcBef>
            </a:pPr>
            <a:r>
              <a:rPr lang="da-DK" dirty="0" smtClean="0"/>
              <a:t>Technical </a:t>
            </a:r>
            <a:r>
              <a:rPr lang="da-DK" dirty="0" err="1" smtClean="0"/>
              <a:t>University</a:t>
            </a:r>
            <a:r>
              <a:rPr lang="da-DK" dirty="0" smtClean="0"/>
              <a:t> of Denmark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918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C</a:t>
            </a:r>
            <a:r>
              <a:rPr lang="da-DK" dirty="0" err="1" smtClean="0"/>
              <a:t>arbon</a:t>
            </a:r>
            <a:r>
              <a:rPr lang="da-DK" dirty="0" smtClean="0"/>
              <a:t> </a:t>
            </a:r>
            <a:r>
              <a:rPr lang="da-DK" dirty="0" err="1" smtClean="0"/>
              <a:t>composition</a:t>
            </a:r>
            <a:r>
              <a:rPr lang="da-DK" dirty="0" smtClean="0"/>
              <a:t> </a:t>
            </a:r>
            <a:r>
              <a:rPr lang="da-DK" dirty="0" err="1" smtClean="0"/>
              <a:t>after</a:t>
            </a:r>
            <a:r>
              <a:rPr lang="da-DK" dirty="0" smtClean="0"/>
              <a:t> </a:t>
            </a:r>
            <a:r>
              <a:rPr lang="da-DK" dirty="0" err="1" smtClean="0"/>
              <a:t>pretreatment</a:t>
            </a:r>
            <a:endParaRPr lang="da-DK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44129"/>
              </p:ext>
            </p:extLst>
          </p:nvPr>
        </p:nvGraphicFramePr>
        <p:xfrm>
          <a:off x="1259632" y="1556792"/>
          <a:ext cx="6336706" cy="3598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950506"/>
                <a:gridCol w="950506"/>
                <a:gridCol w="950506"/>
                <a:gridCol w="950506"/>
                <a:gridCol w="950506"/>
              </a:tblGrid>
              <a:tr h="967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err="1">
                          <a:effectLst/>
                        </a:rPr>
                        <a:t>Glucose</a:t>
                      </a:r>
                      <a:r>
                        <a:rPr lang="da-DK" sz="1600" dirty="0">
                          <a:effectLst/>
                        </a:rPr>
                        <a:t>    (g/L)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err="1">
                          <a:effectLst/>
                        </a:rPr>
                        <a:t>Xylose</a:t>
                      </a:r>
                      <a:r>
                        <a:rPr lang="da-DK" sz="1600" dirty="0">
                          <a:effectLst/>
                        </a:rPr>
                        <a:t> (g/L)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Glycerol (g/L)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err="1">
                          <a:effectLst/>
                        </a:rPr>
                        <a:t>Acetate</a:t>
                      </a:r>
                      <a:r>
                        <a:rPr lang="da-DK" sz="1600" dirty="0">
                          <a:effectLst/>
                        </a:rPr>
                        <a:t> (g/L)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Fructose (g/L)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1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Hemp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9,8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8,1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6,1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2,5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0,0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1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err="1">
                          <a:effectLst/>
                        </a:rPr>
                        <a:t>Wheat</a:t>
                      </a:r>
                      <a:r>
                        <a:rPr lang="da-DK" sz="1600" dirty="0">
                          <a:effectLst/>
                        </a:rPr>
                        <a:t> </a:t>
                      </a:r>
                      <a:r>
                        <a:rPr lang="da-DK" sz="1600" dirty="0" err="1">
                          <a:effectLst/>
                        </a:rPr>
                        <a:t>bran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3,0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4,4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0,0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0,3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0,0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5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err="1">
                          <a:effectLst/>
                        </a:rPr>
                        <a:t>Wheat</a:t>
                      </a:r>
                      <a:r>
                        <a:rPr lang="da-DK" sz="1600" dirty="0">
                          <a:effectLst/>
                        </a:rPr>
                        <a:t> </a:t>
                      </a:r>
                      <a:r>
                        <a:rPr lang="da-DK" sz="1600" dirty="0" err="1">
                          <a:effectLst/>
                        </a:rPr>
                        <a:t>bran</a:t>
                      </a:r>
                      <a:r>
                        <a:rPr lang="da-DK" sz="1600" dirty="0">
                          <a:effectLst/>
                        </a:rPr>
                        <a:t> Solid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14,7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0,2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0,0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0,1</a:t>
                      </a:r>
                      <a:endParaRPr lang="da-DK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0,0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5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Jerusalem </a:t>
                      </a:r>
                      <a:r>
                        <a:rPr lang="da-DK" sz="16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artichoke</a:t>
                      </a: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 stems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2 - 9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13 - 18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2 - 5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65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Jerusalem </a:t>
                      </a:r>
                      <a:r>
                        <a:rPr lang="da-DK" sz="1600" dirty="0" err="1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artichoke</a:t>
                      </a:r>
                      <a:r>
                        <a:rPr lang="da-DK" sz="1600" baseline="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 tubers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-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15</a:t>
                      </a:r>
                      <a:endParaRPr lang="da-DK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5313982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One major </a:t>
            </a:r>
            <a:r>
              <a:rPr lang="da-DK" dirty="0" err="1" smtClean="0"/>
              <a:t>challenge</a:t>
            </a:r>
            <a:r>
              <a:rPr lang="da-DK" dirty="0" smtClean="0"/>
              <a:t> is the </a:t>
            </a:r>
            <a:r>
              <a:rPr lang="da-DK" dirty="0" err="1" smtClean="0"/>
              <a:t>efficient</a:t>
            </a:r>
            <a:r>
              <a:rPr lang="da-DK" dirty="0" smtClean="0"/>
              <a:t> </a:t>
            </a:r>
            <a:r>
              <a:rPr lang="da-DK" dirty="0" err="1" smtClean="0"/>
              <a:t>release</a:t>
            </a:r>
            <a:r>
              <a:rPr lang="da-DK" dirty="0" smtClean="0"/>
              <a:t> of </a:t>
            </a:r>
            <a:r>
              <a:rPr lang="da-DK" dirty="0" err="1" smtClean="0"/>
              <a:t>available</a:t>
            </a:r>
            <a:r>
              <a:rPr lang="da-DK" dirty="0" smtClean="0"/>
              <a:t> </a:t>
            </a:r>
            <a:r>
              <a:rPr lang="da-DK" dirty="0" err="1" smtClean="0"/>
              <a:t>carbon</a:t>
            </a:r>
            <a:r>
              <a:rPr lang="da-DK" dirty="0" smtClean="0"/>
              <a:t> from plant </a:t>
            </a:r>
            <a:r>
              <a:rPr lang="da-DK" dirty="0" err="1" smtClean="0"/>
              <a:t>biomass</a:t>
            </a:r>
            <a:r>
              <a:rPr lang="da-DK" dirty="0" smtClean="0"/>
              <a:t> </a:t>
            </a:r>
            <a:r>
              <a:rPr lang="da-DK" dirty="0" err="1" smtClean="0"/>
              <a:t>feedstocks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Necessity</a:t>
            </a:r>
            <a:r>
              <a:rPr lang="da-DK" dirty="0" smtClean="0"/>
              <a:t> for </a:t>
            </a:r>
            <a:r>
              <a:rPr lang="da-DK" dirty="0" err="1" smtClean="0"/>
              <a:t>efficient</a:t>
            </a:r>
            <a:r>
              <a:rPr lang="da-DK" dirty="0" smtClean="0"/>
              <a:t> </a:t>
            </a:r>
            <a:r>
              <a:rPr lang="da-DK" dirty="0" err="1" smtClean="0"/>
              <a:t>microbial</a:t>
            </a:r>
            <a:r>
              <a:rPr lang="da-DK" dirty="0" smtClean="0"/>
              <a:t> hosts for </a:t>
            </a:r>
            <a:r>
              <a:rPr lang="da-DK" dirty="0" err="1" smtClean="0"/>
              <a:t>bioconversions</a:t>
            </a:r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227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Glycerol as a </a:t>
            </a:r>
            <a:r>
              <a:rPr lang="da-DK" dirty="0" err="1"/>
              <a:t>substrate</a:t>
            </a:r>
            <a:endParaRPr lang="da-DK" dirty="0"/>
          </a:p>
        </p:txBody>
      </p:sp>
      <p:pic>
        <p:nvPicPr>
          <p:cNvPr id="3" name="Content Placeholder 5" descr="Biodiesel produc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1285875"/>
            <a:ext cx="4316225" cy="2503165"/>
          </a:xfrm>
          <a:prstGeom prst="rect">
            <a:avLst/>
          </a:prstGeom>
        </p:spPr>
      </p:pic>
      <p:pic>
        <p:nvPicPr>
          <p:cNvPr id="4" name="Picture 9" descr="BiofuelSta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0" r="46709"/>
          <a:stretch/>
        </p:blipFill>
        <p:spPr bwMode="auto">
          <a:xfrm>
            <a:off x="5338751" y="3910872"/>
            <a:ext cx="3625737" cy="187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ttp://www.ebb-eu.org/statsimages/EU27%20production%20up%20to%202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9" r="15877"/>
          <a:stretch/>
        </p:blipFill>
        <p:spPr bwMode="auto">
          <a:xfrm>
            <a:off x="5293268" y="1349986"/>
            <a:ext cx="3815236" cy="222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195736" y="2708920"/>
            <a:ext cx="108012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539552" y="443711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Glycerol is the by-</a:t>
            </a:r>
            <a:r>
              <a:rPr lang="da-DK" dirty="0" err="1" smtClean="0"/>
              <a:t>product</a:t>
            </a:r>
            <a:r>
              <a:rPr lang="da-DK" dirty="0" smtClean="0"/>
              <a:t> of biodiesel </a:t>
            </a:r>
            <a:r>
              <a:rPr lang="da-DK" dirty="0" err="1" smtClean="0"/>
              <a:t>production</a:t>
            </a:r>
            <a:r>
              <a:rPr lang="da-DK" dirty="0" smtClean="0"/>
              <a:t>, </a:t>
            </a:r>
            <a:r>
              <a:rPr lang="da-DK" dirty="0" err="1" smtClean="0"/>
              <a:t>produced</a:t>
            </a:r>
            <a:r>
              <a:rPr lang="da-DK" dirty="0" smtClean="0"/>
              <a:t> at 10% the </a:t>
            </a:r>
            <a:r>
              <a:rPr lang="da-DK" dirty="0" err="1" smtClean="0"/>
              <a:t>volume</a:t>
            </a:r>
            <a:r>
              <a:rPr lang="da-DK" dirty="0" smtClean="0"/>
              <a:t> of biodiesel.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90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Conversion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833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Characteristics</a:t>
            </a:r>
            <a:r>
              <a:rPr lang="da-DK" dirty="0" smtClean="0"/>
              <a:t> of </a:t>
            </a:r>
            <a:r>
              <a:rPr lang="da-DK" dirty="0" err="1" smtClean="0"/>
              <a:t>desirable</a:t>
            </a:r>
            <a:r>
              <a:rPr lang="da-DK" dirty="0" smtClean="0"/>
              <a:t> </a:t>
            </a:r>
            <a:r>
              <a:rPr lang="da-DK" dirty="0" err="1" smtClean="0"/>
              <a:t>cell</a:t>
            </a:r>
            <a:r>
              <a:rPr lang="da-DK" dirty="0" smtClean="0"/>
              <a:t> </a:t>
            </a:r>
            <a:r>
              <a:rPr lang="da-DK" dirty="0" err="1" smtClean="0"/>
              <a:t>factories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Efficient</a:t>
            </a:r>
            <a:r>
              <a:rPr lang="da-DK" dirty="0" smtClean="0"/>
              <a:t> </a:t>
            </a:r>
            <a:r>
              <a:rPr lang="da-DK" dirty="0" err="1" smtClean="0"/>
              <a:t>growth</a:t>
            </a:r>
            <a:endParaRPr lang="da-DK" dirty="0" smtClean="0"/>
          </a:p>
          <a:p>
            <a:r>
              <a:rPr lang="da-DK" dirty="0" err="1" smtClean="0"/>
              <a:t>Efficient</a:t>
            </a:r>
            <a:r>
              <a:rPr lang="da-DK" dirty="0" smtClean="0"/>
              <a:t> </a:t>
            </a:r>
            <a:r>
              <a:rPr lang="da-DK" dirty="0" err="1" smtClean="0"/>
              <a:t>conversion</a:t>
            </a:r>
            <a:r>
              <a:rPr lang="da-DK" dirty="0" smtClean="0"/>
              <a:t> of </a:t>
            </a:r>
            <a:r>
              <a:rPr lang="da-DK" dirty="0" err="1" smtClean="0"/>
              <a:t>substrates</a:t>
            </a:r>
            <a:endParaRPr lang="da-DK" dirty="0" smtClean="0"/>
          </a:p>
          <a:p>
            <a:r>
              <a:rPr lang="da-DK" dirty="0" err="1" smtClean="0"/>
              <a:t>Lack</a:t>
            </a:r>
            <a:r>
              <a:rPr lang="da-DK" dirty="0" smtClean="0"/>
              <a:t> of by-products</a:t>
            </a:r>
          </a:p>
          <a:p>
            <a:r>
              <a:rPr lang="da-DK" dirty="0" smtClean="0"/>
              <a:t>Tolerance to </a:t>
            </a:r>
            <a:r>
              <a:rPr lang="da-DK" dirty="0" err="1" smtClean="0"/>
              <a:t>substrate</a:t>
            </a:r>
            <a:r>
              <a:rPr lang="da-DK" dirty="0" smtClean="0"/>
              <a:t> and </a:t>
            </a:r>
            <a:r>
              <a:rPr lang="da-DK" dirty="0" err="1" smtClean="0"/>
              <a:t>product</a:t>
            </a:r>
            <a:endParaRPr lang="da-DK" dirty="0" smtClean="0"/>
          </a:p>
          <a:p>
            <a:r>
              <a:rPr lang="da-DK" dirty="0" err="1" smtClean="0"/>
              <a:t>Cultivation</a:t>
            </a:r>
            <a:r>
              <a:rPr lang="da-DK" dirty="0" smtClean="0"/>
              <a:t> at large </a:t>
            </a:r>
            <a:r>
              <a:rPr lang="da-DK" dirty="0" err="1" smtClean="0"/>
              <a:t>scale</a:t>
            </a:r>
            <a:endParaRPr lang="da-DK" dirty="0" smtClean="0"/>
          </a:p>
          <a:p>
            <a:r>
              <a:rPr lang="da-DK" dirty="0" smtClean="0">
                <a:solidFill>
                  <a:schemeClr val="bg2">
                    <a:lumMod val="50000"/>
                  </a:schemeClr>
                </a:solidFill>
              </a:rPr>
              <a:t>Amenable to </a:t>
            </a:r>
            <a:r>
              <a:rPr lang="da-DK" dirty="0" err="1" smtClean="0">
                <a:solidFill>
                  <a:schemeClr val="bg2">
                    <a:lumMod val="50000"/>
                  </a:schemeClr>
                </a:solidFill>
              </a:rPr>
              <a:t>genetic</a:t>
            </a:r>
            <a:r>
              <a:rPr lang="da-DK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da-DK" dirty="0" err="1" smtClean="0">
                <a:solidFill>
                  <a:schemeClr val="bg2">
                    <a:lumMod val="50000"/>
                  </a:schemeClr>
                </a:solidFill>
              </a:rPr>
              <a:t>modification</a:t>
            </a:r>
            <a:endParaRPr lang="da-DK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5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approaches</a:t>
            </a:r>
            <a:r>
              <a:rPr lang="da-DK" dirty="0" smtClean="0"/>
              <a:t> to </a:t>
            </a:r>
            <a:r>
              <a:rPr lang="da-DK" dirty="0" err="1" smtClean="0"/>
              <a:t>cell</a:t>
            </a:r>
            <a:r>
              <a:rPr lang="da-DK" dirty="0" smtClean="0"/>
              <a:t> </a:t>
            </a:r>
            <a:r>
              <a:rPr lang="da-DK" dirty="0" err="1" smtClean="0"/>
              <a:t>factory</a:t>
            </a:r>
            <a:r>
              <a:rPr lang="da-DK" dirty="0" smtClean="0"/>
              <a:t> design</a:t>
            </a:r>
            <a:endParaRPr lang="da-DK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512" y="764704"/>
            <a:ext cx="8723415" cy="5652925"/>
            <a:chOff x="467544" y="1131437"/>
            <a:chExt cx="8723415" cy="56529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357765"/>
              <a:ext cx="3724363" cy="2426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425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112" y="1131437"/>
              <a:ext cx="3763997" cy="2452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45984" y="4897825"/>
              <a:ext cx="1261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600" b="1" dirty="0" err="1" smtClean="0">
                  <a:solidFill>
                    <a:srgbClr val="0000CC"/>
                  </a:solidFill>
                </a:rPr>
                <a:t>Mycology</a:t>
              </a:r>
              <a:endParaRPr lang="da-DK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5984" y="4429773"/>
              <a:ext cx="18598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600" b="1" dirty="0" err="1" smtClean="0">
                  <a:solidFill>
                    <a:srgbClr val="0000CC"/>
                  </a:solidFill>
                </a:rPr>
                <a:t>Bioinformatics</a:t>
              </a:r>
              <a:endParaRPr lang="da-DK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5984" y="5365877"/>
              <a:ext cx="2231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600" b="1" dirty="0" err="1" smtClean="0">
                  <a:solidFill>
                    <a:srgbClr val="0000CC"/>
                  </a:solidFill>
                </a:rPr>
                <a:t>Molecular</a:t>
              </a:r>
              <a:r>
                <a:rPr lang="da-DK" sz="1600" b="1" dirty="0" smtClean="0">
                  <a:solidFill>
                    <a:srgbClr val="0000CC"/>
                  </a:solidFill>
                </a:rPr>
                <a:t> </a:t>
              </a:r>
              <a:r>
                <a:rPr lang="da-DK" sz="1600" b="1" dirty="0" err="1" smtClean="0">
                  <a:solidFill>
                    <a:srgbClr val="0000CC"/>
                  </a:solidFill>
                </a:rPr>
                <a:t>Biology</a:t>
              </a:r>
              <a:endParaRPr lang="da-DK" sz="1600" b="1" dirty="0" smtClean="0">
                <a:solidFill>
                  <a:srgbClr val="0000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5984" y="5833929"/>
              <a:ext cx="29322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600" b="1" dirty="0" err="1" smtClean="0">
                  <a:solidFill>
                    <a:srgbClr val="0000CC"/>
                  </a:solidFill>
                </a:rPr>
                <a:t>Quantitative</a:t>
              </a:r>
              <a:r>
                <a:rPr lang="da-DK" sz="1600" b="1" dirty="0" smtClean="0">
                  <a:solidFill>
                    <a:srgbClr val="0000CC"/>
                  </a:solidFill>
                </a:rPr>
                <a:t> </a:t>
              </a:r>
              <a:r>
                <a:rPr lang="da-DK" sz="1600" b="1" dirty="0" err="1" smtClean="0">
                  <a:solidFill>
                    <a:srgbClr val="0000CC"/>
                  </a:solidFill>
                </a:rPr>
                <a:t>physiology</a:t>
              </a:r>
              <a:endParaRPr lang="da-DK" sz="1600" b="1" dirty="0" smtClean="0">
                <a:solidFill>
                  <a:srgbClr val="0000CC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5984" y="6301981"/>
              <a:ext cx="25619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600" b="1" dirty="0" err="1" smtClean="0">
                  <a:solidFill>
                    <a:srgbClr val="0000CC"/>
                  </a:solidFill>
                </a:rPr>
                <a:t>Analytical</a:t>
              </a:r>
              <a:r>
                <a:rPr lang="da-DK" sz="1600" b="1" dirty="0" smtClean="0">
                  <a:solidFill>
                    <a:srgbClr val="0000CC"/>
                  </a:solidFill>
                </a:rPr>
                <a:t> </a:t>
              </a:r>
              <a:r>
                <a:rPr lang="da-DK" sz="1600" b="1" dirty="0" err="1" smtClean="0">
                  <a:solidFill>
                    <a:srgbClr val="0000CC"/>
                  </a:solidFill>
                </a:rPr>
                <a:t>Chemistry</a:t>
              </a:r>
              <a:endParaRPr lang="da-DK" sz="1600" b="1" dirty="0" smtClean="0">
                <a:solidFill>
                  <a:srgbClr val="0000C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58552" y="1512963"/>
              <a:ext cx="2393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600" b="1" dirty="0" err="1" smtClean="0">
                  <a:solidFill>
                    <a:srgbClr val="C00000"/>
                  </a:solidFill>
                </a:rPr>
                <a:t>Fungal</a:t>
              </a:r>
              <a:r>
                <a:rPr lang="da-DK" sz="1600" b="1" dirty="0" smtClean="0">
                  <a:solidFill>
                    <a:srgbClr val="C00000"/>
                  </a:solidFill>
                </a:rPr>
                <a:t> </a:t>
              </a:r>
              <a:r>
                <a:rPr lang="da-DK" sz="1600" b="1" dirty="0" err="1" smtClean="0">
                  <a:solidFill>
                    <a:srgbClr val="C00000"/>
                  </a:solidFill>
                </a:rPr>
                <a:t>biodiversity</a:t>
              </a:r>
              <a:endParaRPr lang="da-DK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88214" y="2114288"/>
              <a:ext cx="30027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600" b="1" dirty="0" err="1" smtClean="0">
                  <a:solidFill>
                    <a:srgbClr val="C00000"/>
                  </a:solidFill>
                </a:rPr>
                <a:t>Quantitative</a:t>
              </a:r>
              <a:r>
                <a:rPr lang="da-DK" sz="1600" b="1" dirty="0" smtClean="0">
                  <a:solidFill>
                    <a:srgbClr val="C00000"/>
                  </a:solidFill>
                </a:rPr>
                <a:t> </a:t>
              </a:r>
              <a:r>
                <a:rPr lang="da-DK" sz="1600" b="1" dirty="0" err="1" smtClean="0">
                  <a:solidFill>
                    <a:srgbClr val="C00000"/>
                  </a:solidFill>
                </a:rPr>
                <a:t>physiology</a:t>
              </a:r>
              <a:r>
                <a:rPr lang="da-DK" sz="1600" b="1" dirty="0" smtClean="0">
                  <a:solidFill>
                    <a:srgbClr val="C00000"/>
                  </a:solidFill>
                </a:rPr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58552" y="2715613"/>
              <a:ext cx="25619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a-DK" sz="1600" b="1" dirty="0" err="1" smtClean="0">
                  <a:solidFill>
                    <a:srgbClr val="C00000"/>
                  </a:solidFill>
                </a:rPr>
                <a:t>Analytical</a:t>
              </a:r>
              <a:r>
                <a:rPr lang="da-DK" sz="1600" b="1" dirty="0" smtClean="0">
                  <a:solidFill>
                    <a:srgbClr val="C00000"/>
                  </a:solidFill>
                </a:rPr>
                <a:t> </a:t>
              </a:r>
              <a:r>
                <a:rPr lang="da-DK" sz="1600" b="1" dirty="0" err="1" smtClean="0">
                  <a:solidFill>
                    <a:srgbClr val="C00000"/>
                  </a:solidFill>
                </a:rPr>
                <a:t>Chemistry</a:t>
              </a:r>
              <a:endParaRPr lang="da-DK" sz="1600" b="1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67544" y="3841615"/>
              <a:ext cx="835292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2297957" y="3411816"/>
              <a:ext cx="4002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a-DK" dirty="0" smtClean="0">
                  <a:solidFill>
                    <a:srgbClr val="C00000"/>
                  </a:solidFill>
                </a:rPr>
                <a:t>Application of </a:t>
              </a:r>
              <a:r>
                <a:rPr lang="da-DK" dirty="0" err="1" smtClean="0">
                  <a:solidFill>
                    <a:srgbClr val="C00000"/>
                  </a:solidFill>
                </a:rPr>
                <a:t>novel</a:t>
              </a:r>
              <a:r>
                <a:rPr lang="da-DK" dirty="0" smtClean="0">
                  <a:solidFill>
                    <a:srgbClr val="C00000"/>
                  </a:solidFill>
                </a:rPr>
                <a:t> </a:t>
              </a:r>
              <a:r>
                <a:rPr lang="da-DK" dirty="0" err="1" smtClean="0">
                  <a:solidFill>
                    <a:srgbClr val="C00000"/>
                  </a:solidFill>
                </a:rPr>
                <a:t>cell</a:t>
              </a:r>
              <a:r>
                <a:rPr lang="da-DK" dirty="0" smtClean="0">
                  <a:solidFill>
                    <a:srgbClr val="C00000"/>
                  </a:solidFill>
                </a:rPr>
                <a:t> </a:t>
              </a:r>
              <a:r>
                <a:rPr lang="da-DK" dirty="0" err="1" smtClean="0">
                  <a:solidFill>
                    <a:srgbClr val="C00000"/>
                  </a:solidFill>
                </a:rPr>
                <a:t>factories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97957" y="3867741"/>
              <a:ext cx="469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a-DK" dirty="0" smtClean="0">
                  <a:solidFill>
                    <a:srgbClr val="0000CC"/>
                  </a:solidFill>
                </a:rPr>
                <a:t>Application of </a:t>
              </a:r>
              <a:r>
                <a:rPr lang="da-DK" dirty="0" err="1" smtClean="0">
                  <a:solidFill>
                    <a:srgbClr val="0000CC"/>
                  </a:solidFill>
                </a:rPr>
                <a:t>established</a:t>
              </a:r>
              <a:r>
                <a:rPr lang="da-DK" dirty="0" smtClean="0">
                  <a:solidFill>
                    <a:srgbClr val="0000CC"/>
                  </a:solidFill>
                </a:rPr>
                <a:t> </a:t>
              </a:r>
              <a:r>
                <a:rPr lang="da-DK" dirty="0" err="1" smtClean="0">
                  <a:solidFill>
                    <a:srgbClr val="0000CC"/>
                  </a:solidFill>
                </a:rPr>
                <a:t>cell</a:t>
              </a:r>
              <a:r>
                <a:rPr lang="da-DK" dirty="0" smtClean="0">
                  <a:solidFill>
                    <a:srgbClr val="0000CC"/>
                  </a:solidFill>
                </a:rPr>
                <a:t> </a:t>
              </a:r>
              <a:r>
                <a:rPr lang="da-DK" dirty="0" err="1" smtClean="0">
                  <a:solidFill>
                    <a:srgbClr val="0000CC"/>
                  </a:solidFill>
                </a:rPr>
                <a:t>factories</a:t>
              </a:r>
              <a:endParaRPr lang="da-DK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2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Glycerol as a </a:t>
            </a:r>
            <a:r>
              <a:rPr lang="da-DK" dirty="0" err="1" smtClean="0"/>
              <a:t>substrate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06216"/>
              </p:ext>
            </p:extLst>
          </p:nvPr>
        </p:nvGraphicFramePr>
        <p:xfrm>
          <a:off x="251520" y="1268760"/>
          <a:ext cx="8748465" cy="487462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746802"/>
                <a:gridCol w="3074148"/>
                <a:gridCol w="2927515"/>
              </a:tblGrid>
              <a:tr h="3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j-lt"/>
                          <a:ea typeface="??"/>
                        </a:rPr>
                        <a:t>Micro-organism</a:t>
                      </a:r>
                      <a:endParaRPr lang="da-DK" sz="1600" dirty="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489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??"/>
                        </a:rPr>
                        <a:t>Products on glycerol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j-lt"/>
                          <a:ea typeface="??"/>
                        </a:rPr>
                        <a:t>Reference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Candida magnoliae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Mannitol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??"/>
                        </a:rPr>
                        <a:t>Khan </a:t>
                      </a:r>
                      <a:r>
                        <a:rPr lang="en-GB" sz="1600" i="1" dirty="0">
                          <a:effectLst/>
                          <a:latin typeface="+mj-lt"/>
                          <a:ea typeface="??"/>
                        </a:rPr>
                        <a:t>et al</a:t>
                      </a:r>
                      <a:r>
                        <a:rPr lang="en-GB" sz="1600" dirty="0">
                          <a:effectLst/>
                          <a:latin typeface="+mj-lt"/>
                          <a:ea typeface="??"/>
                        </a:rPr>
                        <a:t>., 2009</a:t>
                      </a:r>
                      <a:endParaRPr lang="da-DK" sz="1600" dirty="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1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Candida tropicalis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Ethanol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  <a:ea typeface="??"/>
                        </a:rPr>
                        <a:t>Lohmeier</a:t>
                      </a:r>
                      <a:r>
                        <a:rPr lang="en-GB" sz="1600" dirty="0">
                          <a:effectLst/>
                          <a:latin typeface="+mj-lt"/>
                          <a:ea typeface="??"/>
                        </a:rPr>
                        <a:t>-Vogel and Hahn-</a:t>
                      </a:r>
                      <a:r>
                        <a:rPr lang="en-GB" sz="1600" dirty="0" err="1">
                          <a:effectLst/>
                          <a:latin typeface="+mj-lt"/>
                          <a:ea typeface="??"/>
                        </a:rPr>
                        <a:t>Hägerdal</a:t>
                      </a:r>
                      <a:r>
                        <a:rPr lang="en-GB" sz="1600" dirty="0">
                          <a:effectLst/>
                          <a:latin typeface="+mj-lt"/>
                          <a:ea typeface="??"/>
                        </a:rPr>
                        <a:t>, 1985</a:t>
                      </a:r>
                      <a:endParaRPr lang="da-DK" sz="1600" dirty="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Candida utilis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Biomass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Fieldhouse </a:t>
                      </a: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et al</a:t>
                      </a: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, 2009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Debaromyces hansenii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Arabitol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Koganti </a:t>
                      </a: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et al</a:t>
                      </a: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., 2011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Hansenula polymorpha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Biomass, phytase, alcohol oxidase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  <a:latin typeface="+mj-lt"/>
                          <a:ea typeface="??"/>
                        </a:rPr>
                        <a:t>Eggeling and Sam, 1980; Mayer </a:t>
                      </a:r>
                      <a:r>
                        <a:rPr lang="da-DK" sz="1600" i="1">
                          <a:effectLst/>
                          <a:latin typeface="+mj-lt"/>
                          <a:ea typeface="??"/>
                        </a:rPr>
                        <a:t>et al</a:t>
                      </a:r>
                      <a:r>
                        <a:rPr lang="da-DK" sz="1600">
                          <a:effectLst/>
                          <a:latin typeface="+mj-lt"/>
                          <a:ea typeface="??"/>
                        </a:rPr>
                        <a:t>., 1999</a:t>
                      </a: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Pachysolen tannophilus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Ethanol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  <a:ea typeface="??"/>
                        </a:rPr>
                        <a:t>Maleszka</a:t>
                      </a:r>
                      <a:r>
                        <a:rPr lang="en-GB" sz="1600" dirty="0">
                          <a:effectLst/>
                          <a:latin typeface="+mj-lt"/>
                          <a:ea typeface="??"/>
                        </a:rPr>
                        <a:t> </a:t>
                      </a:r>
                      <a:r>
                        <a:rPr lang="en-GB" sz="1600" i="1" dirty="0">
                          <a:effectLst/>
                          <a:latin typeface="+mj-lt"/>
                          <a:ea typeface="??"/>
                        </a:rPr>
                        <a:t>et al</a:t>
                      </a:r>
                      <a:r>
                        <a:rPr lang="en-GB" sz="1600" dirty="0">
                          <a:effectLst/>
                          <a:latin typeface="+mj-lt"/>
                          <a:ea typeface="??"/>
                        </a:rPr>
                        <a:t>, 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??"/>
                        </a:rPr>
                        <a:t>1982;</a:t>
                      </a:r>
                      <a:r>
                        <a:rPr lang="en-GB" sz="1600" baseline="0" dirty="0" smtClean="0">
                          <a:effectLst/>
                          <a:latin typeface="+mj-lt"/>
                          <a:ea typeface="??"/>
                        </a:rPr>
                        <a:t> Liu </a:t>
                      </a:r>
                      <a:r>
                        <a:rPr lang="en-GB" sz="1600" i="1" baseline="0" dirty="0" smtClean="0">
                          <a:effectLst/>
                          <a:latin typeface="+mj-lt"/>
                          <a:ea typeface="??"/>
                        </a:rPr>
                        <a:t>et al</a:t>
                      </a:r>
                      <a:r>
                        <a:rPr lang="en-GB" sz="1600" baseline="0" dirty="0" smtClean="0">
                          <a:effectLst/>
                          <a:latin typeface="+mj-lt"/>
                          <a:ea typeface="??"/>
                        </a:rPr>
                        <a:t>, 2012</a:t>
                      </a:r>
                      <a:endParaRPr lang="da-DK" sz="1600" dirty="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Pichia pastoris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Biomass, recombinant protein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Celik </a:t>
                      </a: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et al</a:t>
                      </a:r>
                      <a:r>
                        <a:rPr lang="en-GB" sz="1600">
                          <a:effectLst/>
                          <a:latin typeface="+mj-lt"/>
                          <a:ea typeface="??"/>
                        </a:rPr>
                        <a:t>., 2008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1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effectLst/>
                          <a:latin typeface="+mj-lt"/>
                          <a:ea typeface="??"/>
                        </a:rPr>
                        <a:t>Yarrowia lipolytica</a:t>
                      </a:r>
                      <a:endParaRPr lang="da-DK" sz="160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??"/>
                        </a:rPr>
                        <a:t>Biomass, organic acids, </a:t>
                      </a:r>
                      <a:r>
                        <a:rPr lang="en-GB" sz="1600" dirty="0" err="1" smtClean="0">
                          <a:effectLst/>
                          <a:latin typeface="+mj-lt"/>
                          <a:ea typeface="??"/>
                        </a:rPr>
                        <a:t>polyols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??"/>
                        </a:rPr>
                        <a:t>,</a:t>
                      </a:r>
                      <a:r>
                        <a:rPr lang="en-GB" sz="1600" baseline="0" dirty="0" smtClean="0">
                          <a:effectLst/>
                          <a:latin typeface="+mj-lt"/>
                          <a:ea typeface="??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+mj-lt"/>
                          <a:ea typeface="??"/>
                        </a:rPr>
                        <a:t>lipids</a:t>
                      </a:r>
                      <a:r>
                        <a:rPr lang="en-GB" sz="1600" dirty="0">
                          <a:effectLst/>
                          <a:latin typeface="+mj-lt"/>
                          <a:ea typeface="??"/>
                        </a:rPr>
                        <a:t>, α-amylase</a:t>
                      </a:r>
                      <a:endParaRPr lang="da-DK" sz="1600" dirty="0">
                        <a:effectLst/>
                        <a:latin typeface="+mj-lt"/>
                        <a:ea typeface="??"/>
                      </a:endParaRP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err="1">
                          <a:effectLst/>
                          <a:latin typeface="+mj-lt"/>
                          <a:ea typeface="??"/>
                        </a:rPr>
                        <a:t>Papanikolaou</a:t>
                      </a:r>
                      <a:r>
                        <a:rPr lang="da-DK" sz="1600" dirty="0">
                          <a:effectLst/>
                          <a:latin typeface="+mj-lt"/>
                          <a:ea typeface="??"/>
                        </a:rPr>
                        <a:t> and Aggelis, 2002; </a:t>
                      </a:r>
                      <a:r>
                        <a:rPr lang="da-DK" sz="1600" dirty="0" err="1">
                          <a:effectLst/>
                          <a:latin typeface="+mj-lt"/>
                          <a:ea typeface="??"/>
                        </a:rPr>
                        <a:t>Coelho</a:t>
                      </a:r>
                      <a:r>
                        <a:rPr lang="da-DK" sz="1600" dirty="0">
                          <a:effectLst/>
                          <a:latin typeface="+mj-lt"/>
                          <a:ea typeface="??"/>
                        </a:rPr>
                        <a:t> </a:t>
                      </a:r>
                      <a:r>
                        <a:rPr lang="da-DK" sz="1600" i="1" dirty="0">
                          <a:effectLst/>
                          <a:latin typeface="+mj-lt"/>
                          <a:ea typeface="??"/>
                        </a:rPr>
                        <a:t>et al</a:t>
                      </a:r>
                      <a:r>
                        <a:rPr lang="da-DK" sz="1600" dirty="0">
                          <a:effectLst/>
                          <a:latin typeface="+mj-lt"/>
                          <a:ea typeface="??"/>
                        </a:rPr>
                        <a:t>, 2010</a:t>
                      </a:r>
                    </a:p>
                  </a:txBody>
                  <a:tcPr marL="65278" marR="6527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618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Mannitol </a:t>
            </a:r>
            <a:r>
              <a:rPr lang="da-DK" dirty="0" err="1" smtClean="0"/>
              <a:t>production</a:t>
            </a:r>
            <a:r>
              <a:rPr lang="da-DK" dirty="0" smtClean="0"/>
              <a:t> </a:t>
            </a:r>
            <a:r>
              <a:rPr lang="da-DK" dirty="0" err="1" smtClean="0"/>
              <a:t>process</a:t>
            </a:r>
            <a:endParaRPr lang="da-DK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65656"/>
              </p:ext>
            </p:extLst>
          </p:nvPr>
        </p:nvGraphicFramePr>
        <p:xfrm>
          <a:off x="395536" y="1340768"/>
          <a:ext cx="5112568" cy="34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24128" y="2525995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Batch cultivation at 1 </a:t>
            </a:r>
            <a:r>
              <a:rPr lang="en-US" sz="1600" dirty="0" err="1" smtClean="0"/>
              <a:t>litre</a:t>
            </a:r>
            <a:r>
              <a:rPr lang="en-US" sz="1600" dirty="0" smtClean="0"/>
              <a:t> scale.  50g/L glycerol,  airflow control to ensure oxygen limitation.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504211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Theoretical yield:</a:t>
            </a:r>
            <a:r>
              <a:rPr lang="en-US" sz="2400" dirty="0"/>
              <a:t> </a:t>
            </a:r>
            <a:r>
              <a:rPr lang="en-US" sz="2400" dirty="0" smtClean="0"/>
              <a:t>0.5 g/g glycerol</a:t>
            </a:r>
            <a:endParaRPr lang="en-US" sz="2000" dirty="0" smtClean="0"/>
          </a:p>
          <a:p>
            <a:r>
              <a:rPr lang="en-US" sz="1600" dirty="0" smtClean="0"/>
              <a:t>In flasks: 15g/L (Yield 0,46)</a:t>
            </a:r>
          </a:p>
          <a:p>
            <a:r>
              <a:rPr lang="en-US" sz="1600" dirty="0" smtClean="0"/>
              <a:t>In Fermenters: 15g/L (Yield 0,36)</a:t>
            </a:r>
          </a:p>
          <a:p>
            <a:r>
              <a:rPr lang="en-US" sz="1600" dirty="0" smtClean="0"/>
              <a:t>Resting cells in flasks: 10g/L (Yield 0,34) 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045768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Fed-batch mannitol </a:t>
            </a:r>
            <a:r>
              <a:rPr lang="da-DK" dirty="0" err="1" smtClean="0"/>
              <a:t>process</a:t>
            </a:r>
            <a:endParaRPr lang="da-DK" dirty="0"/>
          </a:p>
        </p:txBody>
      </p:sp>
      <p:grpSp>
        <p:nvGrpSpPr>
          <p:cNvPr id="3" name="Group 2"/>
          <p:cNvGrpSpPr/>
          <p:nvPr/>
        </p:nvGrpSpPr>
        <p:grpSpPr>
          <a:xfrm>
            <a:off x="1474599" y="1649224"/>
            <a:ext cx="6481777" cy="3796000"/>
            <a:chOff x="1618615" y="1793240"/>
            <a:chExt cx="5906770" cy="3271520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331661448"/>
                </p:ext>
              </p:extLst>
            </p:nvPr>
          </p:nvGraphicFramePr>
          <p:xfrm>
            <a:off x="1618615" y="1793240"/>
            <a:ext cx="5906770" cy="3271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Rounded Rectangle 4"/>
            <p:cNvSpPr/>
            <p:nvPr/>
          </p:nvSpPr>
          <p:spPr>
            <a:xfrm>
              <a:off x="4029075" y="2276475"/>
              <a:ext cx="1085850" cy="2305050"/>
            </a:xfrm>
            <a:prstGeom prst="roundRect">
              <a:avLst/>
            </a:prstGeom>
            <a:noFill/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/>
                  <a:cs typeface="Times New Roman"/>
                </a:rPr>
                <a:t> </a:t>
              </a:r>
              <a:endPara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/>
                  <a:cs typeface="Times New Roman"/>
                </a:rPr>
                <a:t> </a:t>
              </a:r>
              <a:endPara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/>
                  <a:cs typeface="Times New Roman"/>
                </a:rPr>
                <a:t> </a:t>
              </a:r>
              <a:endPara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/>
                  <a:cs typeface="Times New Roman"/>
                </a:rPr>
                <a:t> </a:t>
              </a:r>
              <a:endPara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/>
                  <a:cs typeface="Times New Roman"/>
                </a:rPr>
                <a:t> </a:t>
              </a:r>
              <a:endPara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/>
                  <a:cs typeface="Times New Roman"/>
                </a:rPr>
                <a:t> </a:t>
              </a:r>
              <a:endPara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SimSun"/>
                  <a:cs typeface="Times New Roman"/>
                </a:rPr>
                <a:t> </a:t>
              </a:r>
              <a:endPara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SimSun"/>
                  <a:cs typeface="Times New Roman"/>
                </a:rPr>
                <a:t> </a:t>
              </a:r>
              <a:endParaRPr kumimoji="0" lang="da-DK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SimSu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SimSun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90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Crude</a:t>
            </a:r>
            <a:r>
              <a:rPr lang="da-DK" dirty="0" smtClean="0"/>
              <a:t> </a:t>
            </a:r>
            <a:r>
              <a:rPr lang="da-DK" dirty="0" err="1" smtClean="0"/>
              <a:t>substrates</a:t>
            </a:r>
            <a:endParaRPr lang="da-DK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72453"/>
              </p:ext>
            </p:extLst>
          </p:nvPr>
        </p:nvGraphicFramePr>
        <p:xfrm>
          <a:off x="395536" y="1268760"/>
          <a:ext cx="7772547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Document" r:id="rId4" imgW="6212790" imgH="1323759" progId="Word.Document.12">
                  <p:embed/>
                </p:oleObj>
              </mc:Choice>
              <mc:Fallback>
                <p:oleObj name="Document" r:id="rId4" imgW="6212790" imgH="13237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268760"/>
                        <a:ext cx="7772547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03" y="2564904"/>
            <a:ext cx="481134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5536" y="3004170"/>
            <a:ext cx="2736304" cy="1504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/>
                <a:ea typeface="SimSun"/>
                <a:cs typeface="Times New Roman"/>
              </a:rPr>
              <a:t>Only crude </a:t>
            </a:r>
            <a:r>
              <a:rPr lang="en-US" sz="1600" dirty="0" smtClean="0">
                <a:effectLst/>
                <a:latin typeface="Calibri"/>
                <a:ea typeface="SimSun"/>
                <a:cs typeface="Times New Roman"/>
              </a:rPr>
              <a:t>substrates </a:t>
            </a:r>
            <a:r>
              <a:rPr lang="en-US" sz="1600" dirty="0">
                <a:effectLst/>
                <a:latin typeface="Calibri"/>
                <a:ea typeface="SimSun"/>
                <a:cs typeface="Times New Roman"/>
              </a:rPr>
              <a:t>as nutrients, the strain is capable of growing and producing </a:t>
            </a:r>
            <a:r>
              <a:rPr lang="en-US" sz="1600" dirty="0" err="1" smtClean="0">
                <a:effectLst/>
                <a:latin typeface="Calibri"/>
                <a:ea typeface="SimSun"/>
                <a:cs typeface="Times New Roman"/>
              </a:rPr>
              <a:t>polyols</a:t>
            </a:r>
            <a:r>
              <a:rPr lang="en-US" sz="1600" dirty="0" smtClean="0">
                <a:effectLst/>
                <a:latin typeface="Calibri"/>
                <a:ea typeface="SimSun"/>
                <a:cs typeface="Times New Roman"/>
              </a:rPr>
              <a:t> and also accumulates intracellular lipids. </a:t>
            </a:r>
            <a:r>
              <a:rPr lang="en-US" sz="1600" dirty="0">
                <a:effectLst/>
                <a:latin typeface="Calibri"/>
                <a:ea typeface="SimSun"/>
                <a:cs typeface="Times New Roman"/>
              </a:rPr>
              <a:t> </a:t>
            </a:r>
            <a:endParaRPr lang="da-DK" sz="1600" dirty="0">
              <a:effectLst/>
              <a:latin typeface="Calibri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07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Jerusalem </a:t>
            </a:r>
            <a:r>
              <a:rPr lang="da-DK" dirty="0" err="1" smtClean="0"/>
              <a:t>artichoke</a:t>
            </a:r>
            <a:r>
              <a:rPr lang="da-DK" dirty="0" smtClean="0"/>
              <a:t> </a:t>
            </a:r>
            <a:r>
              <a:rPr lang="da-DK" dirty="0" err="1" smtClean="0"/>
              <a:t>process</a:t>
            </a:r>
            <a:endParaRPr lang="da-DK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59732" y="4653136"/>
            <a:ext cx="4356484" cy="1008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/>
                <a:ea typeface="SimSun"/>
                <a:cs typeface="Times New Roman"/>
              </a:rPr>
              <a:t>JA </a:t>
            </a:r>
            <a:r>
              <a:rPr lang="en-US" sz="1600" dirty="0" err="1" smtClean="0">
                <a:effectLst/>
                <a:latin typeface="Calibri"/>
                <a:ea typeface="SimSun"/>
                <a:cs typeface="Times New Roman"/>
              </a:rPr>
              <a:t>hydrolysate</a:t>
            </a:r>
            <a:r>
              <a:rPr lang="en-US" sz="1600" dirty="0" smtClean="0">
                <a:effectLst/>
                <a:latin typeface="Calibri"/>
                <a:ea typeface="SimSun"/>
                <a:cs typeface="Times New Roman"/>
              </a:rPr>
              <a:t>, </a:t>
            </a:r>
            <a:r>
              <a:rPr lang="en-US" sz="1600" dirty="0" smtClean="0">
                <a:latin typeface="Calibri"/>
                <a:ea typeface="SimSun"/>
                <a:cs typeface="Times New Roman"/>
              </a:rPr>
              <a:t>with and without</a:t>
            </a:r>
            <a:r>
              <a:rPr lang="en-US" sz="1600" dirty="0" smtClean="0">
                <a:effectLst/>
                <a:latin typeface="Calibri"/>
                <a:ea typeface="SimSun"/>
                <a:cs typeface="Times New Roman"/>
              </a:rPr>
              <a:t> </a:t>
            </a:r>
            <a:r>
              <a:rPr lang="en-US" sz="1600" dirty="0" err="1" smtClean="0">
                <a:effectLst/>
                <a:latin typeface="Calibri"/>
                <a:ea typeface="SimSun"/>
                <a:cs typeface="Times New Roman"/>
              </a:rPr>
              <a:t>autoclavation</a:t>
            </a:r>
            <a:r>
              <a:rPr lang="en-US" sz="1600" dirty="0" smtClean="0">
                <a:effectLst/>
                <a:latin typeface="Calibri"/>
                <a:ea typeface="SimSun"/>
                <a:cs typeface="Times New Roman"/>
              </a:rPr>
              <a:t>,  </a:t>
            </a:r>
            <a:r>
              <a:rPr lang="en-US" sz="1600" dirty="0">
                <a:effectLst/>
                <a:latin typeface="Calibri"/>
                <a:ea typeface="SimSun"/>
                <a:cs typeface="Times New Roman"/>
              </a:rPr>
              <a:t>the strain is capable of growing and producing </a:t>
            </a:r>
            <a:r>
              <a:rPr lang="en-US" sz="1600" dirty="0" err="1">
                <a:effectLst/>
                <a:latin typeface="Calibri"/>
                <a:ea typeface="SimSun"/>
                <a:cs typeface="Times New Roman"/>
              </a:rPr>
              <a:t>polyols</a:t>
            </a:r>
            <a:r>
              <a:rPr lang="en-US" sz="1600" dirty="0">
                <a:effectLst/>
                <a:latin typeface="Calibri"/>
                <a:ea typeface="SimSun"/>
                <a:cs typeface="Times New Roman"/>
              </a:rPr>
              <a:t> (mainly mannitol). </a:t>
            </a:r>
            <a:r>
              <a:rPr lang="en-US" sz="1600" dirty="0" smtClean="0">
                <a:effectLst/>
                <a:latin typeface="Calibri"/>
                <a:ea typeface="SimSun"/>
                <a:cs typeface="Times New Roman"/>
              </a:rPr>
              <a:t>  </a:t>
            </a:r>
            <a:endParaRPr lang="da-DK" sz="1600" dirty="0">
              <a:effectLst/>
              <a:latin typeface="Calibri"/>
              <a:ea typeface="SimSun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23728" y="1484784"/>
            <a:ext cx="4320480" cy="3014678"/>
            <a:chOff x="3923928" y="2541730"/>
            <a:chExt cx="4320480" cy="301467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541730"/>
              <a:ext cx="4320480" cy="3014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508104" y="2585864"/>
              <a:ext cx="165618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91846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>
            <a:noAutofit/>
          </a:bodyPr>
          <a:lstStyle/>
          <a:p>
            <a:r>
              <a:rPr lang="da-DK" sz="3200" dirty="0" err="1" smtClean="0"/>
              <a:t>Sustainable</a:t>
            </a:r>
            <a:r>
              <a:rPr lang="da-DK" sz="3200" dirty="0" smtClean="0"/>
              <a:t> </a:t>
            </a:r>
            <a:r>
              <a:rPr lang="da-DK" sz="3200" dirty="0" err="1" smtClean="0"/>
              <a:t>production</a:t>
            </a:r>
            <a:r>
              <a:rPr lang="da-DK" sz="3200" dirty="0" smtClean="0"/>
              <a:t> of </a:t>
            </a:r>
            <a:r>
              <a:rPr lang="da-DK" sz="3200" dirty="0" err="1" smtClean="0"/>
              <a:t>value</a:t>
            </a:r>
            <a:r>
              <a:rPr lang="da-DK" sz="3200" dirty="0" smtClean="0"/>
              <a:t> </a:t>
            </a:r>
            <a:r>
              <a:rPr lang="da-DK" sz="3200" dirty="0" err="1" smtClean="0"/>
              <a:t>added</a:t>
            </a:r>
            <a:r>
              <a:rPr lang="da-DK" sz="3200" dirty="0" smtClean="0"/>
              <a:t> products from </a:t>
            </a:r>
            <a:r>
              <a:rPr lang="da-DK" sz="3200" dirty="0" err="1" smtClean="0"/>
              <a:t>locally</a:t>
            </a:r>
            <a:r>
              <a:rPr lang="da-DK" sz="3200" dirty="0" smtClean="0"/>
              <a:t> </a:t>
            </a:r>
            <a:r>
              <a:rPr lang="da-DK" sz="3200" dirty="0" err="1" smtClean="0"/>
              <a:t>available</a:t>
            </a:r>
            <a:r>
              <a:rPr lang="da-DK" sz="3200" dirty="0" smtClean="0"/>
              <a:t> </a:t>
            </a:r>
            <a:r>
              <a:rPr lang="da-DK" sz="3200" dirty="0" err="1" smtClean="0"/>
              <a:t>substrates</a:t>
            </a:r>
            <a:r>
              <a:rPr lang="da-DK" sz="3200" dirty="0" smtClean="0"/>
              <a:t> in the Øresund region</a:t>
            </a:r>
            <a:endParaRPr lang="da-DK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4443" y="2780928"/>
            <a:ext cx="8850045" cy="2326813"/>
            <a:chOff x="1692004" y="15266636"/>
            <a:chExt cx="15017979" cy="5538849"/>
          </a:xfrm>
        </p:grpSpPr>
        <p:pic>
          <p:nvPicPr>
            <p:cNvPr id="4" name="Picture 36" descr="C:\Users\ptuf\Pictures\Exteriör Anneber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004" y="15266636"/>
              <a:ext cx="7739323" cy="55388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7" descr="C:\Users\ptuf\Pictures\Mycket rö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4852" y="15266636"/>
              <a:ext cx="7385131" cy="55388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81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Hemp</a:t>
            </a:r>
            <a:r>
              <a:rPr lang="da-DK" dirty="0" smtClean="0"/>
              <a:t> </a:t>
            </a:r>
            <a:r>
              <a:rPr lang="da-DK" dirty="0" err="1" smtClean="0"/>
              <a:t>hydrolysate</a:t>
            </a:r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5" name="Group 4"/>
          <p:cNvGrpSpPr/>
          <p:nvPr/>
        </p:nvGrpSpPr>
        <p:grpSpPr>
          <a:xfrm>
            <a:off x="1791668" y="1268760"/>
            <a:ext cx="4940572" cy="3464024"/>
            <a:chOff x="2267744" y="1556792"/>
            <a:chExt cx="4652540" cy="3320008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284491493"/>
                </p:ext>
              </p:extLst>
            </p:nvPr>
          </p:nvGraphicFramePr>
          <p:xfrm>
            <a:off x="2267744" y="1700808"/>
            <a:ext cx="4652540" cy="3175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3059832" y="1556792"/>
              <a:ext cx="194421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35696" y="5013176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Complete </a:t>
            </a:r>
            <a:r>
              <a:rPr lang="da-DK" dirty="0" err="1" smtClean="0"/>
              <a:t>utilisation</a:t>
            </a:r>
            <a:r>
              <a:rPr lang="da-DK" dirty="0" smtClean="0"/>
              <a:t> of all </a:t>
            </a:r>
            <a:r>
              <a:rPr lang="da-DK" dirty="0" err="1" smtClean="0"/>
              <a:t>carbon</a:t>
            </a:r>
            <a:r>
              <a:rPr lang="da-DK" dirty="0" smtClean="0"/>
              <a:t> </a:t>
            </a:r>
            <a:r>
              <a:rPr lang="da-DK" dirty="0" err="1" smtClean="0"/>
              <a:t>sources</a:t>
            </a:r>
            <a:r>
              <a:rPr lang="da-DK" dirty="0" smtClean="0"/>
              <a:t> </a:t>
            </a:r>
            <a:r>
              <a:rPr lang="da-DK" dirty="0" err="1" smtClean="0"/>
              <a:t>available</a:t>
            </a:r>
            <a:r>
              <a:rPr lang="da-DK" dirty="0" smtClean="0"/>
              <a:t>.  </a:t>
            </a:r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low</a:t>
            </a:r>
            <a:r>
              <a:rPr lang="da-DK" dirty="0" smtClean="0"/>
              <a:t> </a:t>
            </a:r>
            <a:r>
              <a:rPr lang="da-DK" dirty="0" err="1" smtClean="0"/>
              <a:t>amounts</a:t>
            </a:r>
            <a:r>
              <a:rPr lang="da-DK" dirty="0" smtClean="0"/>
              <a:t> of products due to </a:t>
            </a:r>
            <a:r>
              <a:rPr lang="da-DK" dirty="0" err="1" smtClean="0"/>
              <a:t>low</a:t>
            </a:r>
            <a:r>
              <a:rPr lang="da-DK" dirty="0" smtClean="0"/>
              <a:t> </a:t>
            </a:r>
            <a:r>
              <a:rPr lang="da-DK" dirty="0" err="1" smtClean="0"/>
              <a:t>concentration</a:t>
            </a:r>
            <a:r>
              <a:rPr lang="da-DK" dirty="0" smtClean="0"/>
              <a:t> of </a:t>
            </a:r>
            <a:r>
              <a:rPr lang="da-DK" dirty="0" err="1" smtClean="0"/>
              <a:t>carbon</a:t>
            </a:r>
            <a:r>
              <a:rPr lang="da-DK" dirty="0" smtClean="0"/>
              <a:t> </a:t>
            </a:r>
            <a:r>
              <a:rPr lang="da-DK" dirty="0" err="1" smtClean="0"/>
              <a:t>sources</a:t>
            </a:r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4227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Summary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Locally</a:t>
            </a:r>
            <a:r>
              <a:rPr lang="da-DK" dirty="0" smtClean="0"/>
              <a:t> </a:t>
            </a:r>
            <a:r>
              <a:rPr lang="da-DK" dirty="0" err="1" smtClean="0"/>
              <a:t>available</a:t>
            </a:r>
            <a:r>
              <a:rPr lang="da-DK" dirty="0" smtClean="0"/>
              <a:t> </a:t>
            </a:r>
            <a:r>
              <a:rPr lang="da-DK" dirty="0" err="1" smtClean="0"/>
              <a:t>materials</a:t>
            </a:r>
            <a:r>
              <a:rPr lang="da-DK" dirty="0" smtClean="0"/>
              <a:t> as </a:t>
            </a:r>
            <a:r>
              <a:rPr lang="da-DK" dirty="0" err="1" smtClean="0"/>
              <a:t>substrates</a:t>
            </a:r>
            <a:r>
              <a:rPr lang="da-DK" dirty="0" smtClean="0"/>
              <a:t> for bioprocesses</a:t>
            </a:r>
          </a:p>
          <a:p>
            <a:r>
              <a:rPr lang="da-DK" dirty="0" err="1" smtClean="0"/>
              <a:t>Versatile</a:t>
            </a:r>
            <a:r>
              <a:rPr lang="da-DK" dirty="0" smtClean="0"/>
              <a:t> </a:t>
            </a:r>
            <a:r>
              <a:rPr lang="da-DK" dirty="0" err="1" smtClean="0"/>
              <a:t>micro-organism</a:t>
            </a:r>
            <a:r>
              <a:rPr lang="da-DK" dirty="0" smtClean="0"/>
              <a:t> </a:t>
            </a:r>
            <a:r>
              <a:rPr lang="da-DK" dirty="0" err="1" smtClean="0"/>
              <a:t>applied</a:t>
            </a:r>
            <a:endParaRPr lang="da-DK" dirty="0" smtClean="0"/>
          </a:p>
          <a:p>
            <a:r>
              <a:rPr lang="da-DK" dirty="0" smtClean="0"/>
              <a:t>Relevant processes for </a:t>
            </a:r>
            <a:r>
              <a:rPr lang="da-DK" dirty="0" err="1" smtClean="0"/>
              <a:t>scale</a:t>
            </a:r>
            <a:r>
              <a:rPr lang="da-DK" dirty="0" smtClean="0"/>
              <a:t>-up/</a:t>
            </a:r>
            <a:r>
              <a:rPr lang="da-DK" dirty="0" err="1" smtClean="0"/>
              <a:t>engineering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strategies</a:t>
            </a:r>
            <a:r>
              <a:rPr lang="da-DK" dirty="0" smtClean="0"/>
              <a:t> – </a:t>
            </a:r>
            <a:r>
              <a:rPr lang="da-DK" dirty="0" err="1" smtClean="0"/>
              <a:t>reverse</a:t>
            </a:r>
            <a:r>
              <a:rPr lang="da-DK" dirty="0" smtClean="0"/>
              <a:t> </a:t>
            </a:r>
            <a:r>
              <a:rPr lang="da-DK" dirty="0" err="1" smtClean="0"/>
              <a:t>engineering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217395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Life </a:t>
            </a:r>
            <a:r>
              <a:rPr lang="da-DK" dirty="0" err="1"/>
              <a:t>C</a:t>
            </a:r>
            <a:r>
              <a:rPr lang="da-DK" dirty="0" err="1" smtClean="0"/>
              <a:t>ycle</a:t>
            </a:r>
            <a:r>
              <a:rPr lang="da-DK" dirty="0" smtClean="0"/>
              <a:t> </a:t>
            </a:r>
            <a:r>
              <a:rPr lang="da-DK" dirty="0" err="1" smtClean="0"/>
              <a:t>Assessment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9425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288" y="692696"/>
            <a:ext cx="8208962" cy="5516562"/>
            <a:chOff x="395288" y="1341438"/>
            <a:chExt cx="8208962" cy="5516562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2484438" y="1341438"/>
              <a:ext cx="4176712" cy="5516562"/>
            </a:xfrm>
            <a:prstGeom prst="downArrow">
              <a:avLst>
                <a:gd name="adj1" fmla="val 50000"/>
                <a:gd name="adj2" fmla="val 3302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046413" y="1698625"/>
              <a:ext cx="3024187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Tahoma" charset="0"/>
                </a:rPr>
                <a:t>Raw material extraction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059113" y="2349500"/>
              <a:ext cx="3024187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>
                  <a:latin typeface="Tahoma" charset="0"/>
                </a:rPr>
                <a:t>Raw material preparation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059113" y="2982913"/>
              <a:ext cx="3024187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>
                  <a:latin typeface="Tahoma" charset="0"/>
                </a:rPr>
                <a:t>Manufacturing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059113" y="3616325"/>
              <a:ext cx="3024187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>
                  <a:latin typeface="Tahoma" charset="0"/>
                </a:rPr>
                <a:t>Transportation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059113" y="4221163"/>
              <a:ext cx="3024187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>
                  <a:latin typeface="Tahoma" charset="0"/>
                </a:rPr>
                <a:t>Use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060700" y="5430838"/>
              <a:ext cx="3024188" cy="376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>
                  <a:latin typeface="Tahoma" charset="0"/>
                </a:rPr>
                <a:t>Disposal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060700" y="4826000"/>
              <a:ext cx="3024188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>
                  <a:latin typeface="Tahoma" charset="0"/>
                </a:rPr>
                <a:t>Recycling/Reuse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95288" y="3009900"/>
              <a:ext cx="1584325" cy="77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>
                  <a:latin typeface="Tahoma" charset="0"/>
                </a:rPr>
                <a:t>Material</a:t>
              </a:r>
            </a:p>
            <a:p>
              <a:pPr algn="ctr">
                <a:spcBef>
                  <a:spcPct val="50000"/>
                </a:spcBef>
              </a:pPr>
              <a:r>
                <a:rPr lang="sv-SE">
                  <a:latin typeface="Tahoma" charset="0"/>
                </a:rPr>
                <a:t>Energy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706813" y="5872163"/>
              <a:ext cx="17287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sz="1600" b="1" dirty="0">
                  <a:latin typeface="Tahoma" charset="0"/>
                </a:rPr>
                <a:t>The </a:t>
              </a:r>
              <a:r>
                <a:rPr lang="sv-SE" sz="1600" b="1" dirty="0" err="1">
                  <a:latin typeface="Tahoma" charset="0"/>
                </a:rPr>
                <a:t>life-cycle</a:t>
              </a:r>
              <a:r>
                <a:rPr lang="sv-SE" sz="1600" b="1" dirty="0">
                  <a:latin typeface="Tahoma" charset="0"/>
                </a:rPr>
                <a:t> </a:t>
              </a:r>
              <a:r>
                <a:rPr lang="sv-SE" sz="1600" b="1" dirty="0" err="1">
                  <a:latin typeface="Tahoma" charset="0"/>
                </a:rPr>
                <a:t>of</a:t>
              </a:r>
              <a:r>
                <a:rPr lang="sv-SE" sz="1600" b="1" dirty="0">
                  <a:latin typeface="Tahoma" charset="0"/>
                </a:rPr>
                <a:t> the </a:t>
              </a:r>
              <a:r>
                <a:rPr lang="sv-SE" sz="1600" b="1" dirty="0" err="1">
                  <a:latin typeface="Tahoma" charset="0"/>
                </a:rPr>
                <a:t>product</a:t>
              </a:r>
              <a:endParaRPr lang="sv-SE" sz="1600" b="1" dirty="0">
                <a:latin typeface="Tahoma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380288" y="1989138"/>
              <a:ext cx="1223962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b="1">
                  <a:latin typeface="Tahoma" charset="0"/>
                </a:rPr>
                <a:t>Outflow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611188" y="1989138"/>
              <a:ext cx="12239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sv-SE" b="1" dirty="0" err="1" smtClean="0">
                  <a:latin typeface="Tahoma" charset="0"/>
                </a:rPr>
                <a:t>Inflow</a:t>
              </a:r>
              <a:endParaRPr lang="sv-SE" b="1" dirty="0">
                <a:latin typeface="Tahoma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1701800" y="1982788"/>
              <a:ext cx="1139825" cy="1211262"/>
            </a:xfrm>
            <a:custGeom>
              <a:avLst/>
              <a:gdLst>
                <a:gd name="T0" fmla="*/ 0 w 718"/>
                <a:gd name="T1" fmla="*/ 763 h 763"/>
                <a:gd name="T2" fmla="*/ 9 w 718"/>
                <a:gd name="T3" fmla="*/ 603 h 763"/>
                <a:gd name="T4" fmla="*/ 142 w 718"/>
                <a:gd name="T5" fmla="*/ 506 h 763"/>
                <a:gd name="T6" fmla="*/ 328 w 718"/>
                <a:gd name="T7" fmla="*/ 373 h 763"/>
                <a:gd name="T8" fmla="*/ 337 w 718"/>
                <a:gd name="T9" fmla="*/ 213 h 763"/>
                <a:gd name="T10" fmla="*/ 390 w 718"/>
                <a:gd name="T11" fmla="*/ 178 h 763"/>
                <a:gd name="T12" fmla="*/ 567 w 718"/>
                <a:gd name="T13" fmla="*/ 63 h 763"/>
                <a:gd name="T14" fmla="*/ 718 w 718"/>
                <a:gd name="T15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8" h="763">
                  <a:moveTo>
                    <a:pt x="0" y="763"/>
                  </a:moveTo>
                  <a:cubicBezTo>
                    <a:pt x="3" y="710"/>
                    <a:pt x="1" y="656"/>
                    <a:pt x="9" y="603"/>
                  </a:cubicBezTo>
                  <a:cubicBezTo>
                    <a:pt x="14" y="566"/>
                    <a:pt x="108" y="520"/>
                    <a:pt x="142" y="506"/>
                  </a:cubicBezTo>
                  <a:cubicBezTo>
                    <a:pt x="193" y="485"/>
                    <a:pt x="285" y="416"/>
                    <a:pt x="328" y="373"/>
                  </a:cubicBezTo>
                  <a:cubicBezTo>
                    <a:pt x="331" y="320"/>
                    <a:pt x="321" y="264"/>
                    <a:pt x="337" y="213"/>
                  </a:cubicBezTo>
                  <a:cubicBezTo>
                    <a:pt x="343" y="193"/>
                    <a:pt x="372" y="190"/>
                    <a:pt x="390" y="178"/>
                  </a:cubicBezTo>
                  <a:cubicBezTo>
                    <a:pt x="449" y="139"/>
                    <a:pt x="504" y="94"/>
                    <a:pt x="567" y="63"/>
                  </a:cubicBezTo>
                  <a:cubicBezTo>
                    <a:pt x="601" y="12"/>
                    <a:pt x="659" y="0"/>
                    <a:pt x="718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1701800" y="2601913"/>
              <a:ext cx="1195388" cy="746125"/>
            </a:xfrm>
            <a:custGeom>
              <a:avLst/>
              <a:gdLst>
                <a:gd name="T0" fmla="*/ 0 w 753"/>
                <a:gd name="T1" fmla="*/ 470 h 470"/>
                <a:gd name="T2" fmla="*/ 195 w 753"/>
                <a:gd name="T3" fmla="*/ 319 h 470"/>
                <a:gd name="T4" fmla="*/ 417 w 753"/>
                <a:gd name="T5" fmla="*/ 124 h 470"/>
                <a:gd name="T6" fmla="*/ 488 w 753"/>
                <a:gd name="T7" fmla="*/ 71 h 470"/>
                <a:gd name="T8" fmla="*/ 718 w 753"/>
                <a:gd name="T9" fmla="*/ 36 h 470"/>
                <a:gd name="T10" fmla="*/ 745 w 753"/>
                <a:gd name="T11" fmla="*/ 27 h 470"/>
                <a:gd name="T12" fmla="*/ 753 w 753"/>
                <a:gd name="T1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3" h="470">
                  <a:moveTo>
                    <a:pt x="0" y="470"/>
                  </a:moveTo>
                  <a:cubicBezTo>
                    <a:pt x="63" y="421"/>
                    <a:pt x="138" y="376"/>
                    <a:pt x="195" y="319"/>
                  </a:cubicBezTo>
                  <a:cubicBezTo>
                    <a:pt x="267" y="247"/>
                    <a:pt x="337" y="186"/>
                    <a:pt x="417" y="124"/>
                  </a:cubicBezTo>
                  <a:cubicBezTo>
                    <a:pt x="429" y="114"/>
                    <a:pt x="468" y="81"/>
                    <a:pt x="488" y="71"/>
                  </a:cubicBezTo>
                  <a:cubicBezTo>
                    <a:pt x="552" y="39"/>
                    <a:pt x="652" y="41"/>
                    <a:pt x="718" y="36"/>
                  </a:cubicBezTo>
                  <a:cubicBezTo>
                    <a:pt x="727" y="33"/>
                    <a:pt x="738" y="34"/>
                    <a:pt x="745" y="27"/>
                  </a:cubicBezTo>
                  <a:cubicBezTo>
                    <a:pt x="752" y="20"/>
                    <a:pt x="753" y="0"/>
                    <a:pt x="753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701800" y="3159125"/>
              <a:ext cx="1154113" cy="457200"/>
            </a:xfrm>
            <a:custGeom>
              <a:avLst/>
              <a:gdLst>
                <a:gd name="T0" fmla="*/ 0 w 727"/>
                <a:gd name="T1" fmla="*/ 287 h 288"/>
                <a:gd name="T2" fmla="*/ 98 w 727"/>
                <a:gd name="T3" fmla="*/ 225 h 288"/>
                <a:gd name="T4" fmla="*/ 240 w 727"/>
                <a:gd name="T5" fmla="*/ 261 h 288"/>
                <a:gd name="T6" fmla="*/ 479 w 727"/>
                <a:gd name="T7" fmla="*/ 146 h 288"/>
                <a:gd name="T8" fmla="*/ 505 w 727"/>
                <a:gd name="T9" fmla="*/ 128 h 288"/>
                <a:gd name="T10" fmla="*/ 514 w 727"/>
                <a:gd name="T11" fmla="*/ 30 h 288"/>
                <a:gd name="T12" fmla="*/ 727 w 727"/>
                <a:gd name="T13" fmla="*/ 3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7" h="288">
                  <a:moveTo>
                    <a:pt x="0" y="287"/>
                  </a:moveTo>
                  <a:cubicBezTo>
                    <a:pt x="33" y="266"/>
                    <a:pt x="62" y="243"/>
                    <a:pt x="98" y="225"/>
                  </a:cubicBezTo>
                  <a:cubicBezTo>
                    <a:pt x="143" y="288"/>
                    <a:pt x="154" y="270"/>
                    <a:pt x="240" y="261"/>
                  </a:cubicBezTo>
                  <a:cubicBezTo>
                    <a:pt x="323" y="232"/>
                    <a:pt x="394" y="171"/>
                    <a:pt x="479" y="146"/>
                  </a:cubicBezTo>
                  <a:cubicBezTo>
                    <a:pt x="488" y="140"/>
                    <a:pt x="502" y="138"/>
                    <a:pt x="505" y="128"/>
                  </a:cubicBezTo>
                  <a:cubicBezTo>
                    <a:pt x="514" y="97"/>
                    <a:pt x="484" y="44"/>
                    <a:pt x="514" y="30"/>
                  </a:cubicBezTo>
                  <a:cubicBezTo>
                    <a:pt x="579" y="0"/>
                    <a:pt x="656" y="39"/>
                    <a:pt x="727" y="3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1571625" y="3716338"/>
              <a:ext cx="1344613" cy="300037"/>
            </a:xfrm>
            <a:custGeom>
              <a:avLst/>
              <a:gdLst>
                <a:gd name="T0" fmla="*/ 30 w 847"/>
                <a:gd name="T1" fmla="*/ 0 h 189"/>
                <a:gd name="T2" fmla="*/ 76 w 847"/>
                <a:gd name="T3" fmla="*/ 137 h 189"/>
                <a:gd name="T4" fmla="*/ 484 w 847"/>
                <a:gd name="T5" fmla="*/ 46 h 189"/>
                <a:gd name="T6" fmla="*/ 620 w 847"/>
                <a:gd name="T7" fmla="*/ 182 h 189"/>
                <a:gd name="T8" fmla="*/ 847 w 847"/>
                <a:gd name="T9" fmla="*/ 9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7" h="189">
                  <a:moveTo>
                    <a:pt x="30" y="0"/>
                  </a:moveTo>
                  <a:cubicBezTo>
                    <a:pt x="15" y="64"/>
                    <a:pt x="0" y="129"/>
                    <a:pt x="76" y="137"/>
                  </a:cubicBezTo>
                  <a:cubicBezTo>
                    <a:pt x="152" y="145"/>
                    <a:pt x="393" y="38"/>
                    <a:pt x="484" y="46"/>
                  </a:cubicBezTo>
                  <a:cubicBezTo>
                    <a:pt x="575" y="54"/>
                    <a:pt x="560" y="175"/>
                    <a:pt x="620" y="182"/>
                  </a:cubicBezTo>
                  <a:cubicBezTo>
                    <a:pt x="680" y="189"/>
                    <a:pt x="809" y="106"/>
                    <a:pt x="847" y="9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1547813" y="3860800"/>
              <a:ext cx="1368425" cy="541338"/>
            </a:xfrm>
            <a:custGeom>
              <a:avLst/>
              <a:gdLst>
                <a:gd name="T0" fmla="*/ 0 w 862"/>
                <a:gd name="T1" fmla="*/ 0 h 341"/>
                <a:gd name="T2" fmla="*/ 181 w 862"/>
                <a:gd name="T3" fmla="*/ 272 h 341"/>
                <a:gd name="T4" fmla="*/ 454 w 862"/>
                <a:gd name="T5" fmla="*/ 182 h 341"/>
                <a:gd name="T6" fmla="*/ 635 w 862"/>
                <a:gd name="T7" fmla="*/ 318 h 341"/>
                <a:gd name="T8" fmla="*/ 862 w 862"/>
                <a:gd name="T9" fmla="*/ 31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2" h="341">
                  <a:moveTo>
                    <a:pt x="0" y="0"/>
                  </a:moveTo>
                  <a:cubicBezTo>
                    <a:pt x="52" y="121"/>
                    <a:pt x="105" y="242"/>
                    <a:pt x="181" y="272"/>
                  </a:cubicBezTo>
                  <a:cubicBezTo>
                    <a:pt x="257" y="302"/>
                    <a:pt x="378" y="174"/>
                    <a:pt x="454" y="182"/>
                  </a:cubicBezTo>
                  <a:cubicBezTo>
                    <a:pt x="530" y="190"/>
                    <a:pt x="567" y="295"/>
                    <a:pt x="635" y="318"/>
                  </a:cubicBezTo>
                  <a:cubicBezTo>
                    <a:pt x="703" y="341"/>
                    <a:pt x="782" y="329"/>
                    <a:pt x="862" y="31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535113" y="3933825"/>
              <a:ext cx="1381125" cy="1092200"/>
            </a:xfrm>
            <a:custGeom>
              <a:avLst/>
              <a:gdLst>
                <a:gd name="T0" fmla="*/ 8 w 870"/>
                <a:gd name="T1" fmla="*/ 0 h 688"/>
                <a:gd name="T2" fmla="*/ 53 w 870"/>
                <a:gd name="T3" fmla="*/ 272 h 688"/>
                <a:gd name="T4" fmla="*/ 325 w 870"/>
                <a:gd name="T5" fmla="*/ 408 h 688"/>
                <a:gd name="T6" fmla="*/ 416 w 870"/>
                <a:gd name="T7" fmla="*/ 635 h 688"/>
                <a:gd name="T8" fmla="*/ 598 w 870"/>
                <a:gd name="T9" fmla="*/ 680 h 688"/>
                <a:gd name="T10" fmla="*/ 870 w 870"/>
                <a:gd name="T11" fmla="*/ 68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0" h="688">
                  <a:moveTo>
                    <a:pt x="8" y="0"/>
                  </a:moveTo>
                  <a:cubicBezTo>
                    <a:pt x="4" y="102"/>
                    <a:pt x="0" y="204"/>
                    <a:pt x="53" y="272"/>
                  </a:cubicBezTo>
                  <a:cubicBezTo>
                    <a:pt x="106" y="340"/>
                    <a:pt x="265" y="348"/>
                    <a:pt x="325" y="408"/>
                  </a:cubicBezTo>
                  <a:cubicBezTo>
                    <a:pt x="385" y="468"/>
                    <a:pt x="371" y="590"/>
                    <a:pt x="416" y="635"/>
                  </a:cubicBezTo>
                  <a:cubicBezTo>
                    <a:pt x="461" y="680"/>
                    <a:pt x="522" y="672"/>
                    <a:pt x="598" y="680"/>
                  </a:cubicBezTo>
                  <a:cubicBezTo>
                    <a:pt x="674" y="688"/>
                    <a:pt x="772" y="684"/>
                    <a:pt x="870" y="6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439863" y="4076700"/>
              <a:ext cx="1476375" cy="1512888"/>
            </a:xfrm>
            <a:custGeom>
              <a:avLst/>
              <a:gdLst>
                <a:gd name="T0" fmla="*/ 23 w 930"/>
                <a:gd name="T1" fmla="*/ 0 h 953"/>
                <a:gd name="T2" fmla="*/ 23 w 930"/>
                <a:gd name="T3" fmla="*/ 363 h 953"/>
                <a:gd name="T4" fmla="*/ 159 w 930"/>
                <a:gd name="T5" fmla="*/ 454 h 953"/>
                <a:gd name="T6" fmla="*/ 340 w 930"/>
                <a:gd name="T7" fmla="*/ 817 h 953"/>
                <a:gd name="T8" fmla="*/ 567 w 930"/>
                <a:gd name="T9" fmla="*/ 907 h 953"/>
                <a:gd name="T10" fmla="*/ 930 w 930"/>
                <a:gd name="T11" fmla="*/ 953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0" h="953">
                  <a:moveTo>
                    <a:pt x="23" y="0"/>
                  </a:moveTo>
                  <a:cubicBezTo>
                    <a:pt x="11" y="143"/>
                    <a:pt x="0" y="287"/>
                    <a:pt x="23" y="363"/>
                  </a:cubicBezTo>
                  <a:cubicBezTo>
                    <a:pt x="46" y="439"/>
                    <a:pt x="106" y="378"/>
                    <a:pt x="159" y="454"/>
                  </a:cubicBezTo>
                  <a:cubicBezTo>
                    <a:pt x="212" y="530"/>
                    <a:pt x="272" y="742"/>
                    <a:pt x="340" y="817"/>
                  </a:cubicBezTo>
                  <a:cubicBezTo>
                    <a:pt x="408" y="892"/>
                    <a:pt x="469" y="884"/>
                    <a:pt x="567" y="907"/>
                  </a:cubicBezTo>
                  <a:cubicBezTo>
                    <a:pt x="665" y="930"/>
                    <a:pt x="797" y="941"/>
                    <a:pt x="930" y="95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6227763" y="1916113"/>
              <a:ext cx="936625" cy="876300"/>
            </a:xfrm>
            <a:custGeom>
              <a:avLst/>
              <a:gdLst>
                <a:gd name="T0" fmla="*/ 0 w 590"/>
                <a:gd name="T1" fmla="*/ 0 h 552"/>
                <a:gd name="T2" fmla="*/ 318 w 590"/>
                <a:gd name="T3" fmla="*/ 227 h 552"/>
                <a:gd name="T4" fmla="*/ 363 w 590"/>
                <a:gd name="T5" fmla="*/ 499 h 552"/>
                <a:gd name="T6" fmla="*/ 590 w 590"/>
                <a:gd name="T7" fmla="*/ 5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52">
                  <a:moveTo>
                    <a:pt x="0" y="0"/>
                  </a:moveTo>
                  <a:cubicBezTo>
                    <a:pt x="129" y="72"/>
                    <a:pt x="258" y="144"/>
                    <a:pt x="318" y="227"/>
                  </a:cubicBezTo>
                  <a:cubicBezTo>
                    <a:pt x="378" y="310"/>
                    <a:pt x="318" y="446"/>
                    <a:pt x="363" y="499"/>
                  </a:cubicBezTo>
                  <a:cubicBezTo>
                    <a:pt x="408" y="552"/>
                    <a:pt x="545" y="537"/>
                    <a:pt x="590" y="54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6227763" y="2492375"/>
              <a:ext cx="792162" cy="576263"/>
            </a:xfrm>
            <a:custGeom>
              <a:avLst/>
              <a:gdLst>
                <a:gd name="T0" fmla="*/ 0 w 545"/>
                <a:gd name="T1" fmla="*/ 0 h 409"/>
                <a:gd name="T2" fmla="*/ 91 w 545"/>
                <a:gd name="T3" fmla="*/ 136 h 409"/>
                <a:gd name="T4" fmla="*/ 227 w 545"/>
                <a:gd name="T5" fmla="*/ 363 h 409"/>
                <a:gd name="T6" fmla="*/ 363 w 545"/>
                <a:gd name="T7" fmla="*/ 272 h 409"/>
                <a:gd name="T8" fmla="*/ 454 w 545"/>
                <a:gd name="T9" fmla="*/ 363 h 409"/>
                <a:gd name="T10" fmla="*/ 545 w 545"/>
                <a:gd name="T11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5" h="409">
                  <a:moveTo>
                    <a:pt x="0" y="0"/>
                  </a:moveTo>
                  <a:cubicBezTo>
                    <a:pt x="26" y="38"/>
                    <a:pt x="53" y="76"/>
                    <a:pt x="91" y="136"/>
                  </a:cubicBezTo>
                  <a:cubicBezTo>
                    <a:pt x="129" y="196"/>
                    <a:pt x="182" y="340"/>
                    <a:pt x="227" y="363"/>
                  </a:cubicBezTo>
                  <a:cubicBezTo>
                    <a:pt x="272" y="386"/>
                    <a:pt x="325" y="272"/>
                    <a:pt x="363" y="272"/>
                  </a:cubicBezTo>
                  <a:cubicBezTo>
                    <a:pt x="401" y="272"/>
                    <a:pt x="424" y="340"/>
                    <a:pt x="454" y="363"/>
                  </a:cubicBezTo>
                  <a:cubicBezTo>
                    <a:pt x="484" y="386"/>
                    <a:pt x="514" y="397"/>
                    <a:pt x="545" y="40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6227763" y="3213100"/>
              <a:ext cx="1008062" cy="431800"/>
            </a:xfrm>
            <a:custGeom>
              <a:avLst/>
              <a:gdLst>
                <a:gd name="T0" fmla="*/ 0 w 635"/>
                <a:gd name="T1" fmla="*/ 0 h 272"/>
                <a:gd name="T2" fmla="*/ 182 w 635"/>
                <a:gd name="T3" fmla="*/ 136 h 272"/>
                <a:gd name="T4" fmla="*/ 409 w 635"/>
                <a:gd name="T5" fmla="*/ 227 h 272"/>
                <a:gd name="T6" fmla="*/ 409 w 635"/>
                <a:gd name="T7" fmla="*/ 91 h 272"/>
                <a:gd name="T8" fmla="*/ 499 w 635"/>
                <a:gd name="T9" fmla="*/ 227 h 272"/>
                <a:gd name="T10" fmla="*/ 635 w 635"/>
                <a:gd name="T11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272">
                  <a:moveTo>
                    <a:pt x="0" y="0"/>
                  </a:moveTo>
                  <a:cubicBezTo>
                    <a:pt x="57" y="49"/>
                    <a:pt x="114" y="98"/>
                    <a:pt x="182" y="136"/>
                  </a:cubicBezTo>
                  <a:cubicBezTo>
                    <a:pt x="250" y="174"/>
                    <a:pt x="371" y="234"/>
                    <a:pt x="409" y="227"/>
                  </a:cubicBezTo>
                  <a:cubicBezTo>
                    <a:pt x="447" y="220"/>
                    <a:pt x="394" y="91"/>
                    <a:pt x="409" y="91"/>
                  </a:cubicBezTo>
                  <a:cubicBezTo>
                    <a:pt x="424" y="91"/>
                    <a:pt x="461" y="197"/>
                    <a:pt x="499" y="227"/>
                  </a:cubicBezTo>
                  <a:cubicBezTo>
                    <a:pt x="537" y="257"/>
                    <a:pt x="586" y="264"/>
                    <a:pt x="635" y="2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6156325" y="3729038"/>
              <a:ext cx="720725" cy="457200"/>
            </a:xfrm>
            <a:custGeom>
              <a:avLst/>
              <a:gdLst>
                <a:gd name="T0" fmla="*/ 0 w 454"/>
                <a:gd name="T1" fmla="*/ 38 h 288"/>
                <a:gd name="T2" fmla="*/ 227 w 454"/>
                <a:gd name="T3" fmla="*/ 38 h 288"/>
                <a:gd name="T4" fmla="*/ 317 w 454"/>
                <a:gd name="T5" fmla="*/ 265 h 288"/>
                <a:gd name="T6" fmla="*/ 454 w 454"/>
                <a:gd name="T7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4" h="288">
                  <a:moveTo>
                    <a:pt x="0" y="38"/>
                  </a:moveTo>
                  <a:cubicBezTo>
                    <a:pt x="87" y="19"/>
                    <a:pt x="174" y="0"/>
                    <a:pt x="227" y="38"/>
                  </a:cubicBezTo>
                  <a:cubicBezTo>
                    <a:pt x="280" y="76"/>
                    <a:pt x="279" y="242"/>
                    <a:pt x="317" y="265"/>
                  </a:cubicBezTo>
                  <a:cubicBezTo>
                    <a:pt x="355" y="288"/>
                    <a:pt x="424" y="189"/>
                    <a:pt x="454" y="17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6156325" y="4365625"/>
              <a:ext cx="720725" cy="82550"/>
            </a:xfrm>
            <a:custGeom>
              <a:avLst/>
              <a:gdLst>
                <a:gd name="T0" fmla="*/ 0 w 454"/>
                <a:gd name="T1" fmla="*/ 45 h 52"/>
                <a:gd name="T2" fmla="*/ 272 w 454"/>
                <a:gd name="T3" fmla="*/ 45 h 52"/>
                <a:gd name="T4" fmla="*/ 317 w 454"/>
                <a:gd name="T5" fmla="*/ 0 h 52"/>
                <a:gd name="T6" fmla="*/ 454 w 454"/>
                <a:gd name="T7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4" h="52">
                  <a:moveTo>
                    <a:pt x="0" y="45"/>
                  </a:moveTo>
                  <a:cubicBezTo>
                    <a:pt x="109" y="48"/>
                    <a:pt x="219" y="52"/>
                    <a:pt x="272" y="45"/>
                  </a:cubicBezTo>
                  <a:cubicBezTo>
                    <a:pt x="325" y="38"/>
                    <a:pt x="287" y="0"/>
                    <a:pt x="317" y="0"/>
                  </a:cubicBezTo>
                  <a:cubicBezTo>
                    <a:pt x="347" y="0"/>
                    <a:pt x="400" y="22"/>
                    <a:pt x="454" y="4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6227763" y="4508500"/>
              <a:ext cx="792162" cy="504825"/>
            </a:xfrm>
            <a:custGeom>
              <a:avLst/>
              <a:gdLst>
                <a:gd name="T0" fmla="*/ 0 w 499"/>
                <a:gd name="T1" fmla="*/ 318 h 318"/>
                <a:gd name="T2" fmla="*/ 91 w 499"/>
                <a:gd name="T3" fmla="*/ 273 h 318"/>
                <a:gd name="T4" fmla="*/ 272 w 499"/>
                <a:gd name="T5" fmla="*/ 136 h 318"/>
                <a:gd name="T6" fmla="*/ 409 w 499"/>
                <a:gd name="T7" fmla="*/ 182 h 318"/>
                <a:gd name="T8" fmla="*/ 409 w 499"/>
                <a:gd name="T9" fmla="*/ 91 h 318"/>
                <a:gd name="T10" fmla="*/ 499 w 499"/>
                <a:gd name="T11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9" h="318">
                  <a:moveTo>
                    <a:pt x="0" y="318"/>
                  </a:moveTo>
                  <a:cubicBezTo>
                    <a:pt x="23" y="310"/>
                    <a:pt x="46" y="303"/>
                    <a:pt x="91" y="273"/>
                  </a:cubicBezTo>
                  <a:cubicBezTo>
                    <a:pt x="136" y="243"/>
                    <a:pt x="219" y="151"/>
                    <a:pt x="272" y="136"/>
                  </a:cubicBezTo>
                  <a:cubicBezTo>
                    <a:pt x="325" y="121"/>
                    <a:pt x="386" y="189"/>
                    <a:pt x="409" y="182"/>
                  </a:cubicBezTo>
                  <a:cubicBezTo>
                    <a:pt x="432" y="175"/>
                    <a:pt x="394" y="121"/>
                    <a:pt x="409" y="91"/>
                  </a:cubicBezTo>
                  <a:cubicBezTo>
                    <a:pt x="424" y="61"/>
                    <a:pt x="461" y="30"/>
                    <a:pt x="49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6156325" y="4581525"/>
              <a:ext cx="1079500" cy="1008063"/>
            </a:xfrm>
            <a:custGeom>
              <a:avLst/>
              <a:gdLst>
                <a:gd name="T0" fmla="*/ 0 w 680"/>
                <a:gd name="T1" fmla="*/ 635 h 635"/>
                <a:gd name="T2" fmla="*/ 136 w 680"/>
                <a:gd name="T3" fmla="*/ 408 h 635"/>
                <a:gd name="T4" fmla="*/ 363 w 680"/>
                <a:gd name="T5" fmla="*/ 408 h 635"/>
                <a:gd name="T6" fmla="*/ 590 w 680"/>
                <a:gd name="T7" fmla="*/ 272 h 635"/>
                <a:gd name="T8" fmla="*/ 590 w 680"/>
                <a:gd name="T9" fmla="*/ 181 h 635"/>
                <a:gd name="T10" fmla="*/ 680 w 680"/>
                <a:gd name="T11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0" h="635">
                  <a:moveTo>
                    <a:pt x="0" y="635"/>
                  </a:moveTo>
                  <a:cubicBezTo>
                    <a:pt x="38" y="540"/>
                    <a:pt x="76" y="446"/>
                    <a:pt x="136" y="408"/>
                  </a:cubicBezTo>
                  <a:cubicBezTo>
                    <a:pt x="196" y="370"/>
                    <a:pt x="287" y="431"/>
                    <a:pt x="363" y="408"/>
                  </a:cubicBezTo>
                  <a:cubicBezTo>
                    <a:pt x="439" y="385"/>
                    <a:pt x="552" y="310"/>
                    <a:pt x="590" y="272"/>
                  </a:cubicBezTo>
                  <a:cubicBezTo>
                    <a:pt x="628" y="234"/>
                    <a:pt x="575" y="226"/>
                    <a:pt x="590" y="181"/>
                  </a:cubicBezTo>
                  <a:cubicBezTo>
                    <a:pt x="605" y="136"/>
                    <a:pt x="642" y="68"/>
                    <a:pt x="68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092280" y="2420888"/>
            <a:ext cx="208915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dirty="0">
                <a:latin typeface="Tahoma" charset="0"/>
              </a:rPr>
              <a:t>Emissions </a:t>
            </a:r>
            <a:r>
              <a:rPr lang="sv-SE" dirty="0" err="1">
                <a:latin typeface="Tahoma" charset="0"/>
              </a:rPr>
              <a:t>to</a:t>
            </a:r>
            <a:r>
              <a:rPr lang="sv-SE" dirty="0">
                <a:latin typeface="Tahoma" charset="0"/>
              </a:rPr>
              <a:t> air</a:t>
            </a:r>
          </a:p>
          <a:p>
            <a:pPr algn="ctr">
              <a:spcBef>
                <a:spcPct val="50000"/>
              </a:spcBef>
            </a:pPr>
            <a:r>
              <a:rPr lang="sv-SE" dirty="0">
                <a:latin typeface="Tahoma" charset="0"/>
              </a:rPr>
              <a:t>Emissions </a:t>
            </a:r>
            <a:r>
              <a:rPr lang="sv-SE" dirty="0" err="1">
                <a:latin typeface="Tahoma" charset="0"/>
              </a:rPr>
              <a:t>to</a:t>
            </a:r>
            <a:r>
              <a:rPr lang="sv-SE" dirty="0">
                <a:latin typeface="Tahoma" charset="0"/>
              </a:rPr>
              <a:t> </a:t>
            </a:r>
            <a:r>
              <a:rPr lang="sv-SE" dirty="0" err="1">
                <a:latin typeface="Tahoma" charset="0"/>
              </a:rPr>
              <a:t>water</a:t>
            </a:r>
            <a:r>
              <a:rPr lang="sv-SE" dirty="0">
                <a:latin typeface="Tahoma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sv-SE" dirty="0">
                <a:latin typeface="Tahoma" charset="0"/>
              </a:rPr>
              <a:t>Waste</a:t>
            </a:r>
          </a:p>
          <a:p>
            <a:pPr algn="ctr">
              <a:spcBef>
                <a:spcPct val="50000"/>
              </a:spcBef>
            </a:pPr>
            <a:r>
              <a:rPr lang="sv-SE" dirty="0" err="1">
                <a:latin typeface="Tahoma" charset="0"/>
              </a:rPr>
              <a:t>Other</a:t>
            </a:r>
            <a:r>
              <a:rPr lang="sv-SE" dirty="0">
                <a:latin typeface="Tahoma" charset="0"/>
              </a:rPr>
              <a:t> emissions</a:t>
            </a:r>
          </a:p>
        </p:txBody>
      </p:sp>
    </p:spTree>
    <p:extLst>
      <p:ext uri="{BB962C8B-B14F-4D97-AF65-F5344CB8AC3E}">
        <p14:creationId xmlns:p14="http://schemas.microsoft.com/office/powerpoint/2010/main" val="3172573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/>
          <a:stretch>
            <a:fillRect/>
          </a:stretch>
        </p:blipFill>
        <p:spPr bwMode="auto">
          <a:xfrm>
            <a:off x="72057" y="908720"/>
            <a:ext cx="5580063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67400" y="2586038"/>
            <a:ext cx="2881313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2400" dirty="0">
                <a:cs typeface="Arial" charset="0"/>
              </a:rPr>
              <a:t>Allocation method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2400" dirty="0">
                <a:cs typeface="Arial" charset="0"/>
              </a:rPr>
              <a:t>Type of biomass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2400" dirty="0">
                <a:cs typeface="Arial" charset="0"/>
              </a:rPr>
              <a:t>Removal of crop residues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2400" dirty="0">
                <a:cs typeface="Arial" charset="0"/>
              </a:rPr>
              <a:t>N</a:t>
            </a:r>
            <a:r>
              <a:rPr lang="en-GB" sz="2400" baseline="-25000" dirty="0">
                <a:cs typeface="Arial" charset="0"/>
              </a:rPr>
              <a:t>2</a:t>
            </a:r>
            <a:r>
              <a:rPr lang="en-GB" sz="2400" dirty="0">
                <a:cs typeface="Arial" charset="0"/>
              </a:rPr>
              <a:t>O emissions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2400" dirty="0">
                <a:cs typeface="Arial" charset="0"/>
              </a:rPr>
              <a:t>Land use change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dirty="0" err="1" smtClean="0"/>
              <a:t>Raw</a:t>
            </a:r>
            <a:r>
              <a:rPr lang="da-DK" sz="3600" dirty="0" smtClean="0"/>
              <a:t> </a:t>
            </a:r>
            <a:r>
              <a:rPr lang="da-DK" sz="3600" dirty="0" err="1" smtClean="0"/>
              <a:t>material</a:t>
            </a:r>
            <a:r>
              <a:rPr lang="da-DK" sz="3600" dirty="0" smtClean="0"/>
              <a:t> </a:t>
            </a:r>
            <a:r>
              <a:rPr lang="da-DK" sz="3600" dirty="0" err="1" smtClean="0"/>
              <a:t>production</a:t>
            </a:r>
            <a:r>
              <a:rPr lang="da-DK" sz="3600" dirty="0" smtClean="0"/>
              <a:t> – </a:t>
            </a:r>
            <a:r>
              <a:rPr lang="da-DK" sz="3600" dirty="0" err="1" smtClean="0"/>
              <a:t>key</a:t>
            </a:r>
            <a:r>
              <a:rPr lang="da-DK" sz="3600" dirty="0" smtClean="0"/>
              <a:t> paramters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113248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8229600" cy="1143000"/>
          </a:xfrm>
        </p:spPr>
        <p:txBody>
          <a:bodyPr/>
          <a:lstStyle/>
          <a:p>
            <a:r>
              <a:rPr lang="sv-SE" sz="3200"/>
              <a:t>Process – key parameters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25963"/>
          </a:xfrm>
          <a:noFill/>
          <a:ln/>
        </p:spPr>
        <p:txBody>
          <a:bodyPr/>
          <a:lstStyle/>
          <a:p>
            <a:pPr marL="590550" indent="-590550">
              <a:buFont typeface="Wingdings" charset="0"/>
              <a:buNone/>
            </a:pPr>
            <a:r>
              <a:rPr lang="en-GB" sz="2800" dirty="0"/>
              <a:t>Yield</a:t>
            </a:r>
          </a:p>
          <a:p>
            <a:pPr marL="590550" indent="-590550">
              <a:buFont typeface="Wingdings" charset="0"/>
              <a:buNone/>
            </a:pPr>
            <a:r>
              <a:rPr lang="en-GB" sz="2800" dirty="0"/>
              <a:t>Process energy demand and primary energy source</a:t>
            </a:r>
          </a:p>
          <a:p>
            <a:pPr marL="590550" indent="-590550">
              <a:buFont typeface="Wingdings" charset="0"/>
              <a:buNone/>
            </a:pPr>
            <a:r>
              <a:rPr lang="en-GB" sz="2800" dirty="0"/>
              <a:t>Use of solvent </a:t>
            </a:r>
          </a:p>
          <a:p>
            <a:pPr marL="590550" indent="-590550">
              <a:buFont typeface="Wingdings" charset="0"/>
              <a:buNone/>
            </a:pPr>
            <a:r>
              <a:rPr lang="en-GB" sz="2800" dirty="0"/>
              <a:t>Toxicity </a:t>
            </a:r>
          </a:p>
          <a:p>
            <a:pPr marL="590550" indent="-590550">
              <a:buFont typeface="Wingdings" charset="0"/>
              <a:buNone/>
            </a:pPr>
            <a:endParaRPr lang="en-GB" sz="2800" dirty="0"/>
          </a:p>
          <a:p>
            <a:pPr marL="590550" indent="-590550">
              <a:buFont typeface="Wingdings" charset="0"/>
              <a:buChar char="l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27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509713"/>
            <a:ext cx="71056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30325" y="5419725"/>
            <a:ext cx="712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Tahoma" charset="0"/>
              </a:rPr>
              <a:t>Primary energy source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79400" y="101600"/>
            <a:ext cx="854075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/>
              <a:t>Process - key parameters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3668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textruta 4121"/>
          <p:cNvSpPr txBox="1"/>
          <p:nvPr/>
        </p:nvSpPr>
        <p:spPr>
          <a:xfrm>
            <a:off x="3696846" y="6021288"/>
            <a:ext cx="181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 smtClean="0"/>
              <a:t>Mannitol</a:t>
            </a:r>
            <a:endParaRPr lang="sv-SE" dirty="0"/>
          </a:p>
        </p:txBody>
      </p:sp>
      <p:grpSp>
        <p:nvGrpSpPr>
          <p:cNvPr id="2" name="Group 1"/>
          <p:cNvGrpSpPr/>
          <p:nvPr/>
        </p:nvGrpSpPr>
        <p:grpSpPr>
          <a:xfrm>
            <a:off x="179512" y="188640"/>
            <a:ext cx="8195775" cy="6017314"/>
            <a:chOff x="317108" y="399143"/>
            <a:chExt cx="8195775" cy="6017314"/>
          </a:xfrm>
        </p:grpSpPr>
        <p:sp>
          <p:nvSpPr>
            <p:cNvPr id="4" name="Rektangel 3"/>
            <p:cNvSpPr/>
            <p:nvPr/>
          </p:nvSpPr>
          <p:spPr bwMode="auto">
            <a:xfrm>
              <a:off x="1399627" y="2282765"/>
              <a:ext cx="1246758" cy="63668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364" tIns="46182" rIns="92364" bIns="46182" numCol="1" rtlCol="0" anchor="t" anchorCtr="0" compatLnSpc="1">
              <a:prstTxWarp prst="textNoShape">
                <a:avLst/>
              </a:prstTxWarp>
            </a:bodyPr>
            <a:lstStyle/>
            <a:p>
              <a:pPr defTabSz="914014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latin typeface="Arial" charset="0"/>
              </a:endParaRPr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1425035" y="2267236"/>
              <a:ext cx="1214128" cy="647981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pPr algn="ctr"/>
              <a:r>
                <a:rPr lang="en-GB" dirty="0" smtClean="0"/>
                <a:t>Biodiesel</a:t>
              </a:r>
            </a:p>
            <a:p>
              <a:pPr algn="ctr"/>
              <a:r>
                <a:rPr lang="en-GB" dirty="0" smtClean="0"/>
                <a:t> prod.</a:t>
              </a:r>
              <a:endParaRPr lang="en-GB" dirty="0"/>
            </a:p>
          </p:txBody>
        </p:sp>
        <p:cxnSp>
          <p:nvCxnSpPr>
            <p:cNvPr id="7" name="Rak pil 6"/>
            <p:cNvCxnSpPr/>
            <p:nvPr/>
          </p:nvCxnSpPr>
          <p:spPr bwMode="auto">
            <a:xfrm flipH="1">
              <a:off x="889839" y="2593346"/>
              <a:ext cx="47087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ruta 7"/>
            <p:cNvSpPr txBox="1"/>
            <p:nvPr/>
          </p:nvSpPr>
          <p:spPr>
            <a:xfrm>
              <a:off x="317108" y="2386238"/>
              <a:ext cx="881160" cy="370275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r>
                <a:rPr lang="en-GB" dirty="0" smtClean="0"/>
                <a:t>RME</a:t>
              </a:r>
              <a:endParaRPr lang="en-GB" dirty="0"/>
            </a:p>
          </p:txBody>
        </p:sp>
        <p:cxnSp>
          <p:nvCxnSpPr>
            <p:cNvPr id="10" name="Rak pil 9"/>
            <p:cNvCxnSpPr/>
            <p:nvPr/>
          </p:nvCxnSpPr>
          <p:spPr bwMode="auto">
            <a:xfrm>
              <a:off x="2037538" y="2919454"/>
              <a:ext cx="0" cy="4633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ruta 13"/>
            <p:cNvSpPr txBox="1"/>
            <p:nvPr/>
          </p:nvSpPr>
          <p:spPr>
            <a:xfrm>
              <a:off x="1533893" y="3382821"/>
              <a:ext cx="1166920" cy="370275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r>
                <a:rPr lang="en-GB" dirty="0" smtClean="0"/>
                <a:t>Glycerol</a:t>
              </a:r>
              <a:endParaRPr lang="en-GB" dirty="0"/>
            </a:p>
          </p:txBody>
        </p:sp>
        <p:cxnSp>
          <p:nvCxnSpPr>
            <p:cNvPr id="18" name="Rak pil 17"/>
            <p:cNvCxnSpPr/>
            <p:nvPr/>
          </p:nvCxnSpPr>
          <p:spPr bwMode="auto">
            <a:xfrm flipH="1">
              <a:off x="1986679" y="3786577"/>
              <a:ext cx="15736" cy="4969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Rak pil 11"/>
            <p:cNvCxnSpPr/>
            <p:nvPr/>
          </p:nvCxnSpPr>
          <p:spPr bwMode="auto">
            <a:xfrm>
              <a:off x="4698528" y="3786577"/>
              <a:ext cx="0" cy="4861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ruta 23"/>
            <p:cNvSpPr txBox="1"/>
            <p:nvPr/>
          </p:nvSpPr>
          <p:spPr>
            <a:xfrm>
              <a:off x="3926313" y="3405133"/>
              <a:ext cx="1534683" cy="370265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pPr algn="ctr"/>
              <a:r>
                <a:rPr lang="en-GB" dirty="0" smtClean="0"/>
                <a:t>Potato juice</a:t>
              </a:r>
              <a:endParaRPr lang="en-GB" dirty="0"/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1395850" y="1392607"/>
              <a:ext cx="1279598" cy="370275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pPr algn="ctr"/>
              <a:r>
                <a:rPr lang="en-GB" dirty="0" smtClean="0"/>
                <a:t>Rapeseed</a:t>
              </a:r>
              <a:endParaRPr lang="en-GB" dirty="0"/>
            </a:p>
          </p:txBody>
        </p:sp>
        <p:cxnSp>
          <p:nvCxnSpPr>
            <p:cNvPr id="32" name="Rak pil 31"/>
            <p:cNvCxnSpPr/>
            <p:nvPr/>
          </p:nvCxnSpPr>
          <p:spPr bwMode="auto">
            <a:xfrm>
              <a:off x="2030067" y="1803619"/>
              <a:ext cx="1" cy="4896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Rak pil 39"/>
            <p:cNvCxnSpPr>
              <a:stCxn id="44" idx="2"/>
              <a:endCxn id="24" idx="0"/>
            </p:cNvCxnSpPr>
            <p:nvPr/>
          </p:nvCxnSpPr>
          <p:spPr bwMode="auto">
            <a:xfrm flipH="1">
              <a:off x="4693655" y="2908567"/>
              <a:ext cx="10297" cy="4965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ruta 41"/>
            <p:cNvSpPr txBox="1"/>
            <p:nvPr/>
          </p:nvSpPr>
          <p:spPr>
            <a:xfrm>
              <a:off x="4184048" y="2256349"/>
              <a:ext cx="1095524" cy="647264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pPr algn="ctr"/>
              <a:r>
                <a:rPr lang="en-GB" dirty="0" smtClean="0"/>
                <a:t>Starch</a:t>
              </a:r>
            </a:p>
            <a:p>
              <a:pPr algn="ctr"/>
              <a:r>
                <a:rPr lang="en-GB" dirty="0" smtClean="0"/>
                <a:t> prod.</a:t>
              </a:r>
              <a:endParaRPr lang="en-GB" dirty="0"/>
            </a:p>
          </p:txBody>
        </p:sp>
        <p:sp>
          <p:nvSpPr>
            <p:cNvPr id="44" name="Rektangel 43"/>
            <p:cNvSpPr/>
            <p:nvPr/>
          </p:nvSpPr>
          <p:spPr bwMode="auto">
            <a:xfrm>
              <a:off x="4110189" y="2271878"/>
              <a:ext cx="1187526" cy="63668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364" tIns="46182" rIns="92364" bIns="46182" numCol="1" rtlCol="0" anchor="t" anchorCtr="0" compatLnSpc="1">
              <a:prstTxWarp prst="textNoShape">
                <a:avLst/>
              </a:prstTxWarp>
            </a:bodyPr>
            <a:lstStyle/>
            <a:p>
              <a:pPr defTabSz="914014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latin typeface="Arial" charset="0"/>
              </a:endParaRPr>
            </a:p>
          </p:txBody>
        </p:sp>
        <p:sp>
          <p:nvSpPr>
            <p:cNvPr id="45" name="textruta 44"/>
            <p:cNvSpPr txBox="1"/>
            <p:nvPr/>
          </p:nvSpPr>
          <p:spPr>
            <a:xfrm>
              <a:off x="4088270" y="1381720"/>
              <a:ext cx="1279598" cy="370275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pPr algn="ctr"/>
              <a:r>
                <a:rPr lang="en-GB" dirty="0" smtClean="0"/>
                <a:t>Potato</a:t>
              </a:r>
              <a:endParaRPr lang="en-GB" dirty="0"/>
            </a:p>
          </p:txBody>
        </p:sp>
        <p:cxnSp>
          <p:nvCxnSpPr>
            <p:cNvPr id="46" name="Rak pil 45"/>
            <p:cNvCxnSpPr/>
            <p:nvPr/>
          </p:nvCxnSpPr>
          <p:spPr bwMode="auto">
            <a:xfrm flipH="1">
              <a:off x="4704344" y="1803619"/>
              <a:ext cx="15736" cy="4969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ruta 21"/>
            <p:cNvSpPr txBox="1"/>
            <p:nvPr/>
          </p:nvSpPr>
          <p:spPr>
            <a:xfrm>
              <a:off x="1395850" y="634999"/>
              <a:ext cx="127959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err="1" smtClean="0"/>
                <a:t>Cultivation</a:t>
              </a:r>
              <a:endParaRPr lang="sv-SE" dirty="0"/>
            </a:p>
          </p:txBody>
        </p:sp>
        <p:cxnSp>
          <p:nvCxnSpPr>
            <p:cNvPr id="48" name="Rak pil 47"/>
            <p:cNvCxnSpPr>
              <a:stCxn id="22" idx="2"/>
              <a:endCxn id="31" idx="0"/>
            </p:cNvCxnSpPr>
            <p:nvPr/>
          </p:nvCxnSpPr>
          <p:spPr bwMode="auto">
            <a:xfrm>
              <a:off x="2035649" y="1004331"/>
              <a:ext cx="0" cy="3882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textruta 53"/>
            <p:cNvSpPr txBox="1"/>
            <p:nvPr/>
          </p:nvSpPr>
          <p:spPr>
            <a:xfrm>
              <a:off x="4106413" y="642255"/>
              <a:ext cx="126145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err="1" smtClean="0"/>
                <a:t>Cultivation</a:t>
              </a:r>
              <a:endParaRPr lang="sv-SE" dirty="0"/>
            </a:p>
          </p:txBody>
        </p:sp>
        <p:cxnSp>
          <p:nvCxnSpPr>
            <p:cNvPr id="55" name="Rak pil 54"/>
            <p:cNvCxnSpPr/>
            <p:nvPr/>
          </p:nvCxnSpPr>
          <p:spPr bwMode="auto">
            <a:xfrm>
              <a:off x="4746212" y="1029730"/>
              <a:ext cx="0" cy="3882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Rak pil 57"/>
            <p:cNvCxnSpPr/>
            <p:nvPr/>
          </p:nvCxnSpPr>
          <p:spPr bwMode="auto">
            <a:xfrm flipH="1">
              <a:off x="3654831" y="2600602"/>
              <a:ext cx="47087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textruta 58"/>
            <p:cNvSpPr txBox="1"/>
            <p:nvPr/>
          </p:nvSpPr>
          <p:spPr>
            <a:xfrm>
              <a:off x="7125407" y="649511"/>
              <a:ext cx="127959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err="1" smtClean="0"/>
                <a:t>Cultivation</a:t>
              </a:r>
              <a:endParaRPr lang="sv-SE" dirty="0"/>
            </a:p>
          </p:txBody>
        </p:sp>
        <p:cxnSp>
          <p:nvCxnSpPr>
            <p:cNvPr id="60" name="Rak pil 59"/>
            <p:cNvCxnSpPr>
              <a:stCxn id="59" idx="2"/>
            </p:cNvCxnSpPr>
            <p:nvPr/>
          </p:nvCxnSpPr>
          <p:spPr bwMode="auto">
            <a:xfrm flipH="1">
              <a:off x="7748266" y="1018843"/>
              <a:ext cx="16940" cy="3991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textruta 60"/>
            <p:cNvSpPr txBox="1"/>
            <p:nvPr/>
          </p:nvSpPr>
          <p:spPr>
            <a:xfrm>
              <a:off x="7125407" y="1406902"/>
              <a:ext cx="1245718" cy="647264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pPr algn="ctr"/>
              <a:r>
                <a:rPr lang="en-GB" dirty="0" smtClean="0"/>
                <a:t>Jerusalem artichoke</a:t>
              </a:r>
              <a:endParaRPr lang="en-GB" dirty="0"/>
            </a:p>
          </p:txBody>
        </p:sp>
        <p:cxnSp>
          <p:nvCxnSpPr>
            <p:cNvPr id="62" name="Rak pil 61"/>
            <p:cNvCxnSpPr>
              <a:endCxn id="75" idx="3"/>
            </p:cNvCxnSpPr>
            <p:nvPr/>
          </p:nvCxnSpPr>
          <p:spPr bwMode="auto">
            <a:xfrm flipH="1">
              <a:off x="6920050" y="1759125"/>
              <a:ext cx="32404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Rak pil 66"/>
            <p:cNvCxnSpPr>
              <a:stCxn id="50" idx="2"/>
              <a:endCxn id="68" idx="0"/>
            </p:cNvCxnSpPr>
            <p:nvPr/>
          </p:nvCxnSpPr>
          <p:spPr bwMode="auto">
            <a:xfrm flipH="1">
              <a:off x="7745542" y="2868637"/>
              <a:ext cx="4186" cy="1812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textruta 67"/>
            <p:cNvSpPr txBox="1"/>
            <p:nvPr/>
          </p:nvSpPr>
          <p:spPr>
            <a:xfrm>
              <a:off x="6978200" y="3049891"/>
              <a:ext cx="1534683" cy="924263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pPr algn="ctr"/>
              <a:r>
                <a:rPr lang="en-GB" dirty="0" smtClean="0"/>
                <a:t>Jerusalem artichoke tops and leaves</a:t>
              </a:r>
              <a:endParaRPr lang="en-GB" dirty="0"/>
            </a:p>
          </p:txBody>
        </p:sp>
        <p:cxnSp>
          <p:nvCxnSpPr>
            <p:cNvPr id="71" name="Rak pil 70"/>
            <p:cNvCxnSpPr>
              <a:stCxn id="68" idx="2"/>
            </p:cNvCxnSpPr>
            <p:nvPr/>
          </p:nvCxnSpPr>
          <p:spPr bwMode="auto">
            <a:xfrm>
              <a:off x="7745542" y="3974154"/>
              <a:ext cx="0" cy="41464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4" name="textruta 73"/>
            <p:cNvSpPr txBox="1"/>
            <p:nvPr/>
          </p:nvSpPr>
          <p:spPr>
            <a:xfrm>
              <a:off x="2936958" y="2234034"/>
              <a:ext cx="881160" cy="647264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r>
                <a:rPr lang="en-GB" dirty="0" smtClean="0"/>
                <a:t>Potato starch</a:t>
              </a:r>
              <a:endParaRPr lang="en-GB" dirty="0"/>
            </a:p>
          </p:txBody>
        </p:sp>
        <p:sp>
          <p:nvSpPr>
            <p:cNvPr id="75" name="textruta 74"/>
            <p:cNvSpPr txBox="1"/>
            <p:nvPr/>
          </p:nvSpPr>
          <p:spPr>
            <a:xfrm>
              <a:off x="5629376" y="1296993"/>
              <a:ext cx="1290674" cy="924263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r>
                <a:rPr lang="en-GB" dirty="0" smtClean="0"/>
                <a:t>Roots </a:t>
              </a:r>
            </a:p>
            <a:p>
              <a:r>
                <a:rPr lang="en-GB" dirty="0" smtClean="0"/>
                <a:t>Food prod./ Ind. Appl.</a:t>
              </a:r>
            </a:p>
          </p:txBody>
        </p:sp>
        <p:sp>
          <p:nvSpPr>
            <p:cNvPr id="4108" name="Rektangel 4107"/>
            <p:cNvSpPr/>
            <p:nvPr/>
          </p:nvSpPr>
          <p:spPr>
            <a:xfrm>
              <a:off x="353394" y="399143"/>
              <a:ext cx="2383705" cy="40440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Rektangel 81"/>
            <p:cNvSpPr/>
            <p:nvPr/>
          </p:nvSpPr>
          <p:spPr>
            <a:xfrm>
              <a:off x="2936956" y="406399"/>
              <a:ext cx="2529135" cy="40440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 82"/>
            <p:cNvSpPr/>
            <p:nvPr/>
          </p:nvSpPr>
          <p:spPr>
            <a:xfrm>
              <a:off x="5629376" y="413655"/>
              <a:ext cx="2866343" cy="404408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121" name="textruta 4120"/>
            <p:cNvSpPr txBox="1"/>
            <p:nvPr/>
          </p:nvSpPr>
          <p:spPr>
            <a:xfrm>
              <a:off x="1224020" y="4712731"/>
              <a:ext cx="14877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Fermentation</a:t>
              </a:r>
              <a:endParaRPr lang="sv-SE" dirty="0"/>
            </a:p>
          </p:txBody>
        </p:sp>
        <p:sp>
          <p:nvSpPr>
            <p:cNvPr id="97" name="textruta 96"/>
            <p:cNvSpPr txBox="1"/>
            <p:nvPr/>
          </p:nvSpPr>
          <p:spPr>
            <a:xfrm>
              <a:off x="3960486" y="4712731"/>
              <a:ext cx="14877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Fermentation</a:t>
              </a:r>
              <a:endParaRPr lang="sv-SE" dirty="0"/>
            </a:p>
          </p:txBody>
        </p:sp>
        <p:sp>
          <p:nvSpPr>
            <p:cNvPr id="98" name="textruta 97"/>
            <p:cNvSpPr txBox="1"/>
            <p:nvPr/>
          </p:nvSpPr>
          <p:spPr>
            <a:xfrm>
              <a:off x="6920050" y="4712731"/>
              <a:ext cx="14877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Fermentation</a:t>
              </a:r>
              <a:endParaRPr lang="sv-SE" dirty="0"/>
            </a:p>
          </p:txBody>
        </p:sp>
        <p:sp>
          <p:nvSpPr>
            <p:cNvPr id="100" name="textruta 99"/>
            <p:cNvSpPr txBox="1"/>
            <p:nvPr/>
          </p:nvSpPr>
          <p:spPr>
            <a:xfrm>
              <a:off x="1231276" y="5318706"/>
              <a:ext cx="1487715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Down </a:t>
              </a:r>
              <a:r>
                <a:rPr lang="sv-SE" dirty="0" err="1" smtClean="0"/>
                <a:t>stream</a:t>
              </a:r>
              <a:r>
                <a:rPr lang="sv-SE" dirty="0" smtClean="0"/>
                <a:t> </a:t>
              </a:r>
              <a:r>
                <a:rPr lang="sv-SE" dirty="0" err="1" smtClean="0"/>
                <a:t>processing</a:t>
              </a:r>
              <a:endParaRPr lang="sv-SE" dirty="0"/>
            </a:p>
          </p:txBody>
        </p:sp>
        <p:sp>
          <p:nvSpPr>
            <p:cNvPr id="101" name="textruta 100"/>
            <p:cNvSpPr txBox="1"/>
            <p:nvPr/>
          </p:nvSpPr>
          <p:spPr>
            <a:xfrm>
              <a:off x="3959982" y="5325962"/>
              <a:ext cx="1487715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Down </a:t>
              </a:r>
              <a:r>
                <a:rPr lang="sv-SE" dirty="0" err="1" smtClean="0"/>
                <a:t>stream</a:t>
              </a:r>
              <a:r>
                <a:rPr lang="sv-SE" dirty="0" smtClean="0"/>
                <a:t> </a:t>
              </a:r>
              <a:r>
                <a:rPr lang="sv-SE" dirty="0" err="1" smtClean="0"/>
                <a:t>processing</a:t>
              </a:r>
              <a:endParaRPr lang="sv-SE" dirty="0"/>
            </a:p>
          </p:txBody>
        </p:sp>
        <p:sp>
          <p:nvSpPr>
            <p:cNvPr id="102" name="textruta 101"/>
            <p:cNvSpPr txBox="1"/>
            <p:nvPr/>
          </p:nvSpPr>
          <p:spPr>
            <a:xfrm>
              <a:off x="6906404" y="5315075"/>
              <a:ext cx="148771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Down </a:t>
              </a:r>
              <a:r>
                <a:rPr lang="sv-SE" dirty="0" err="1" smtClean="0"/>
                <a:t>stream</a:t>
              </a:r>
              <a:r>
                <a:rPr lang="sv-SE" dirty="0" smtClean="0"/>
                <a:t> </a:t>
              </a:r>
              <a:r>
                <a:rPr lang="sv-SE" dirty="0" err="1" smtClean="0"/>
                <a:t>processing</a:t>
              </a:r>
              <a:endParaRPr lang="sv-SE" dirty="0"/>
            </a:p>
          </p:txBody>
        </p:sp>
        <p:cxnSp>
          <p:nvCxnSpPr>
            <p:cNvPr id="103" name="Rak pil 102"/>
            <p:cNvCxnSpPr>
              <a:stCxn id="4121" idx="2"/>
              <a:endCxn id="100" idx="0"/>
            </p:cNvCxnSpPr>
            <p:nvPr/>
          </p:nvCxnSpPr>
          <p:spPr bwMode="auto">
            <a:xfrm>
              <a:off x="1967878" y="5082063"/>
              <a:ext cx="7256" cy="2366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Rak pil 105"/>
            <p:cNvCxnSpPr>
              <a:stCxn id="97" idx="2"/>
              <a:endCxn id="101" idx="0"/>
            </p:cNvCxnSpPr>
            <p:nvPr/>
          </p:nvCxnSpPr>
          <p:spPr bwMode="auto">
            <a:xfrm flipH="1">
              <a:off x="4703840" y="5082063"/>
              <a:ext cx="504" cy="2438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Rak pil 108"/>
            <p:cNvCxnSpPr>
              <a:stCxn id="98" idx="2"/>
              <a:endCxn id="102" idx="0"/>
            </p:cNvCxnSpPr>
            <p:nvPr/>
          </p:nvCxnSpPr>
          <p:spPr bwMode="auto">
            <a:xfrm flipH="1">
              <a:off x="7650262" y="5082063"/>
              <a:ext cx="13646" cy="23301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Rak pil 111"/>
            <p:cNvCxnSpPr>
              <a:stCxn id="100" idx="2"/>
              <a:endCxn id="4122" idx="1"/>
            </p:cNvCxnSpPr>
            <p:nvPr/>
          </p:nvCxnSpPr>
          <p:spPr bwMode="auto">
            <a:xfrm>
              <a:off x="1975134" y="5965037"/>
              <a:ext cx="1859308" cy="4514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6" name="Rak pil 115"/>
            <p:cNvCxnSpPr>
              <a:stCxn id="101" idx="2"/>
              <a:endCxn id="4122" idx="0"/>
            </p:cNvCxnSpPr>
            <p:nvPr/>
          </p:nvCxnSpPr>
          <p:spPr bwMode="auto">
            <a:xfrm>
              <a:off x="4703840" y="5972293"/>
              <a:ext cx="36231" cy="2594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9" name="Rak pil 118"/>
            <p:cNvCxnSpPr>
              <a:stCxn id="102" idx="2"/>
              <a:endCxn id="4122" idx="3"/>
            </p:cNvCxnSpPr>
            <p:nvPr/>
          </p:nvCxnSpPr>
          <p:spPr bwMode="auto">
            <a:xfrm flipH="1">
              <a:off x="5645700" y="5961406"/>
              <a:ext cx="2004562" cy="4550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ruta 49"/>
            <p:cNvSpPr txBox="1"/>
            <p:nvPr/>
          </p:nvSpPr>
          <p:spPr>
            <a:xfrm>
              <a:off x="7005870" y="2282928"/>
              <a:ext cx="1487715" cy="585709"/>
            </a:xfrm>
            <a:prstGeom prst="rect">
              <a:avLst/>
            </a:prstGeom>
            <a:noFill/>
          </p:spPr>
          <p:txBody>
            <a:bodyPr wrap="square" lIns="92364" tIns="46182" rIns="92364" bIns="46182" rtlCol="0">
              <a:spAutoFit/>
            </a:bodyPr>
            <a:lstStyle/>
            <a:p>
              <a:pPr algn="ctr"/>
              <a:r>
                <a:rPr lang="en-GB" sz="1600" dirty="0" err="1" smtClean="0">
                  <a:ln>
                    <a:solidFill>
                      <a:schemeClr val="tx1"/>
                    </a:solidFill>
                  </a:ln>
                  <a:noFill/>
                </a:rPr>
                <a:t>Pretreatment</a:t>
              </a:r>
              <a:r>
                <a:rPr lang="en-GB" sz="1600" dirty="0" smtClean="0">
                  <a:ln>
                    <a:solidFill>
                      <a:schemeClr val="tx1"/>
                    </a:solidFill>
                  </a:ln>
                  <a:noFill/>
                </a:rPr>
                <a:t> and Hydrolysis</a:t>
              </a:r>
              <a:endParaRPr lang="en-GB" sz="1600" dirty="0">
                <a:ln>
                  <a:solidFill>
                    <a:schemeClr val="tx1"/>
                  </a:solidFill>
                </a:ln>
                <a:noFill/>
              </a:endParaRPr>
            </a:p>
          </p:txBody>
        </p:sp>
        <p:cxnSp>
          <p:nvCxnSpPr>
            <p:cNvPr id="51" name="Rak pil 50"/>
            <p:cNvCxnSpPr>
              <a:stCxn id="61" idx="2"/>
              <a:endCxn id="50" idx="0"/>
            </p:cNvCxnSpPr>
            <p:nvPr/>
          </p:nvCxnSpPr>
          <p:spPr bwMode="auto">
            <a:xfrm>
              <a:off x="7748266" y="2054166"/>
              <a:ext cx="1462" cy="228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326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34964"/>
            <a:ext cx="7150819" cy="545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030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27" y="1366600"/>
            <a:ext cx="5751785" cy="400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Economic</a:t>
            </a:r>
            <a:r>
              <a:rPr lang="da-DK" dirty="0" smtClean="0"/>
              <a:t> </a:t>
            </a:r>
            <a:r>
              <a:rPr lang="da-DK" dirty="0" err="1" smtClean="0"/>
              <a:t>Assessment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035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a </a:t>
            </a:r>
            <a:r>
              <a:rPr lang="da-DK" dirty="0" err="1" smtClean="0"/>
              <a:t>biorefinery</a:t>
            </a:r>
            <a:r>
              <a:rPr lang="da-DK" dirty="0" smtClean="0"/>
              <a:t>?</a:t>
            </a:r>
            <a:endParaRPr lang="da-DK" dirty="0"/>
          </a:p>
        </p:txBody>
      </p:sp>
      <p:pic>
        <p:nvPicPr>
          <p:cNvPr id="3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26" y="1124744"/>
            <a:ext cx="7345550" cy="4808737"/>
          </a:xfrm>
          <a:prstGeom prst="rect">
            <a:avLst/>
          </a:prstGeom>
          <a:solidFill>
            <a:srgbClr val="585858"/>
          </a:solidFill>
        </p:spPr>
      </p:pic>
      <p:sp>
        <p:nvSpPr>
          <p:cNvPr id="4" name="TextBox 3"/>
          <p:cNvSpPr txBox="1"/>
          <p:nvPr/>
        </p:nvSpPr>
        <p:spPr>
          <a:xfrm>
            <a:off x="755575" y="5949280"/>
            <a:ext cx="460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3"/>
              </a:rPr>
              <a:t>http://sv.wikipedia.org/wiki/Bioraffinaderi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3047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Communication</a:t>
            </a:r>
            <a:r>
              <a:rPr lang="da-DK" dirty="0" smtClean="0"/>
              <a:t> and Network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1430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Conference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Presentation at European </a:t>
            </a:r>
            <a:r>
              <a:rPr lang="da-DK" sz="2800" dirty="0" err="1"/>
              <a:t>Biomass</a:t>
            </a:r>
            <a:r>
              <a:rPr lang="da-DK" sz="2800" dirty="0"/>
              <a:t> </a:t>
            </a:r>
            <a:r>
              <a:rPr lang="da-DK" sz="2800" dirty="0" smtClean="0"/>
              <a:t>Conference</a:t>
            </a:r>
            <a:r>
              <a:rPr lang="da-DK" sz="2800" dirty="0"/>
              <a:t>, Copenhagen, June 2013</a:t>
            </a:r>
          </a:p>
          <a:p>
            <a:r>
              <a:rPr lang="da-DK" sz="2800" dirty="0"/>
              <a:t>Presentation at </a:t>
            </a:r>
            <a:r>
              <a:rPr lang="da-DK" sz="2800" dirty="0" err="1"/>
              <a:t>Physiology</a:t>
            </a:r>
            <a:r>
              <a:rPr lang="da-DK" sz="2800" dirty="0"/>
              <a:t> of </a:t>
            </a:r>
            <a:r>
              <a:rPr lang="da-DK" sz="2800" dirty="0" err="1"/>
              <a:t>Yeasts</a:t>
            </a:r>
            <a:r>
              <a:rPr lang="da-DK" sz="2800" dirty="0"/>
              <a:t> and </a:t>
            </a:r>
            <a:r>
              <a:rPr lang="da-DK" sz="2800" dirty="0" err="1"/>
              <a:t>Filamentous</a:t>
            </a:r>
            <a:r>
              <a:rPr lang="da-DK" sz="2800" dirty="0"/>
              <a:t> </a:t>
            </a:r>
            <a:r>
              <a:rPr lang="da-DK" sz="2800" dirty="0" err="1"/>
              <a:t>Fungi</a:t>
            </a:r>
            <a:r>
              <a:rPr lang="da-DK" sz="2800" dirty="0"/>
              <a:t> Conference, Montpellier, June </a:t>
            </a:r>
            <a:r>
              <a:rPr lang="da-DK" sz="2800" dirty="0" smtClean="0"/>
              <a:t>2013</a:t>
            </a:r>
          </a:p>
          <a:p>
            <a:r>
              <a:rPr lang="da-DK" sz="2800" dirty="0" smtClean="0"/>
              <a:t>Energitinget, June 2012</a:t>
            </a:r>
          </a:p>
          <a:p>
            <a:r>
              <a:rPr lang="da-DK" sz="2800" dirty="0" smtClean="0"/>
              <a:t>Presentation at 15th European </a:t>
            </a:r>
            <a:r>
              <a:rPr lang="da-DK" sz="2800" dirty="0" err="1" smtClean="0"/>
              <a:t>Congress</a:t>
            </a:r>
            <a:r>
              <a:rPr lang="da-DK" sz="2800" dirty="0" smtClean="0"/>
              <a:t> on </a:t>
            </a:r>
            <a:r>
              <a:rPr lang="da-DK" sz="2800" dirty="0" err="1" smtClean="0"/>
              <a:t>Biotechnology</a:t>
            </a:r>
            <a:r>
              <a:rPr lang="da-DK" sz="2800" dirty="0" smtClean="0"/>
              <a:t>, Istanbul, September 2012</a:t>
            </a:r>
          </a:p>
          <a:p>
            <a:r>
              <a:rPr lang="da-DK" sz="2800" dirty="0" smtClean="0"/>
              <a:t>Poster at Grøn Dyst, DTU, June 2012</a:t>
            </a:r>
          </a:p>
          <a:p>
            <a:r>
              <a:rPr lang="da-DK" sz="2800" dirty="0" smtClean="0"/>
              <a:t>Presentation at </a:t>
            </a:r>
            <a:r>
              <a:rPr lang="da-DK" sz="2800" dirty="0" err="1" smtClean="0"/>
              <a:t>InnoAsia</a:t>
            </a:r>
            <a:r>
              <a:rPr lang="da-DK" sz="2800" dirty="0" smtClean="0"/>
              <a:t>, Hong Kong, </a:t>
            </a:r>
            <a:r>
              <a:rPr lang="da-DK" sz="2800" dirty="0" err="1" smtClean="0"/>
              <a:t>Nov</a:t>
            </a:r>
            <a:r>
              <a:rPr lang="da-DK" sz="2800" dirty="0" smtClean="0"/>
              <a:t> 2011</a:t>
            </a:r>
            <a:endParaRPr lang="da-DK" sz="2800" dirty="0"/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445849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Publications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a-DK" sz="2000" dirty="0" smtClean="0"/>
          </a:p>
          <a:p>
            <a:r>
              <a:rPr lang="en-US" sz="2000" dirty="0"/>
              <a:t>Liu, X, Mortensen, U.H. and Workman, M. (2013). </a:t>
            </a:r>
            <a:r>
              <a:rPr lang="en-GB" sz="2000" dirty="0"/>
              <a:t>Expression and functional studies of genes involved in transport and metabolism of glycerol in </a:t>
            </a:r>
            <a:r>
              <a:rPr lang="en-GB" sz="2000" i="1" dirty="0" err="1"/>
              <a:t>Pachysolen</a:t>
            </a:r>
            <a:r>
              <a:rPr lang="en-GB" sz="2000" i="1" dirty="0"/>
              <a:t> tannophilus</a:t>
            </a:r>
            <a:r>
              <a:rPr lang="en-GB" sz="2000" dirty="0"/>
              <a:t>.  Microbial Cell Factories 12: </a:t>
            </a:r>
            <a:r>
              <a:rPr lang="en-GB" sz="2000" dirty="0" smtClean="0"/>
              <a:t>27</a:t>
            </a:r>
          </a:p>
          <a:p>
            <a:r>
              <a:rPr lang="en-GB" sz="2000" dirty="0" smtClean="0"/>
              <a:t>Workman, M., Holt, P. and </a:t>
            </a:r>
            <a:r>
              <a:rPr lang="en-GB" sz="2000" dirty="0" err="1" smtClean="0"/>
              <a:t>Thykaer</a:t>
            </a:r>
            <a:r>
              <a:rPr lang="en-GB" sz="2000" dirty="0" smtClean="0"/>
              <a:t>, J. (2013) </a:t>
            </a:r>
            <a:r>
              <a:rPr lang="en-US" sz="2000" dirty="0"/>
              <a:t>Comparing cellular performance of </a:t>
            </a:r>
            <a:r>
              <a:rPr lang="en-US" sz="2000" i="1" dirty="0"/>
              <a:t>Yarrowia lipolytica </a:t>
            </a:r>
            <a:r>
              <a:rPr lang="en-US" sz="2000" dirty="0"/>
              <a:t>during growth on glucose and glycerol in submerged cultivations </a:t>
            </a:r>
            <a:r>
              <a:rPr lang="en-US" sz="2000" dirty="0" smtClean="0"/>
              <a:t>.  Under review AMB Express.</a:t>
            </a:r>
            <a:endParaRPr lang="da-DK" sz="2000" dirty="0"/>
          </a:p>
          <a:p>
            <a:r>
              <a:rPr lang="en-GB" sz="2000" dirty="0" err="1"/>
              <a:t>Rombouts</a:t>
            </a:r>
            <a:r>
              <a:rPr lang="en-GB" sz="2000" dirty="0"/>
              <a:t> I, </a:t>
            </a:r>
            <a:r>
              <a:rPr lang="en-GB" sz="2000" dirty="0" err="1"/>
              <a:t>Lagrain</a:t>
            </a:r>
            <a:r>
              <a:rPr lang="en-GB" sz="2000" dirty="0"/>
              <a:t> B, </a:t>
            </a:r>
            <a:r>
              <a:rPr lang="en-GB" sz="2000" dirty="0" err="1"/>
              <a:t>Delcour</a:t>
            </a:r>
            <a:r>
              <a:rPr lang="en-GB" sz="2000" dirty="0"/>
              <a:t> JA, </a:t>
            </a:r>
            <a:r>
              <a:rPr lang="en-GB" sz="2000" dirty="0" err="1"/>
              <a:t>Türe</a:t>
            </a:r>
            <a:r>
              <a:rPr lang="en-GB" sz="2000" dirty="0"/>
              <a:t> H, </a:t>
            </a:r>
            <a:r>
              <a:rPr lang="en-GB" sz="2000" dirty="0" err="1"/>
              <a:t>Hedenqvist</a:t>
            </a:r>
            <a:r>
              <a:rPr lang="en-GB" sz="2000" dirty="0"/>
              <a:t> MS, Johansson E, Kuktaite R (2013) Crosslinks in wheat gluten films with hexagonal close-packed protein structures. </a:t>
            </a:r>
            <a:r>
              <a:rPr lang="en-GB" sz="2000" dirty="0" err="1"/>
              <a:t>Ind</a:t>
            </a:r>
            <a:r>
              <a:rPr lang="en-GB" sz="2000" dirty="0"/>
              <a:t> Crops Prod. (accepted)</a:t>
            </a:r>
          </a:p>
          <a:p>
            <a:r>
              <a:rPr lang="en-GB" sz="2000" dirty="0" err="1" smtClean="0"/>
              <a:t>Newson</a:t>
            </a:r>
            <a:r>
              <a:rPr lang="en-GB" sz="2000" dirty="0" smtClean="0"/>
              <a:t> </a:t>
            </a:r>
            <a:r>
              <a:rPr lang="en-GB" sz="2000" dirty="0"/>
              <a:t>WR, Kuktaite R, </a:t>
            </a:r>
            <a:r>
              <a:rPr lang="en-GB" sz="2000" dirty="0" err="1"/>
              <a:t>Hedenqvist</a:t>
            </a:r>
            <a:r>
              <a:rPr lang="en-GB" sz="2000" dirty="0"/>
              <a:t> MS, </a:t>
            </a:r>
            <a:r>
              <a:rPr lang="en-GB" sz="2000" dirty="0" err="1"/>
              <a:t>Gällstedt</a:t>
            </a:r>
            <a:r>
              <a:rPr lang="en-GB" sz="2000" dirty="0"/>
              <a:t> M, Johansson E (2013) Oilseed meal based plastics from plasticized, hot pressed </a:t>
            </a:r>
            <a:r>
              <a:rPr lang="en-GB" sz="2000" i="1" dirty="0" err="1"/>
              <a:t>Crambe</a:t>
            </a:r>
            <a:r>
              <a:rPr lang="en-GB" sz="2000" i="1" dirty="0"/>
              <a:t> </a:t>
            </a:r>
            <a:r>
              <a:rPr lang="en-GB" sz="2000" dirty="0" err="1"/>
              <a:t>abyssinica</a:t>
            </a:r>
            <a:r>
              <a:rPr lang="en-GB" sz="2000" dirty="0"/>
              <a:t> and </a:t>
            </a:r>
            <a:r>
              <a:rPr lang="en-GB" sz="2000" i="1" dirty="0"/>
              <a:t>Brassica </a:t>
            </a:r>
            <a:r>
              <a:rPr lang="en-GB" sz="2000" i="1" dirty="0" err="1"/>
              <a:t>carinata</a:t>
            </a:r>
            <a:r>
              <a:rPr lang="en-GB" sz="2000" i="1" dirty="0"/>
              <a:t> </a:t>
            </a:r>
            <a:r>
              <a:rPr lang="en-GB" sz="2000" dirty="0"/>
              <a:t>residuals. J Am Oil </a:t>
            </a:r>
            <a:r>
              <a:rPr lang="en-GB" sz="2000" dirty="0" err="1"/>
              <a:t>Chem</a:t>
            </a:r>
            <a:r>
              <a:rPr lang="en-GB" sz="2000" dirty="0"/>
              <a:t> Soc. 90:1229-1237.</a:t>
            </a:r>
          </a:p>
          <a:p>
            <a:r>
              <a:rPr lang="en-GB" sz="2000" dirty="0" smtClean="0"/>
              <a:t>Johansson </a:t>
            </a:r>
            <a:r>
              <a:rPr lang="en-GB" sz="2000" dirty="0"/>
              <a:t>E, Malik AH, Hussain A, </a:t>
            </a:r>
            <a:r>
              <a:rPr lang="en-GB" sz="2000" dirty="0" err="1"/>
              <a:t>Rasheed</a:t>
            </a:r>
            <a:r>
              <a:rPr lang="en-GB" sz="2000" dirty="0"/>
              <a:t> F, </a:t>
            </a:r>
            <a:r>
              <a:rPr lang="en-GB" sz="2000" dirty="0" err="1"/>
              <a:t>Newson</a:t>
            </a:r>
            <a:r>
              <a:rPr lang="en-GB" sz="2000" dirty="0"/>
              <a:t> WR, </a:t>
            </a:r>
            <a:r>
              <a:rPr lang="en-GB" sz="2000" dirty="0" err="1"/>
              <a:t>Plivelic</a:t>
            </a:r>
            <a:r>
              <a:rPr lang="en-GB" sz="2000" dirty="0"/>
              <a:t> T, </a:t>
            </a:r>
            <a:r>
              <a:rPr lang="en-GB" sz="2000" dirty="0" err="1"/>
              <a:t>Hedenqvist</a:t>
            </a:r>
            <a:r>
              <a:rPr lang="en-GB" sz="2000" dirty="0"/>
              <a:t> MS, </a:t>
            </a:r>
            <a:r>
              <a:rPr lang="en-GB" sz="2000" dirty="0" err="1"/>
              <a:t>Gällstedt</a:t>
            </a:r>
            <a:r>
              <a:rPr lang="en-GB" sz="2000" dirty="0"/>
              <a:t> M, Kuktaite R (2013) Wheat gluten polymer structures: The impact of genotype, environment and processing on their functionality in various applications. Cereal Chem. 90:367</a:t>
            </a:r>
          </a:p>
          <a:p>
            <a:r>
              <a:rPr lang="en-GB" sz="2000" dirty="0" smtClean="0"/>
              <a:t>Kuktaite </a:t>
            </a:r>
            <a:r>
              <a:rPr lang="en-GB" sz="2000" dirty="0"/>
              <a:t>R, </a:t>
            </a:r>
            <a:r>
              <a:rPr lang="en-GB" sz="2000" dirty="0" err="1"/>
              <a:t>Plivelic</a:t>
            </a:r>
            <a:r>
              <a:rPr lang="en-GB" sz="2000" dirty="0"/>
              <a:t> TS, </a:t>
            </a:r>
            <a:r>
              <a:rPr lang="en-GB" sz="2000" dirty="0" err="1"/>
              <a:t>Türe</a:t>
            </a:r>
            <a:r>
              <a:rPr lang="en-GB" sz="2000" dirty="0"/>
              <a:t> H, </a:t>
            </a:r>
            <a:r>
              <a:rPr lang="en-GB" sz="2000" dirty="0" err="1"/>
              <a:t>Hedenqvist</a:t>
            </a:r>
            <a:r>
              <a:rPr lang="en-GB" sz="2000" dirty="0"/>
              <a:t> MS, </a:t>
            </a:r>
            <a:r>
              <a:rPr lang="en-GB" sz="2000" dirty="0" err="1"/>
              <a:t>Gällstedt</a:t>
            </a:r>
            <a:r>
              <a:rPr lang="en-GB" sz="2000" dirty="0"/>
              <a:t> M, </a:t>
            </a:r>
            <a:r>
              <a:rPr lang="en-GB" sz="2000" dirty="0" err="1"/>
              <a:t>Marttila</a:t>
            </a:r>
            <a:r>
              <a:rPr lang="en-GB" sz="2000" dirty="0"/>
              <a:t> S, Johansson E (2012) Changes in the hierarchical protein polymer structure: urea and temperature effects on wheat gluten films. RSC Advances 2:11908-11914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137021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Biorefinery</a:t>
            </a:r>
            <a:r>
              <a:rPr lang="da-DK" dirty="0" smtClean="0"/>
              <a:t> Network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Øresund </a:t>
            </a:r>
            <a:r>
              <a:rPr lang="da-DK" sz="2400" dirty="0" err="1"/>
              <a:t>Biorefinery</a:t>
            </a:r>
            <a:r>
              <a:rPr lang="da-DK" sz="2400" dirty="0"/>
              <a:t> </a:t>
            </a:r>
            <a:r>
              <a:rPr lang="da-DK" sz="2400" dirty="0" err="1"/>
              <a:t>conference</a:t>
            </a:r>
            <a:r>
              <a:rPr lang="da-DK" sz="2400" dirty="0"/>
              <a:t>, Lund, </a:t>
            </a:r>
            <a:r>
              <a:rPr lang="da-DK" sz="2400" dirty="0" err="1"/>
              <a:t>October</a:t>
            </a:r>
            <a:r>
              <a:rPr lang="da-DK" sz="2400" dirty="0"/>
              <a:t> </a:t>
            </a:r>
            <a:r>
              <a:rPr lang="da-DK" sz="2400" dirty="0" smtClean="0"/>
              <a:t>2011</a:t>
            </a:r>
          </a:p>
          <a:p>
            <a:r>
              <a:rPr lang="da-DK" sz="2400" dirty="0"/>
              <a:t>Collaboration with </a:t>
            </a:r>
            <a:r>
              <a:rPr lang="da-DK" sz="2400" dirty="0" err="1" smtClean="0"/>
              <a:t>Öresundsklassrummet</a:t>
            </a:r>
            <a:endParaRPr lang="da-DK" sz="2400" dirty="0" smtClean="0"/>
          </a:p>
          <a:p>
            <a:r>
              <a:rPr lang="da-DK" sz="2400" dirty="0" smtClean="0"/>
              <a:t>Collaboration with plastic </a:t>
            </a:r>
            <a:r>
              <a:rPr lang="da-DK" sz="2400" dirty="0" err="1" smtClean="0"/>
              <a:t>industry</a:t>
            </a:r>
            <a:r>
              <a:rPr lang="da-DK" sz="2400" dirty="0" smtClean="0"/>
              <a:t>, 2011-2013</a:t>
            </a:r>
          </a:p>
          <a:p>
            <a:r>
              <a:rPr lang="da-DK" sz="2400" dirty="0" err="1" smtClean="0"/>
              <a:t>Inauguration</a:t>
            </a:r>
            <a:r>
              <a:rPr lang="da-DK" sz="2400" dirty="0" smtClean="0"/>
              <a:t> of pilot </a:t>
            </a:r>
            <a:r>
              <a:rPr lang="da-DK" sz="2400" dirty="0" err="1" smtClean="0"/>
              <a:t>scale</a:t>
            </a:r>
            <a:r>
              <a:rPr lang="da-DK" sz="2400" dirty="0" smtClean="0"/>
              <a:t> </a:t>
            </a:r>
            <a:r>
              <a:rPr lang="da-DK" sz="2400" dirty="0" err="1" smtClean="0"/>
              <a:t>biorefinery</a:t>
            </a:r>
            <a:r>
              <a:rPr lang="da-DK" sz="2400" dirty="0" smtClean="0"/>
              <a:t>, Anneberg, June 2012</a:t>
            </a:r>
          </a:p>
          <a:p>
            <a:r>
              <a:rPr lang="da-DK" sz="2400" dirty="0" smtClean="0"/>
              <a:t>Workshop with </a:t>
            </a:r>
            <a:r>
              <a:rPr lang="da-DK" sz="2400" dirty="0" err="1" smtClean="0"/>
              <a:t>Sustainable</a:t>
            </a:r>
            <a:r>
              <a:rPr lang="da-DK" sz="2400" dirty="0" smtClean="0"/>
              <a:t> Business Hub, September 2012</a:t>
            </a:r>
            <a:endParaRPr lang="da-DK" sz="2400" dirty="0"/>
          </a:p>
          <a:p>
            <a:r>
              <a:rPr lang="da-DK" sz="2400" dirty="0" smtClean="0"/>
              <a:t>Workshop at Nordic </a:t>
            </a:r>
            <a:r>
              <a:rPr lang="da-DK" sz="2400" dirty="0" err="1" smtClean="0"/>
              <a:t>Sugar</a:t>
            </a:r>
            <a:r>
              <a:rPr lang="da-DK" sz="2400" dirty="0" smtClean="0"/>
              <a:t>, </a:t>
            </a:r>
            <a:r>
              <a:rPr lang="da-DK" sz="2400" dirty="0" err="1" smtClean="0"/>
              <a:t>October</a:t>
            </a:r>
            <a:r>
              <a:rPr lang="da-DK" sz="2400" dirty="0" smtClean="0"/>
              <a:t> 2012</a:t>
            </a:r>
          </a:p>
          <a:p>
            <a:r>
              <a:rPr lang="da-DK" sz="2400" dirty="0" smtClean="0"/>
              <a:t>Workshop for </a:t>
            </a:r>
            <a:r>
              <a:rPr lang="da-DK" sz="2400" dirty="0" err="1" smtClean="0"/>
              <a:t>Swedish</a:t>
            </a:r>
            <a:r>
              <a:rPr lang="da-DK" sz="2400" dirty="0" smtClean="0"/>
              <a:t> and Danish Farmers, May 2013</a:t>
            </a:r>
          </a:p>
          <a:p>
            <a:r>
              <a:rPr lang="da-DK" sz="2400" dirty="0" err="1" smtClean="0"/>
              <a:t>CleanTech</a:t>
            </a:r>
            <a:r>
              <a:rPr lang="da-DK" sz="2400" dirty="0" smtClean="0"/>
              <a:t> </a:t>
            </a:r>
            <a:r>
              <a:rPr lang="da-DK" sz="2400" dirty="0" err="1" smtClean="0"/>
              <a:t>Bazaar</a:t>
            </a:r>
            <a:r>
              <a:rPr lang="da-DK" sz="2400" dirty="0" smtClean="0"/>
              <a:t>, May 2013</a:t>
            </a:r>
          </a:p>
          <a:p>
            <a:r>
              <a:rPr lang="da-DK" sz="2400" dirty="0" err="1" smtClean="0"/>
              <a:t>Biorefinery</a:t>
            </a:r>
            <a:r>
              <a:rPr lang="da-DK" sz="2400" dirty="0" smtClean="0"/>
              <a:t> in the Øresund region seminar, June 2013</a:t>
            </a:r>
          </a:p>
          <a:p>
            <a:r>
              <a:rPr lang="da-DK" sz="2400" dirty="0" smtClean="0"/>
              <a:t>Workshop at </a:t>
            </a:r>
            <a:r>
              <a:rPr lang="da-DK" sz="2400" dirty="0" err="1" smtClean="0"/>
              <a:t>Symbiosis</a:t>
            </a:r>
            <a:r>
              <a:rPr lang="da-DK" sz="2400" dirty="0" smtClean="0"/>
              <a:t> Center, Kalundborg, August 2013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5124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Øresund </a:t>
            </a:r>
            <a:r>
              <a:rPr lang="da-DK" dirty="0" err="1" smtClean="0"/>
              <a:t>Biorefinery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Selection</a:t>
            </a:r>
            <a:r>
              <a:rPr lang="da-DK" dirty="0" smtClean="0"/>
              <a:t> and </a:t>
            </a:r>
            <a:r>
              <a:rPr lang="da-DK" dirty="0" err="1" smtClean="0"/>
              <a:t>cultivation</a:t>
            </a:r>
            <a:r>
              <a:rPr lang="da-DK" dirty="0" smtClean="0"/>
              <a:t> of </a:t>
            </a:r>
            <a:r>
              <a:rPr lang="da-DK" dirty="0" err="1" smtClean="0"/>
              <a:t>crops</a:t>
            </a:r>
            <a:endParaRPr lang="da-DK" dirty="0" smtClean="0"/>
          </a:p>
          <a:p>
            <a:r>
              <a:rPr lang="da-DK" dirty="0" err="1" smtClean="0"/>
              <a:t>Selection</a:t>
            </a:r>
            <a:r>
              <a:rPr lang="da-DK" dirty="0" smtClean="0"/>
              <a:t> and </a:t>
            </a:r>
            <a:r>
              <a:rPr lang="da-DK" dirty="0" err="1" smtClean="0"/>
              <a:t>sourcing</a:t>
            </a:r>
            <a:r>
              <a:rPr lang="da-DK" dirty="0" smtClean="0"/>
              <a:t> of </a:t>
            </a:r>
            <a:r>
              <a:rPr lang="da-DK" dirty="0" err="1" smtClean="0"/>
              <a:t>waste</a:t>
            </a:r>
            <a:r>
              <a:rPr lang="da-DK" dirty="0" smtClean="0"/>
              <a:t> </a:t>
            </a:r>
            <a:r>
              <a:rPr lang="da-DK" dirty="0" err="1" smtClean="0"/>
              <a:t>materials</a:t>
            </a:r>
            <a:endParaRPr lang="da-DK" dirty="0" smtClean="0"/>
          </a:p>
          <a:p>
            <a:r>
              <a:rPr lang="da-DK" dirty="0" err="1" smtClean="0"/>
              <a:t>Pretreatment</a:t>
            </a:r>
            <a:r>
              <a:rPr lang="da-DK" dirty="0" smtClean="0"/>
              <a:t> of </a:t>
            </a:r>
            <a:r>
              <a:rPr lang="da-DK" dirty="0" err="1" smtClean="0"/>
              <a:t>substrates</a:t>
            </a:r>
            <a:endParaRPr lang="da-DK" dirty="0" smtClean="0"/>
          </a:p>
          <a:p>
            <a:r>
              <a:rPr lang="da-DK" dirty="0" smtClean="0"/>
              <a:t>Screening and </a:t>
            </a:r>
            <a:r>
              <a:rPr lang="da-DK" dirty="0" err="1" smtClean="0"/>
              <a:t>selection</a:t>
            </a:r>
            <a:r>
              <a:rPr lang="da-DK" dirty="0" smtClean="0"/>
              <a:t> of </a:t>
            </a:r>
            <a:r>
              <a:rPr lang="da-DK" dirty="0" err="1" smtClean="0"/>
              <a:t>micro-organisms</a:t>
            </a:r>
            <a:endParaRPr lang="da-DK" dirty="0" smtClean="0"/>
          </a:p>
          <a:p>
            <a:r>
              <a:rPr lang="da-DK" dirty="0" err="1" smtClean="0"/>
              <a:t>Process</a:t>
            </a:r>
            <a:r>
              <a:rPr lang="da-DK" dirty="0" smtClean="0"/>
              <a:t> design and </a:t>
            </a:r>
            <a:r>
              <a:rPr lang="da-DK" dirty="0" err="1" smtClean="0"/>
              <a:t>optimisation</a:t>
            </a:r>
            <a:endParaRPr lang="da-DK" dirty="0" smtClean="0"/>
          </a:p>
          <a:p>
            <a:r>
              <a:rPr lang="da-DK" dirty="0" smtClean="0"/>
              <a:t>Life </a:t>
            </a:r>
            <a:r>
              <a:rPr lang="da-DK" dirty="0" err="1" smtClean="0"/>
              <a:t>cycle</a:t>
            </a:r>
            <a:r>
              <a:rPr lang="da-DK" dirty="0" smtClean="0"/>
              <a:t>/</a:t>
            </a:r>
            <a:r>
              <a:rPr lang="da-DK" dirty="0" err="1" smtClean="0"/>
              <a:t>process</a:t>
            </a:r>
            <a:r>
              <a:rPr lang="da-DK" dirty="0" smtClean="0"/>
              <a:t> </a:t>
            </a:r>
            <a:r>
              <a:rPr lang="da-DK" dirty="0" err="1" smtClean="0"/>
              <a:t>assessment</a:t>
            </a:r>
            <a:endParaRPr lang="da-DK" dirty="0" smtClean="0"/>
          </a:p>
          <a:p>
            <a:r>
              <a:rPr lang="da-DK" dirty="0" err="1" smtClean="0"/>
              <a:t>Scale</a:t>
            </a:r>
            <a:r>
              <a:rPr lang="da-DK" dirty="0" smtClean="0"/>
              <a:t>-up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699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Partners and locations</a:t>
            </a:r>
            <a:endParaRPr lang="da-D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t="17337" r="9189" b="25415"/>
          <a:stretch>
            <a:fillRect/>
          </a:stretch>
        </p:blipFill>
        <p:spPr bwMode="auto">
          <a:xfrm>
            <a:off x="0" y="1484784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708920"/>
            <a:ext cx="2160240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Technical </a:t>
            </a:r>
            <a:r>
              <a:rPr lang="da-DK" sz="1400" dirty="0" err="1" smtClean="0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 of Denmark</a:t>
            </a:r>
          </a:p>
          <a:p>
            <a:pPr marL="285750" indent="-285750">
              <a:buFontTx/>
              <a:buChar char="-"/>
            </a:pP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Systems </a:t>
            </a:r>
            <a:r>
              <a:rPr lang="da-DK" sz="1400" dirty="0" err="1" smtClean="0">
                <a:solidFill>
                  <a:schemeClr val="accent1">
                    <a:lumMod val="75000"/>
                  </a:schemeClr>
                </a:solidFill>
              </a:rPr>
              <a:t>Biology</a:t>
            </a:r>
            <a:endParaRPr lang="da-DK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Chemical Engineering</a:t>
            </a:r>
          </a:p>
          <a:p>
            <a:pPr marL="285750" indent="-285750">
              <a:buFontTx/>
              <a:buChar char="-"/>
            </a:pPr>
            <a:r>
              <a:rPr lang="da-DK" sz="1400" dirty="0" err="1" smtClean="0">
                <a:solidFill>
                  <a:schemeClr val="accent1">
                    <a:lumMod val="75000"/>
                  </a:schemeClr>
                </a:solidFill>
              </a:rPr>
              <a:t>Environmental</a:t>
            </a: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 Engineering</a:t>
            </a:r>
            <a:endParaRPr lang="da-D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2081247"/>
            <a:ext cx="2160240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 smtClean="0">
                <a:solidFill>
                  <a:schemeClr val="accent1">
                    <a:lumMod val="75000"/>
                  </a:schemeClr>
                </a:solidFill>
              </a:rPr>
              <a:t>Scale</a:t>
            </a: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-up Facility, Anneberg</a:t>
            </a:r>
            <a:endParaRPr lang="da-D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75856" y="2708920"/>
            <a:ext cx="504056" cy="936104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75856" y="3645024"/>
            <a:ext cx="504056" cy="423313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7846" y="2383640"/>
            <a:ext cx="1404274" cy="60792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652120" y="2383640"/>
            <a:ext cx="720080" cy="60792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00192" y="4202504"/>
            <a:ext cx="2160240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dirty="0" err="1" smtClean="0">
                <a:solidFill>
                  <a:schemeClr val="accent1">
                    <a:lumMod val="75000"/>
                  </a:schemeClr>
                </a:solidFill>
              </a:rPr>
              <a:t>Swedish</a:t>
            </a: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 Agricultural </a:t>
            </a:r>
            <a:r>
              <a:rPr lang="da-DK" sz="1400" dirty="0" err="1" smtClean="0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endParaRPr lang="da-DK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da-DK" sz="1400" dirty="0" err="1" smtClean="0">
                <a:solidFill>
                  <a:schemeClr val="accent1">
                    <a:lumMod val="75000"/>
                  </a:schemeClr>
                </a:solidFill>
              </a:rPr>
              <a:t>Dept</a:t>
            </a: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. of </a:t>
            </a:r>
            <a:r>
              <a:rPr lang="da-DK" sz="1400" dirty="0" err="1" smtClean="0">
                <a:solidFill>
                  <a:schemeClr val="accent1">
                    <a:lumMod val="75000"/>
                  </a:schemeClr>
                </a:solidFill>
              </a:rPr>
              <a:t>Agriculture</a:t>
            </a:r>
            <a:endParaRPr lang="da-D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876256" y="3087544"/>
            <a:ext cx="72008" cy="313873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948264" y="3087544"/>
            <a:ext cx="2088232" cy="313873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76256" y="2389024"/>
            <a:ext cx="2160240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Lund </a:t>
            </a:r>
            <a:r>
              <a:rPr lang="da-DK" sz="1400" dirty="0" err="1" smtClean="0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endParaRPr lang="da-DK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a-DK" sz="1400" dirty="0" err="1" smtClean="0">
                <a:solidFill>
                  <a:schemeClr val="accent1">
                    <a:lumMod val="75000"/>
                  </a:schemeClr>
                </a:solidFill>
              </a:rPr>
              <a:t>Biotechnology</a:t>
            </a:r>
            <a:endParaRPr lang="da-DK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a-DK" sz="1400" dirty="0" smtClean="0">
                <a:solidFill>
                  <a:schemeClr val="accent1">
                    <a:lumMod val="75000"/>
                  </a:schemeClr>
                </a:solidFill>
              </a:rPr>
              <a:t>Technology and Society</a:t>
            </a:r>
            <a:endParaRPr lang="da-DK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6300192" y="3717032"/>
            <a:ext cx="288032" cy="48547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588224" y="3717032"/>
            <a:ext cx="1872208" cy="48547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0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703929"/>
            <a:ext cx="2304256" cy="132802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 smtClean="0"/>
              <a:t>Start Materials</a:t>
            </a:r>
          </a:p>
          <a:p>
            <a:pPr marL="285750" indent="-285750">
              <a:buFontTx/>
              <a:buChar char="-"/>
            </a:pPr>
            <a:r>
              <a:rPr lang="da-DK" dirty="0" err="1" smtClean="0"/>
              <a:t>Selection</a:t>
            </a:r>
            <a:r>
              <a:rPr lang="da-DK" dirty="0" smtClean="0"/>
              <a:t> of </a:t>
            </a:r>
            <a:r>
              <a:rPr lang="da-DK" dirty="0" err="1" smtClean="0"/>
              <a:t>crops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err="1" smtClean="0"/>
              <a:t>Cultivation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smtClean="0"/>
              <a:t>Content Analysis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2730893"/>
            <a:ext cx="2160240" cy="132802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 smtClean="0"/>
              <a:t>Conversion</a:t>
            </a:r>
          </a:p>
          <a:p>
            <a:pPr marL="285750" indent="-285750">
              <a:buFontTx/>
              <a:buChar char="-"/>
            </a:pPr>
            <a:r>
              <a:rPr lang="da-DK" dirty="0" err="1" smtClean="0"/>
              <a:t>Microorganisms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err="1" smtClean="0"/>
              <a:t>Process</a:t>
            </a:r>
            <a:r>
              <a:rPr lang="da-DK" dirty="0" smtClean="0"/>
              <a:t> design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Engineering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8184" y="191899"/>
            <a:ext cx="2232248" cy="1940957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Product </a:t>
            </a:r>
            <a:r>
              <a:rPr lang="da-DK" b="1" dirty="0" err="1" smtClean="0"/>
              <a:t>Selection</a:t>
            </a:r>
            <a:r>
              <a:rPr lang="da-DK" b="1" dirty="0" smtClean="0"/>
              <a:t> and Handling</a:t>
            </a:r>
          </a:p>
          <a:p>
            <a:pPr marL="285750" indent="-285750">
              <a:buFontTx/>
              <a:buChar char="-"/>
            </a:pPr>
            <a:r>
              <a:rPr lang="da-DK" dirty="0" smtClean="0"/>
              <a:t>High </a:t>
            </a:r>
            <a:r>
              <a:rPr lang="da-DK" dirty="0" err="1" smtClean="0"/>
              <a:t>value</a:t>
            </a:r>
            <a:r>
              <a:rPr lang="da-DK" dirty="0" smtClean="0"/>
              <a:t> products</a:t>
            </a:r>
          </a:p>
          <a:p>
            <a:pPr marL="285750" indent="-285750">
              <a:buFontTx/>
              <a:buChar char="-"/>
            </a:pPr>
            <a:r>
              <a:rPr lang="da-DK" dirty="0" err="1" smtClean="0"/>
              <a:t>Process</a:t>
            </a:r>
            <a:r>
              <a:rPr lang="da-DK" dirty="0" smtClean="0"/>
              <a:t> </a:t>
            </a:r>
            <a:r>
              <a:rPr lang="da-DK" dirty="0" err="1" smtClean="0"/>
              <a:t>chain</a:t>
            </a:r>
            <a:r>
              <a:rPr lang="da-DK" dirty="0" smtClean="0"/>
              <a:t> </a:t>
            </a:r>
            <a:r>
              <a:rPr lang="da-DK" dirty="0" err="1" smtClean="0"/>
              <a:t>efficiency</a:t>
            </a:r>
            <a:endParaRPr lang="da-DK" dirty="0"/>
          </a:p>
        </p:txBody>
      </p:sp>
      <p:sp>
        <p:nvSpPr>
          <p:cNvPr id="8" name="Bent Arrow 7"/>
          <p:cNvSpPr/>
          <p:nvPr/>
        </p:nvSpPr>
        <p:spPr>
          <a:xfrm>
            <a:off x="5436096" y="1516406"/>
            <a:ext cx="720080" cy="103258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0800000">
            <a:off x="6156176" y="2185095"/>
            <a:ext cx="720080" cy="103258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589240"/>
            <a:ext cx="7992888" cy="40862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b="1" dirty="0" smtClean="0"/>
              <a:t>Life-</a:t>
            </a:r>
            <a:r>
              <a:rPr lang="da-DK" b="1" dirty="0" err="1" smtClean="0"/>
              <a:t>cycle</a:t>
            </a:r>
            <a:r>
              <a:rPr lang="da-DK" b="1" dirty="0" smtClean="0"/>
              <a:t> Analysis</a:t>
            </a:r>
            <a:r>
              <a:rPr lang="da-DK" dirty="0" smtClean="0"/>
              <a:t> – </a:t>
            </a:r>
            <a:r>
              <a:rPr lang="da-DK" dirty="0" err="1" smtClean="0"/>
              <a:t>Environmental</a:t>
            </a:r>
            <a:r>
              <a:rPr lang="da-DK" dirty="0" smtClean="0"/>
              <a:t> and </a:t>
            </a:r>
            <a:r>
              <a:rPr lang="da-DK" dirty="0" err="1"/>
              <a:t>e</a:t>
            </a:r>
            <a:r>
              <a:rPr lang="da-DK" dirty="0" err="1" smtClean="0"/>
              <a:t>conomic</a:t>
            </a:r>
            <a:r>
              <a:rPr lang="da-DK" dirty="0" smtClean="0"/>
              <a:t> </a:t>
            </a:r>
            <a:r>
              <a:rPr lang="da-DK" dirty="0" err="1" smtClean="0"/>
              <a:t>life</a:t>
            </a:r>
            <a:r>
              <a:rPr lang="da-DK" dirty="0" smtClean="0"/>
              <a:t> </a:t>
            </a:r>
            <a:r>
              <a:rPr lang="da-DK" dirty="0" err="1" smtClean="0"/>
              <a:t>cycle</a:t>
            </a:r>
            <a:r>
              <a:rPr lang="da-DK" dirty="0" smtClean="0"/>
              <a:t> </a:t>
            </a:r>
            <a:r>
              <a:rPr lang="da-DK" dirty="0" err="1" smtClean="0"/>
              <a:t>assessment</a:t>
            </a:r>
            <a:r>
              <a:rPr lang="da-DK" dirty="0" smtClean="0"/>
              <a:t> guidedance</a:t>
            </a:r>
            <a:endParaRPr lang="da-DK" b="1" dirty="0" smtClean="0"/>
          </a:p>
        </p:txBody>
      </p:sp>
      <p:sp>
        <p:nvSpPr>
          <p:cNvPr id="12" name="Right Arrow 11"/>
          <p:cNvSpPr/>
          <p:nvPr/>
        </p:nvSpPr>
        <p:spPr>
          <a:xfrm>
            <a:off x="2987824" y="3217675"/>
            <a:ext cx="720080" cy="27834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xtBox 12"/>
          <p:cNvSpPr txBox="1"/>
          <p:nvPr/>
        </p:nvSpPr>
        <p:spPr>
          <a:xfrm>
            <a:off x="6300192" y="4730135"/>
            <a:ext cx="2160240" cy="715089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 err="1" smtClean="0"/>
              <a:t>Scale</a:t>
            </a:r>
            <a:r>
              <a:rPr lang="da-DK" b="1" dirty="0" smtClean="0"/>
              <a:t>-up</a:t>
            </a:r>
          </a:p>
          <a:p>
            <a:r>
              <a:rPr lang="da-DK" dirty="0" smtClean="0"/>
              <a:t>- </a:t>
            </a:r>
            <a:r>
              <a:rPr lang="da-DK" dirty="0" err="1" smtClean="0"/>
              <a:t>Selected</a:t>
            </a:r>
            <a:r>
              <a:rPr lang="da-DK" dirty="0" smtClean="0"/>
              <a:t> processes</a:t>
            </a:r>
            <a:endParaRPr lang="da-DK" dirty="0"/>
          </a:p>
        </p:txBody>
      </p:sp>
      <p:sp>
        <p:nvSpPr>
          <p:cNvPr id="14" name="Bent Arrow 13"/>
          <p:cNvSpPr/>
          <p:nvPr/>
        </p:nvSpPr>
        <p:spPr>
          <a:xfrm rot="10800000" flipH="1">
            <a:off x="5508103" y="4196619"/>
            <a:ext cx="720081" cy="103258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1700808"/>
            <a:ext cx="1728192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Pretreatment</a:t>
            </a:r>
            <a:endParaRPr lang="da-DK" dirty="0"/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3275856" y="2070140"/>
            <a:ext cx="0" cy="99882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82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Start </a:t>
            </a:r>
            <a:r>
              <a:rPr lang="da-DK" dirty="0" err="1" smtClean="0"/>
              <a:t>materials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040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a-DK" dirty="0" err="1" smtClean="0"/>
              <a:t>Substrate</a:t>
            </a:r>
            <a:r>
              <a:rPr lang="da-DK" dirty="0" smtClean="0"/>
              <a:t> types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da-DK" dirty="0" err="1" smtClean="0"/>
              <a:t>Hemp</a:t>
            </a:r>
            <a:endParaRPr lang="da-DK" dirty="0" smtClean="0"/>
          </a:p>
          <a:p>
            <a:r>
              <a:rPr lang="da-DK" dirty="0" err="1" smtClean="0"/>
              <a:t>Chicory</a:t>
            </a:r>
            <a:endParaRPr lang="da-DK" dirty="0" smtClean="0"/>
          </a:p>
          <a:p>
            <a:r>
              <a:rPr lang="da-DK" dirty="0" err="1" smtClean="0"/>
              <a:t>Wheat</a:t>
            </a:r>
            <a:endParaRPr lang="da-DK" dirty="0" smtClean="0"/>
          </a:p>
          <a:p>
            <a:r>
              <a:rPr lang="da-DK" dirty="0" smtClean="0"/>
              <a:t>Jerusalem </a:t>
            </a:r>
            <a:r>
              <a:rPr lang="da-DK" dirty="0" err="1" smtClean="0"/>
              <a:t>artichoke</a:t>
            </a:r>
            <a:endParaRPr lang="da-DK" dirty="0" smtClean="0"/>
          </a:p>
          <a:p>
            <a:r>
              <a:rPr lang="da-DK" dirty="0" smtClean="0"/>
              <a:t>Glycerol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83527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skalman.sydsvenskan-img.se/sydsvenskan/d2aecd304b7f3fb01050c2694e065f6c/704/396/archive/00993/AHEbio4_jpg_99363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47735"/>
            <a:ext cx="2842268" cy="159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3b_Lunnarp_start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09" y="3717374"/>
            <a:ext cx="1895753" cy="252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92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Substrate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endParaRPr lang="da-DK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555612"/>
            <a:ext cx="1656184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Chicory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009726"/>
            <a:ext cx="1656184" cy="9233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Jerusalem </a:t>
            </a:r>
            <a:r>
              <a:rPr lang="da-DK" dirty="0" err="1" smtClean="0"/>
              <a:t>artichoke</a:t>
            </a:r>
            <a:r>
              <a:rPr lang="da-DK" dirty="0" smtClean="0"/>
              <a:t> tubers</a:t>
            </a: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123564"/>
            <a:ext cx="1656184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Wheat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005064"/>
            <a:ext cx="1656184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Lignocellulosic</a:t>
            </a:r>
            <a:r>
              <a:rPr lang="da-DK" dirty="0" smtClean="0"/>
              <a:t> </a:t>
            </a:r>
            <a:r>
              <a:rPr lang="da-DK" dirty="0" err="1" smtClean="0"/>
              <a:t>materials</a:t>
            </a:r>
            <a:endParaRPr lang="da-DK" dirty="0"/>
          </a:p>
        </p:txBody>
      </p:sp>
      <p:sp>
        <p:nvSpPr>
          <p:cNvPr id="7" name="Right Arrow 6"/>
          <p:cNvSpPr/>
          <p:nvPr/>
        </p:nvSpPr>
        <p:spPr>
          <a:xfrm>
            <a:off x="2627784" y="4221088"/>
            <a:ext cx="122413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xtBox 7"/>
          <p:cNvSpPr txBox="1"/>
          <p:nvPr/>
        </p:nvSpPr>
        <p:spPr>
          <a:xfrm>
            <a:off x="3995936" y="3573016"/>
            <a:ext cx="2016224" cy="9233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Pretreatment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err="1" smtClean="0"/>
              <a:t>Physical</a:t>
            </a:r>
            <a:endParaRPr lang="da-DK" dirty="0" smtClean="0"/>
          </a:p>
          <a:p>
            <a:pPr marL="285750" indent="-285750">
              <a:buFontTx/>
              <a:buChar char="-"/>
            </a:pPr>
            <a:r>
              <a:rPr lang="da-DK" dirty="0" err="1" smtClean="0"/>
              <a:t>Physiochemical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3933056"/>
            <a:ext cx="1584176" cy="64633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Bioconversion</a:t>
            </a:r>
            <a:r>
              <a:rPr lang="da-DK" dirty="0" smtClean="0"/>
              <a:t>/Fermentation </a:t>
            </a:r>
            <a:endParaRPr lang="da-DK" dirty="0"/>
          </a:p>
        </p:txBody>
      </p:sp>
      <p:sp>
        <p:nvSpPr>
          <p:cNvPr id="10" name="Right Arrow 9"/>
          <p:cNvSpPr/>
          <p:nvPr/>
        </p:nvSpPr>
        <p:spPr>
          <a:xfrm>
            <a:off x="6120172" y="4221088"/>
            <a:ext cx="612068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ight Arrow 10"/>
          <p:cNvSpPr/>
          <p:nvPr/>
        </p:nvSpPr>
        <p:spPr>
          <a:xfrm>
            <a:off x="2627784" y="3068960"/>
            <a:ext cx="122413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ight Arrow 11"/>
          <p:cNvSpPr/>
          <p:nvPr/>
        </p:nvSpPr>
        <p:spPr>
          <a:xfrm>
            <a:off x="2627784" y="2708920"/>
            <a:ext cx="122413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" name="Straight Arrow Connector 13"/>
          <p:cNvCxnSpPr>
            <a:stCxn id="11" idx="3"/>
            <a:endCxn id="11" idx="3"/>
          </p:cNvCxnSpPr>
          <p:nvPr/>
        </p:nvCxnSpPr>
        <p:spPr>
          <a:xfrm>
            <a:off x="3851920" y="314096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95936" y="2771636"/>
            <a:ext cx="2016224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err="1" smtClean="0"/>
              <a:t>Inulin</a:t>
            </a:r>
            <a:r>
              <a:rPr lang="da-DK" dirty="0" smtClean="0"/>
              <a:t> </a:t>
            </a:r>
            <a:r>
              <a:rPr lang="da-DK" dirty="0" err="1" smtClean="0"/>
              <a:t>recovery</a:t>
            </a:r>
            <a:endParaRPr lang="da-DK" dirty="0" smtClean="0"/>
          </a:p>
        </p:txBody>
      </p:sp>
      <p:sp>
        <p:nvSpPr>
          <p:cNvPr id="17" name="Right Arrow 16"/>
          <p:cNvSpPr/>
          <p:nvPr/>
        </p:nvSpPr>
        <p:spPr>
          <a:xfrm>
            <a:off x="2627784" y="3645024"/>
            <a:ext cx="122413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ight Arrow 17"/>
          <p:cNvSpPr/>
          <p:nvPr/>
        </p:nvSpPr>
        <p:spPr>
          <a:xfrm>
            <a:off x="2627784" y="2204864"/>
            <a:ext cx="1224136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xtBox 18"/>
          <p:cNvSpPr txBox="1"/>
          <p:nvPr/>
        </p:nvSpPr>
        <p:spPr>
          <a:xfrm>
            <a:off x="3995936" y="2132856"/>
            <a:ext cx="2016224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/>
              <a:t>Gluten </a:t>
            </a:r>
            <a:r>
              <a:rPr lang="da-DK" dirty="0" err="1" smtClean="0"/>
              <a:t>recovery</a:t>
            </a:r>
            <a:endParaRPr lang="da-DK" dirty="0" smtClean="0"/>
          </a:p>
        </p:txBody>
      </p:sp>
      <p:sp>
        <p:nvSpPr>
          <p:cNvPr id="21" name="Right Arrow 20"/>
          <p:cNvSpPr/>
          <p:nvPr/>
        </p:nvSpPr>
        <p:spPr>
          <a:xfrm>
            <a:off x="6120172" y="2204864"/>
            <a:ext cx="612068" cy="144016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xtBox 21"/>
          <p:cNvSpPr txBox="1"/>
          <p:nvPr/>
        </p:nvSpPr>
        <p:spPr>
          <a:xfrm>
            <a:off x="6876256" y="2132856"/>
            <a:ext cx="1512168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Materials</a:t>
            </a:r>
            <a:endParaRPr lang="da-DK" dirty="0"/>
          </a:p>
        </p:txBody>
      </p:sp>
      <p:sp>
        <p:nvSpPr>
          <p:cNvPr id="23" name="Down Arrow 22"/>
          <p:cNvSpPr/>
          <p:nvPr/>
        </p:nvSpPr>
        <p:spPr>
          <a:xfrm>
            <a:off x="7524328" y="4651395"/>
            <a:ext cx="144016" cy="361781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6876256" y="5075892"/>
            <a:ext cx="1512168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Products</a:t>
            </a:r>
            <a:endParaRPr lang="da-DK" dirty="0"/>
          </a:p>
        </p:txBody>
      </p:sp>
      <p:pic>
        <p:nvPicPr>
          <p:cNvPr id="25" name="Picture 4" descr="Beskrivning: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25" y="997066"/>
            <a:ext cx="825399" cy="109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832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1029</Words>
  <Application>Microsoft Office PowerPoint</Application>
  <PresentationFormat>On-screen Show (4:3)</PresentationFormat>
  <Paragraphs>270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Document</vt:lpstr>
      <vt:lpstr>Øresund Biorefinery Project Oct. 2010 – Sept. 2013</vt:lpstr>
      <vt:lpstr>Sustainable production of value added products from locally available substrates in the Øresund region</vt:lpstr>
      <vt:lpstr>What is a biorefinery?</vt:lpstr>
      <vt:lpstr>Øresund Biorefinery</vt:lpstr>
      <vt:lpstr>Partners and locations</vt:lpstr>
      <vt:lpstr>PowerPoint Presentation</vt:lpstr>
      <vt:lpstr>Start materials</vt:lpstr>
      <vt:lpstr>Substrate types</vt:lpstr>
      <vt:lpstr>Substrate use</vt:lpstr>
      <vt:lpstr>Carbon composition after pretreatment</vt:lpstr>
      <vt:lpstr>Glycerol as a substrate</vt:lpstr>
      <vt:lpstr>Conversion</vt:lpstr>
      <vt:lpstr>Characteristics of desirable cell factories</vt:lpstr>
      <vt:lpstr>Two approaches to cell factory design</vt:lpstr>
      <vt:lpstr>Glycerol as a substrate</vt:lpstr>
      <vt:lpstr>Mannitol production process</vt:lpstr>
      <vt:lpstr>Fed-batch mannitol process</vt:lpstr>
      <vt:lpstr>Crude substrates</vt:lpstr>
      <vt:lpstr>Jerusalem artichoke process</vt:lpstr>
      <vt:lpstr>Hemp hydrolysate </vt:lpstr>
      <vt:lpstr>Summary</vt:lpstr>
      <vt:lpstr>Life Cycle Assessment</vt:lpstr>
      <vt:lpstr>PowerPoint Presentation</vt:lpstr>
      <vt:lpstr>Raw material production – key paramters</vt:lpstr>
      <vt:lpstr>Process – key parameters</vt:lpstr>
      <vt:lpstr>PowerPoint Presentation</vt:lpstr>
      <vt:lpstr>PowerPoint Presentation</vt:lpstr>
      <vt:lpstr>PowerPoint Presentation</vt:lpstr>
      <vt:lpstr>Economic Assessment</vt:lpstr>
      <vt:lpstr>Communication and Network</vt:lpstr>
      <vt:lpstr>Conference </vt:lpstr>
      <vt:lpstr>Publications</vt:lpstr>
      <vt:lpstr>Biorefinery Network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bioprocesses in the Øresund region</dc:title>
  <dc:creator>Mhairi Workman</dc:creator>
  <cp:lastModifiedBy>Mhairi Workman</cp:lastModifiedBy>
  <cp:revision>66</cp:revision>
  <dcterms:created xsi:type="dcterms:W3CDTF">2013-08-18T19:31:43Z</dcterms:created>
  <dcterms:modified xsi:type="dcterms:W3CDTF">2013-09-18T07:09:45Z</dcterms:modified>
</cp:coreProperties>
</file>