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Lst>
  <p:notesMasterIdLst>
    <p:notesMasterId r:id="rId66"/>
  </p:notesMasterIdLst>
  <p:handoutMasterIdLst>
    <p:handoutMasterId r:id="rId67"/>
  </p:handoutMasterIdLst>
  <p:sldIdLst>
    <p:sldId id="789" r:id="rId3"/>
    <p:sldId id="817" r:id="rId4"/>
    <p:sldId id="826" r:id="rId5"/>
    <p:sldId id="868" r:id="rId6"/>
    <p:sldId id="827" r:id="rId7"/>
    <p:sldId id="886" r:id="rId8"/>
    <p:sldId id="828" r:id="rId9"/>
    <p:sldId id="879" r:id="rId10"/>
    <p:sldId id="802" r:id="rId11"/>
    <p:sldId id="824" r:id="rId12"/>
    <p:sldId id="825" r:id="rId13"/>
    <p:sldId id="830" r:id="rId14"/>
    <p:sldId id="834" r:id="rId15"/>
    <p:sldId id="835" r:id="rId16"/>
    <p:sldId id="836" r:id="rId17"/>
    <p:sldId id="837" r:id="rId18"/>
    <p:sldId id="838" r:id="rId19"/>
    <p:sldId id="839" r:id="rId20"/>
    <p:sldId id="840" r:id="rId21"/>
    <p:sldId id="841" r:id="rId22"/>
    <p:sldId id="842" r:id="rId23"/>
    <p:sldId id="843" r:id="rId24"/>
    <p:sldId id="844" r:id="rId25"/>
    <p:sldId id="845" r:id="rId26"/>
    <p:sldId id="846" r:id="rId27"/>
    <p:sldId id="829" r:id="rId28"/>
    <p:sldId id="847" r:id="rId29"/>
    <p:sldId id="848" r:id="rId30"/>
    <p:sldId id="849" r:id="rId31"/>
    <p:sldId id="850" r:id="rId32"/>
    <p:sldId id="832" r:id="rId33"/>
    <p:sldId id="851" r:id="rId34"/>
    <p:sldId id="852" r:id="rId35"/>
    <p:sldId id="853" r:id="rId36"/>
    <p:sldId id="854" r:id="rId37"/>
    <p:sldId id="833" r:id="rId38"/>
    <p:sldId id="857" r:id="rId39"/>
    <p:sldId id="858" r:id="rId40"/>
    <p:sldId id="859" r:id="rId41"/>
    <p:sldId id="860" r:id="rId42"/>
    <p:sldId id="861" r:id="rId43"/>
    <p:sldId id="862" r:id="rId44"/>
    <p:sldId id="863" r:id="rId45"/>
    <p:sldId id="864" r:id="rId46"/>
    <p:sldId id="865" r:id="rId47"/>
    <p:sldId id="866" r:id="rId48"/>
    <p:sldId id="867" r:id="rId49"/>
    <p:sldId id="869" r:id="rId50"/>
    <p:sldId id="870" r:id="rId51"/>
    <p:sldId id="871" r:id="rId52"/>
    <p:sldId id="873" r:id="rId53"/>
    <p:sldId id="872" r:id="rId54"/>
    <p:sldId id="874" r:id="rId55"/>
    <p:sldId id="875" r:id="rId56"/>
    <p:sldId id="876" r:id="rId57"/>
    <p:sldId id="877" r:id="rId58"/>
    <p:sldId id="878" r:id="rId59"/>
    <p:sldId id="880" r:id="rId60"/>
    <p:sldId id="881" r:id="rId61"/>
    <p:sldId id="882" r:id="rId62"/>
    <p:sldId id="883" r:id="rId63"/>
    <p:sldId id="884" r:id="rId64"/>
    <p:sldId id="885" r:id="rId65"/>
  </p:sldIdLst>
  <p:sldSz cx="9906000" cy="6858000" type="A4"/>
  <p:notesSz cx="9601200" cy="73152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596338"/>
    <a:srgbClr val="456799"/>
    <a:srgbClr val="ACA2BF"/>
    <a:srgbClr val="D59C34"/>
    <a:srgbClr val="647BBA"/>
    <a:srgbClr val="5D5BA7"/>
    <a:srgbClr val="FF9900"/>
    <a:srgbClr val="F0A84D"/>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8" autoAdjust="0"/>
    <p:restoredTop sz="89447" autoAdjust="0"/>
  </p:normalViewPr>
  <p:slideViewPr>
    <p:cSldViewPr snapToGrid="0">
      <p:cViewPr varScale="1">
        <p:scale>
          <a:sx n="78" d="100"/>
          <a:sy n="78" d="100"/>
        </p:scale>
        <p:origin x="-1026" y="-96"/>
      </p:cViewPr>
      <p:guideLst>
        <p:guide orient="horz" pos="1525"/>
        <p:guide orient="horz" pos="3838"/>
        <p:guide orient="horz" pos="1117"/>
        <p:guide orient="horz" pos="572"/>
        <p:guide orient="horz" pos="1291"/>
        <p:guide pos="535"/>
        <p:guide pos="5252"/>
        <p:guide pos="2848"/>
        <p:guide pos="2939"/>
        <p:guide pos="594"/>
      </p:guideLst>
    </p:cSldViewPr>
  </p:slideViewPr>
  <p:outlineViewPr>
    <p:cViewPr>
      <p:scale>
        <a:sx n="33" d="100"/>
        <a:sy n="33" d="100"/>
      </p:scale>
      <p:origin x="0" y="95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1627" y="-86"/>
      </p:cViewPr>
      <p:guideLst>
        <p:guide orient="horz" pos="2303"/>
        <p:guide pos="30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59993" cy="36581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438949" y="1"/>
            <a:ext cx="4159992" cy="365819"/>
          </a:xfrm>
          <a:prstGeom prst="rect">
            <a:avLst/>
          </a:prstGeom>
        </p:spPr>
        <p:txBody>
          <a:bodyPr vert="horz" lIns="91440" tIns="45720" rIns="91440" bIns="45720" rtlCol="0"/>
          <a:lstStyle>
            <a:lvl1pPr algn="r">
              <a:defRPr sz="1200"/>
            </a:lvl1pPr>
          </a:lstStyle>
          <a:p>
            <a:fld id="{56771B2F-EE17-4023-83C5-2A15545DB0C7}" type="datetimeFigureOut">
              <a:rPr lang="en-GB" smtClean="0"/>
              <a:t>18/09/2013</a:t>
            </a:fld>
            <a:endParaRPr lang="en-GB"/>
          </a:p>
        </p:txBody>
      </p:sp>
      <p:sp>
        <p:nvSpPr>
          <p:cNvPr id="4" name="Footer Placeholder 3"/>
          <p:cNvSpPr>
            <a:spLocks noGrp="1"/>
          </p:cNvSpPr>
          <p:nvPr>
            <p:ph type="ftr" sz="quarter" idx="2"/>
          </p:nvPr>
        </p:nvSpPr>
        <p:spPr>
          <a:xfrm>
            <a:off x="0" y="6948205"/>
            <a:ext cx="4159993" cy="36581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438949" y="6948205"/>
            <a:ext cx="4159992" cy="365818"/>
          </a:xfrm>
          <a:prstGeom prst="rect">
            <a:avLst/>
          </a:prstGeom>
        </p:spPr>
        <p:txBody>
          <a:bodyPr vert="horz" lIns="91440" tIns="45720" rIns="91440" bIns="45720" rtlCol="0" anchor="b"/>
          <a:lstStyle>
            <a:lvl1pPr algn="r">
              <a:defRPr sz="1200"/>
            </a:lvl1pPr>
          </a:lstStyle>
          <a:p>
            <a:fld id="{2AFA7E9A-1F8C-4278-941F-0ADAACC174ED}" type="slidenum">
              <a:rPr lang="en-GB" smtClean="0"/>
              <a:t>‹#›</a:t>
            </a:fld>
            <a:endParaRPr lang="en-GB"/>
          </a:p>
        </p:txBody>
      </p:sp>
    </p:spTree>
    <p:extLst>
      <p:ext uri="{BB962C8B-B14F-4D97-AF65-F5344CB8AC3E}">
        <p14:creationId xmlns:p14="http://schemas.microsoft.com/office/powerpoint/2010/main" val="110735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4162252" cy="36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9" tIns="47469" rIns="94939" bIns="47469" numCol="1" anchor="t" anchorCtr="0" compatLnSpc="1">
            <a:prstTxWarp prst="textNoShape">
              <a:avLst/>
            </a:prstTxWarp>
          </a:bodyPr>
          <a:lstStyle>
            <a:lvl1pPr defTabSz="949081">
              <a:defRPr sz="1200">
                <a:latin typeface="Arial" charset="0"/>
                <a:cs typeface="+mn-cs"/>
              </a:defRPr>
            </a:lvl1pPr>
          </a:lstStyle>
          <a:p>
            <a:pPr>
              <a:defRPr/>
            </a:pPr>
            <a:endParaRPr lang="en-GB"/>
          </a:p>
        </p:txBody>
      </p:sp>
      <p:sp>
        <p:nvSpPr>
          <p:cNvPr id="19459" name="Rectangle 3"/>
          <p:cNvSpPr>
            <a:spLocks noGrp="1" noChangeArrowheads="1"/>
          </p:cNvSpPr>
          <p:nvPr>
            <p:ph type="dt" idx="1"/>
          </p:nvPr>
        </p:nvSpPr>
        <p:spPr bwMode="auto">
          <a:xfrm>
            <a:off x="5438949" y="1"/>
            <a:ext cx="4159992" cy="36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9" tIns="47469" rIns="94939" bIns="47469" numCol="1" anchor="t" anchorCtr="0" compatLnSpc="1">
            <a:prstTxWarp prst="textNoShape">
              <a:avLst/>
            </a:prstTxWarp>
          </a:bodyPr>
          <a:lstStyle>
            <a:lvl1pPr algn="r" defTabSz="949081">
              <a:defRPr sz="1200">
                <a:latin typeface="Arial" charset="0"/>
                <a:cs typeface="+mn-cs"/>
              </a:defRPr>
            </a:lvl1pPr>
          </a:lstStyle>
          <a:p>
            <a:pPr>
              <a:defRPr/>
            </a:pPr>
            <a:endParaRPr lang="en-GB"/>
          </a:p>
        </p:txBody>
      </p:sp>
      <p:sp>
        <p:nvSpPr>
          <p:cNvPr id="61444" name="Rectangle 4"/>
          <p:cNvSpPr>
            <a:spLocks noGrp="1" noRot="1" noChangeAspect="1" noChangeArrowheads="1" noTextEdit="1"/>
          </p:cNvSpPr>
          <p:nvPr>
            <p:ph type="sldImg" idx="2"/>
          </p:nvPr>
        </p:nvSpPr>
        <p:spPr bwMode="auto">
          <a:xfrm>
            <a:off x="2820988" y="549275"/>
            <a:ext cx="39624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60347" y="3474691"/>
            <a:ext cx="7680506" cy="329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9" tIns="47469" rIns="94939" bIns="474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1" y="6948205"/>
            <a:ext cx="4162252" cy="3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9" tIns="47469" rIns="94939" bIns="47469" numCol="1" anchor="b" anchorCtr="0" compatLnSpc="1">
            <a:prstTxWarp prst="textNoShape">
              <a:avLst/>
            </a:prstTxWarp>
          </a:bodyPr>
          <a:lstStyle>
            <a:lvl1pPr defTabSz="949081">
              <a:defRPr sz="1200">
                <a:latin typeface="Arial" charset="0"/>
                <a:cs typeface="+mn-cs"/>
              </a:defRPr>
            </a:lvl1pPr>
          </a:lstStyle>
          <a:p>
            <a:pPr>
              <a:defRPr/>
            </a:pPr>
            <a:endParaRPr lang="en-GB"/>
          </a:p>
        </p:txBody>
      </p:sp>
      <p:sp>
        <p:nvSpPr>
          <p:cNvPr id="19463" name="Rectangle 7"/>
          <p:cNvSpPr>
            <a:spLocks noGrp="1" noChangeArrowheads="1"/>
          </p:cNvSpPr>
          <p:nvPr>
            <p:ph type="sldNum" sz="quarter" idx="5"/>
          </p:nvPr>
        </p:nvSpPr>
        <p:spPr bwMode="auto">
          <a:xfrm>
            <a:off x="5438949" y="6948205"/>
            <a:ext cx="4159992" cy="3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9" tIns="47469" rIns="94939" bIns="47469" numCol="1" anchor="b" anchorCtr="0" compatLnSpc="1">
            <a:prstTxWarp prst="textNoShape">
              <a:avLst/>
            </a:prstTxWarp>
          </a:bodyPr>
          <a:lstStyle>
            <a:lvl1pPr algn="r" defTabSz="949081">
              <a:defRPr sz="1200">
                <a:latin typeface="Arial" charset="0"/>
                <a:cs typeface="+mn-cs"/>
              </a:defRPr>
            </a:lvl1pPr>
          </a:lstStyle>
          <a:p>
            <a:pPr>
              <a:defRPr/>
            </a:pPr>
            <a:fld id="{C98D183C-B274-4C97-BA8E-E35749442678}" type="slidenum">
              <a:rPr lang="en-GB"/>
              <a:pPr>
                <a:defRPr/>
              </a:pPr>
              <a:t>‹#›</a:t>
            </a:fld>
            <a:endParaRPr lang="en-GB"/>
          </a:p>
        </p:txBody>
      </p:sp>
    </p:spTree>
    <p:extLst>
      <p:ext uri="{BB962C8B-B14F-4D97-AF65-F5344CB8AC3E}">
        <p14:creationId xmlns:p14="http://schemas.microsoft.com/office/powerpoint/2010/main" val="1797105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a:t>
            </a:fld>
            <a:endParaRPr lang="en-GB"/>
          </a:p>
        </p:txBody>
      </p:sp>
    </p:spTree>
    <p:extLst>
      <p:ext uri="{BB962C8B-B14F-4D97-AF65-F5344CB8AC3E}">
        <p14:creationId xmlns:p14="http://schemas.microsoft.com/office/powerpoint/2010/main" val="164866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10</a:t>
            </a:fld>
            <a:endParaRPr lang="en-GB"/>
          </a:p>
        </p:txBody>
      </p:sp>
    </p:spTree>
    <p:extLst>
      <p:ext uri="{BB962C8B-B14F-4D97-AF65-F5344CB8AC3E}">
        <p14:creationId xmlns:p14="http://schemas.microsoft.com/office/powerpoint/2010/main" val="170223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11</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12</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13</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14</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15</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16</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17</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18</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19</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20</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21</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22</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Commodity</a:t>
            </a:r>
            <a:r>
              <a:rPr lang="en-GB" baseline="0" dirty="0" smtClean="0"/>
              <a:t> prices = </a:t>
            </a:r>
            <a:r>
              <a:rPr lang="en-GB" baseline="0" dirty="0" err="1" smtClean="0"/>
              <a:t>råvarepriser</a:t>
            </a:r>
            <a:endParaRPr lang="en-GB" baseline="0" dirty="0" smtClean="0"/>
          </a:p>
          <a:p>
            <a:r>
              <a:rPr lang="en-GB" baseline="0" dirty="0" smtClean="0"/>
              <a:t>Currency uncertainty = </a:t>
            </a:r>
            <a:r>
              <a:rPr lang="en-GB" baseline="0" dirty="0" err="1" smtClean="0"/>
              <a:t>valutausikkerhed</a:t>
            </a:r>
            <a:endParaRPr lang="en-GB" baseline="0" dirty="0" smtClean="0"/>
          </a:p>
          <a:p>
            <a:r>
              <a:rPr lang="en-GB" baseline="0" dirty="0" smtClean="0"/>
              <a:t>Energy water nexus = </a:t>
            </a:r>
            <a:r>
              <a:rPr lang="en-GB" baseline="0" dirty="0" err="1" smtClean="0"/>
              <a:t>energi</a:t>
            </a:r>
            <a:r>
              <a:rPr lang="en-GB" baseline="0" dirty="0" smtClean="0"/>
              <a:t> </a:t>
            </a:r>
            <a:r>
              <a:rPr lang="en-GB" baseline="0" dirty="0" err="1" smtClean="0"/>
              <a:t>vand</a:t>
            </a:r>
            <a:r>
              <a:rPr lang="en-GB" baseline="0" dirty="0" smtClean="0"/>
              <a:t> </a:t>
            </a:r>
            <a:r>
              <a:rPr lang="en-GB" baseline="0" dirty="0" err="1" smtClean="0"/>
              <a:t>sammenhæng</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23</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24</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25</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26</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27</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28</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29</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EU cohesion = EU </a:t>
            </a:r>
            <a:r>
              <a:rPr lang="en-GB" baseline="0" dirty="0" err="1" smtClean="0"/>
              <a:t>sammenhængskraft</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30</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31</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32</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33</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34</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35</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36</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37</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38</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39</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40</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41</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42</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43</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44</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45</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46</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47</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48</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49</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50</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51</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52</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Renewable energies and energy efficiency have stayed dominant issues in the action space. Renewables are not only driven by climate policy as shown by the weak regional correlation between climate framework uncertainty and renewables. Renewables are seen as a contribution to diversity and security of supply as well as a critical enabler to enhancing access for the 1.3 billion without access to energy. Large hydro is moving into the action space, explained by huge un-used potential in central Africa, Latin America, Russia and Canada. </a:t>
            </a:r>
          </a:p>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53</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Renewable energies and energy efficiency have stayed dominant issues in the action space. Renewables are not only driven by climate policy as shown by the weak regional correlation between climate framework uncertainty and renewables. Renewables are seen as a contribution to diversity and security of supply as well as a critical enabler to enhancing access for the 1.3 billion without access to energy. Large hydro is moving into the action space, explained by huge un-used potential in central Africa, Latin America, Russia and Canada. </a:t>
            </a:r>
          </a:p>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54</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Large hydro is moving into the action space, explained by huge un-used potential in central Africa, Latin America, Russia and Canada. </a:t>
            </a:r>
          </a:p>
          <a:p>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55</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Regional interconnection, which is often the feasibility basis for large energy projects, is also robust in the action space. </a:t>
            </a:r>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56</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issue that is most clearly identified as a game changer, with its solid trend towards the action space, is unconventionals. This is about unconventional oil (shale oil, tight oil, beyond Canadian oil sands or Venezuelan heavy or extra-heavy oil) as much as it is about the still-hot topic of shale gas. </a:t>
            </a:r>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57</a:t>
            </a:fld>
            <a:endParaRPr lang="en-GB"/>
          </a:p>
        </p:txBody>
      </p:sp>
    </p:spTree>
    <p:extLst>
      <p:ext uri="{BB962C8B-B14F-4D97-AF65-F5344CB8AC3E}">
        <p14:creationId xmlns:p14="http://schemas.microsoft.com/office/powerpoint/2010/main" val="3865348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58</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59</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6</a:t>
            </a:fld>
            <a:endParaRPr lang="en-GB"/>
          </a:p>
        </p:txBody>
      </p:sp>
    </p:spTree>
    <p:extLst>
      <p:ext uri="{BB962C8B-B14F-4D97-AF65-F5344CB8AC3E}">
        <p14:creationId xmlns:p14="http://schemas.microsoft.com/office/powerpoint/2010/main" val="3046689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PEAT = </a:t>
            </a:r>
            <a:r>
              <a:rPr lang="en-GB" dirty="0" err="1" smtClean="0"/>
              <a:t>tørv</a:t>
            </a:r>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60</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61</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62</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63</a:t>
            </a:fld>
            <a:endParaRPr lang="en-GB"/>
          </a:p>
        </p:txBody>
      </p:sp>
    </p:spTree>
    <p:extLst>
      <p:ext uri="{BB962C8B-B14F-4D97-AF65-F5344CB8AC3E}">
        <p14:creationId xmlns:p14="http://schemas.microsoft.com/office/powerpoint/2010/main" val="219434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7</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8</a:t>
            </a:fld>
            <a:endParaRPr lang="en-GB"/>
          </a:p>
        </p:txBody>
      </p:sp>
    </p:spTree>
    <p:extLst>
      <p:ext uri="{BB962C8B-B14F-4D97-AF65-F5344CB8AC3E}">
        <p14:creationId xmlns:p14="http://schemas.microsoft.com/office/powerpoint/2010/main" val="363274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9</a:t>
            </a:fld>
            <a:endParaRPr lang="en-GB"/>
          </a:p>
        </p:txBody>
      </p:sp>
    </p:spTree>
    <p:extLst>
      <p:ext uri="{BB962C8B-B14F-4D97-AF65-F5344CB8AC3E}">
        <p14:creationId xmlns:p14="http://schemas.microsoft.com/office/powerpoint/2010/main" val="134010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indmill_644"/>
          <p:cNvPicPr>
            <a:picLocks noChangeAspect="1" noChangeArrowheads="1"/>
          </p:cNvPicPr>
          <p:nvPr userDrawn="1"/>
        </p:nvPicPr>
        <p:blipFill>
          <a:blip r:embed="rId2">
            <a:extLst>
              <a:ext uri="{28A0092B-C50C-407E-A947-70E740481C1C}">
                <a14:useLocalDpi xmlns:a14="http://schemas.microsoft.com/office/drawing/2010/main" val="0"/>
              </a:ext>
            </a:extLst>
          </a:blip>
          <a:srcRect t="9810" b="15822"/>
          <a:stretch>
            <a:fillRect/>
          </a:stretch>
        </p:blipFill>
        <p:spPr bwMode="gray">
          <a:xfrm>
            <a:off x="0" y="1196975"/>
            <a:ext cx="99060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alling_Water_Energ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121" t="8292" b="18001"/>
          <a:stretch>
            <a:fillRect/>
          </a:stretch>
        </p:blipFill>
        <p:spPr bwMode="gray">
          <a:xfrm>
            <a:off x="6608766" y="3109913"/>
            <a:ext cx="329723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t="8234" b="16083"/>
          <a:stretch>
            <a:fillRect/>
          </a:stretch>
        </p:blipFill>
        <p:spPr bwMode="gray">
          <a:xfrm>
            <a:off x="3297242" y="3109913"/>
            <a:ext cx="3303587" cy="1630362"/>
          </a:xfrm>
          <a:prstGeom prst="rect">
            <a:avLst/>
          </a:prstGeom>
          <a:noFill/>
          <a:ln>
            <a:noFill/>
          </a:ln>
          <a:effectLst/>
          <a:extLst>
            <a:ext uri="{909E8E84-426E-40DD-AFC4-6F175D3DCCD1}">
              <a14:hiddenFill xmlns:a14="http://schemas.microsoft.com/office/drawing/2010/main">
                <a:solidFill>
                  <a:srgbClr val="A2BCC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5"/>
          <p:cNvGrpSpPr>
            <a:grpSpLocks/>
          </p:cNvGrpSpPr>
          <p:nvPr userDrawn="1"/>
        </p:nvGrpSpPr>
        <p:grpSpPr bwMode="auto">
          <a:xfrm>
            <a:off x="0" y="6"/>
            <a:ext cx="9906000" cy="6850063"/>
            <a:chOff x="0" y="0"/>
            <a:chExt cx="6240" cy="4315"/>
          </a:xfrm>
        </p:grpSpPr>
        <p:sp>
          <p:nvSpPr>
            <p:cNvPr id="8" name="Rectangle 6"/>
            <p:cNvSpPr>
              <a:spLocks noChangeArrowheads="1"/>
            </p:cNvSpPr>
            <p:nvPr userDrawn="1"/>
          </p:nvSpPr>
          <p:spPr bwMode="gray">
            <a:xfrm>
              <a:off x="0" y="1959"/>
              <a:ext cx="2081" cy="1029"/>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en-US"/>
            </a:p>
          </p:txBody>
        </p:sp>
        <p:grpSp>
          <p:nvGrpSpPr>
            <p:cNvPr id="9" name="Group 7"/>
            <p:cNvGrpSpPr>
              <a:grpSpLocks/>
            </p:cNvGrpSpPr>
            <p:nvPr userDrawn="1"/>
          </p:nvGrpSpPr>
          <p:grpSpPr bwMode="auto">
            <a:xfrm>
              <a:off x="0" y="0"/>
              <a:ext cx="6240" cy="4315"/>
              <a:chOff x="0" y="0"/>
              <a:chExt cx="6240" cy="4315"/>
            </a:xfrm>
          </p:grpSpPr>
          <p:sp>
            <p:nvSpPr>
              <p:cNvPr id="10" name="Line 8"/>
              <p:cNvSpPr>
                <a:spLocks noChangeShapeType="1"/>
              </p:cNvSpPr>
              <p:nvPr userDrawn="1"/>
            </p:nvSpPr>
            <p:spPr bwMode="gray">
              <a:xfrm>
                <a:off x="0" y="1959"/>
                <a:ext cx="6240" cy="0"/>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1" name="Line 9"/>
              <p:cNvSpPr>
                <a:spLocks noChangeShapeType="1"/>
              </p:cNvSpPr>
              <p:nvPr userDrawn="1"/>
            </p:nvSpPr>
            <p:spPr bwMode="gray">
              <a:xfrm>
                <a:off x="0" y="2988"/>
                <a:ext cx="6240" cy="0"/>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2" name="Line 10"/>
              <p:cNvSpPr>
                <a:spLocks noChangeShapeType="1"/>
              </p:cNvSpPr>
              <p:nvPr userDrawn="1"/>
            </p:nvSpPr>
            <p:spPr bwMode="gray">
              <a:xfrm>
                <a:off x="3120" y="0"/>
                <a:ext cx="0" cy="4315"/>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3" name="Line 11"/>
              <p:cNvSpPr>
                <a:spLocks noChangeShapeType="1"/>
              </p:cNvSpPr>
              <p:nvPr userDrawn="1"/>
            </p:nvSpPr>
            <p:spPr bwMode="gray">
              <a:xfrm>
                <a:off x="1040" y="2988"/>
                <a:ext cx="0" cy="1028"/>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4" name="Line 12"/>
              <p:cNvSpPr>
                <a:spLocks noChangeShapeType="1"/>
              </p:cNvSpPr>
              <p:nvPr userDrawn="1"/>
            </p:nvSpPr>
            <p:spPr bwMode="gray">
              <a:xfrm>
                <a:off x="0" y="4016"/>
                <a:ext cx="6240" cy="0"/>
              </a:xfrm>
              <a:prstGeom prst="line">
                <a:avLst/>
              </a:prstGeom>
              <a:noFill/>
              <a:ln w="9525">
                <a:solidFill>
                  <a:srgbClr val="93B1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5" name="Line 13"/>
              <p:cNvSpPr>
                <a:spLocks noChangeShapeType="1"/>
              </p:cNvSpPr>
              <p:nvPr userDrawn="1"/>
            </p:nvSpPr>
            <p:spPr bwMode="gray">
              <a:xfrm>
                <a:off x="0" y="931"/>
                <a:ext cx="6240" cy="0"/>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6" name="Line 14"/>
              <p:cNvSpPr>
                <a:spLocks noChangeShapeType="1"/>
              </p:cNvSpPr>
              <p:nvPr userDrawn="1"/>
            </p:nvSpPr>
            <p:spPr bwMode="gray">
              <a:xfrm>
                <a:off x="4160" y="931"/>
                <a:ext cx="0" cy="3085"/>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7" name="Line 15"/>
              <p:cNvSpPr>
                <a:spLocks noChangeShapeType="1"/>
              </p:cNvSpPr>
              <p:nvPr userDrawn="1"/>
            </p:nvSpPr>
            <p:spPr bwMode="gray">
              <a:xfrm>
                <a:off x="5201" y="931"/>
                <a:ext cx="0" cy="3085"/>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8" name="Line 16"/>
              <p:cNvSpPr>
                <a:spLocks noChangeShapeType="1"/>
              </p:cNvSpPr>
              <p:nvPr userDrawn="1"/>
            </p:nvSpPr>
            <p:spPr bwMode="gray">
              <a:xfrm>
                <a:off x="1040" y="931"/>
                <a:ext cx="0" cy="1028"/>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sp>
            <p:nvSpPr>
              <p:cNvPr id="19" name="Line 17"/>
              <p:cNvSpPr>
                <a:spLocks noChangeShapeType="1"/>
              </p:cNvSpPr>
              <p:nvPr userDrawn="1"/>
            </p:nvSpPr>
            <p:spPr bwMode="gray">
              <a:xfrm>
                <a:off x="2081" y="931"/>
                <a:ext cx="0" cy="3085"/>
              </a:xfrm>
              <a:prstGeom prst="line">
                <a:avLst/>
              </a:prstGeom>
              <a:noFill/>
              <a:ln w="63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GB"/>
              </a:p>
            </p:txBody>
          </p:sp>
        </p:grpSp>
      </p:grpSp>
      <p:sp>
        <p:nvSpPr>
          <p:cNvPr id="20" name="Text Box 21"/>
          <p:cNvSpPr txBox="1">
            <a:spLocks noChangeArrowheads="1"/>
          </p:cNvSpPr>
          <p:nvPr userDrawn="1"/>
        </p:nvSpPr>
        <p:spPr bwMode="gray">
          <a:xfrm>
            <a:off x="200026" y="4479931"/>
            <a:ext cx="2154436"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600" b="1" smtClean="0">
                <a:solidFill>
                  <a:schemeClr val="bg1"/>
                </a:solidFill>
              </a:rPr>
              <a:t>Promoting sustainable energy for the greatest benefit of all</a:t>
            </a:r>
          </a:p>
        </p:txBody>
      </p:sp>
      <p:sp>
        <p:nvSpPr>
          <p:cNvPr id="21" name="Text Box 22"/>
          <p:cNvSpPr txBox="1">
            <a:spLocks noChangeArrowheads="1"/>
          </p:cNvSpPr>
          <p:nvPr userDrawn="1"/>
        </p:nvSpPr>
        <p:spPr bwMode="gray">
          <a:xfrm>
            <a:off x="200025" y="6635751"/>
            <a:ext cx="1181414"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162050" indent="-1162050">
              <a:defRPr>
                <a:solidFill>
                  <a:schemeClr val="tx1"/>
                </a:solidFill>
                <a:latin typeface="Arial" charset="0"/>
              </a:defRPr>
            </a:lvl1pPr>
            <a:lvl2pPr marL="1522413">
              <a:defRPr>
                <a:solidFill>
                  <a:schemeClr val="tx1"/>
                </a:solidFill>
                <a:latin typeface="Arial" charset="0"/>
              </a:defRPr>
            </a:lvl2pPr>
            <a:lvl3pPr marL="1701800">
              <a:defRPr>
                <a:solidFill>
                  <a:schemeClr val="tx1"/>
                </a:solidFill>
                <a:latin typeface="Arial" charset="0"/>
              </a:defRPr>
            </a:lvl3pPr>
            <a:lvl4pPr marL="1881188">
              <a:defRPr>
                <a:solidFill>
                  <a:schemeClr val="tx1"/>
                </a:solidFill>
                <a:latin typeface="Arial" charset="0"/>
              </a:defRPr>
            </a:lvl4pPr>
            <a:lvl5pPr marL="2060575">
              <a:defRPr>
                <a:solidFill>
                  <a:schemeClr val="tx1"/>
                </a:solidFill>
                <a:latin typeface="Arial" charset="0"/>
              </a:defRPr>
            </a:lvl5pPr>
            <a:lvl6pPr marL="2517775" fontAlgn="base">
              <a:spcBef>
                <a:spcPct val="0"/>
              </a:spcBef>
              <a:spcAft>
                <a:spcPct val="0"/>
              </a:spcAft>
              <a:defRPr>
                <a:solidFill>
                  <a:schemeClr val="tx1"/>
                </a:solidFill>
                <a:latin typeface="Arial" charset="0"/>
              </a:defRPr>
            </a:lvl6pPr>
            <a:lvl7pPr marL="2974975" fontAlgn="base">
              <a:spcBef>
                <a:spcPct val="0"/>
              </a:spcBef>
              <a:spcAft>
                <a:spcPct val="0"/>
              </a:spcAft>
              <a:defRPr>
                <a:solidFill>
                  <a:schemeClr val="tx1"/>
                </a:solidFill>
                <a:latin typeface="Arial" charset="0"/>
              </a:defRPr>
            </a:lvl7pPr>
            <a:lvl8pPr marL="3432175" fontAlgn="base">
              <a:spcBef>
                <a:spcPct val="0"/>
              </a:spcBef>
              <a:spcAft>
                <a:spcPct val="0"/>
              </a:spcAft>
              <a:defRPr>
                <a:solidFill>
                  <a:schemeClr val="tx1"/>
                </a:solidFill>
                <a:latin typeface="Arial" charset="0"/>
              </a:defRPr>
            </a:lvl8pPr>
            <a:lvl9pPr marL="3889375" fontAlgn="base">
              <a:spcBef>
                <a:spcPct val="0"/>
              </a:spcBef>
              <a:spcAft>
                <a:spcPct val="0"/>
              </a:spcAft>
              <a:defRPr>
                <a:solidFill>
                  <a:schemeClr val="tx1"/>
                </a:solidFill>
                <a:latin typeface="Arial" charset="0"/>
              </a:defRPr>
            </a:lvl9pPr>
          </a:lstStyle>
          <a:p>
            <a:pPr>
              <a:defRPr/>
            </a:pPr>
            <a:r>
              <a:rPr lang="en-GB" sz="700" dirty="0" smtClean="0">
                <a:solidFill>
                  <a:schemeClr val="accent1"/>
                </a:solidFill>
                <a:cs typeface="+mn-cs"/>
              </a:rPr>
              <a:t>© World Energy Council 2013</a:t>
            </a:r>
          </a:p>
        </p:txBody>
      </p:sp>
      <p:pic>
        <p:nvPicPr>
          <p:cNvPr id="22" name="Picture 9" descr="C:\home\WEC\WEC_Logo_2Col_MASTE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70841" y="260350"/>
            <a:ext cx="16621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p:cNvSpPr txBox="1">
            <a:spLocks noChangeArrowheads="1"/>
          </p:cNvSpPr>
          <p:nvPr userDrawn="1"/>
        </p:nvSpPr>
        <p:spPr bwMode="gray">
          <a:xfrm>
            <a:off x="8624665" y="6635750"/>
            <a:ext cx="10082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700" b="1" dirty="0" smtClean="0">
                <a:solidFill>
                  <a:schemeClr val="accent1"/>
                </a:solidFill>
              </a:rPr>
              <a:t>For sustainable energy.</a:t>
            </a:r>
          </a:p>
        </p:txBody>
      </p:sp>
      <p:sp>
        <p:nvSpPr>
          <p:cNvPr id="21522" name="Rectangle 18"/>
          <p:cNvSpPr>
            <a:spLocks noGrp="1" noChangeArrowheads="1"/>
          </p:cNvSpPr>
          <p:nvPr>
            <p:ph type="ctrTitle"/>
          </p:nvPr>
        </p:nvSpPr>
        <p:spPr>
          <a:xfrm>
            <a:off x="200028" y="3313113"/>
            <a:ext cx="2879725" cy="261610"/>
          </a:xfrm>
        </p:spPr>
        <p:txBody>
          <a:bodyPr/>
          <a:lstStyle>
            <a:lvl1pPr>
              <a:defRPr sz="1700">
                <a:solidFill>
                  <a:schemeClr val="bg1"/>
                </a:solidFill>
              </a:defRPr>
            </a:lvl1pPr>
          </a:lstStyle>
          <a:p>
            <a:pPr lvl="0"/>
            <a:r>
              <a:rPr lang="en-GB" noProof="0" smtClean="0"/>
              <a:t>Title</a:t>
            </a:r>
          </a:p>
        </p:txBody>
      </p:sp>
      <p:sp>
        <p:nvSpPr>
          <p:cNvPr id="21523" name="Rectangle 19"/>
          <p:cNvSpPr>
            <a:spLocks noGrp="1" noChangeArrowheads="1"/>
          </p:cNvSpPr>
          <p:nvPr>
            <p:ph type="subTitle" idx="1"/>
          </p:nvPr>
        </p:nvSpPr>
        <p:spPr>
          <a:xfrm>
            <a:off x="200028" y="3606800"/>
            <a:ext cx="2879725" cy="215444"/>
          </a:xfrm>
        </p:spPr>
        <p:txBody>
          <a:bodyPr/>
          <a:lstStyle>
            <a:lvl1pPr>
              <a:defRPr sz="1400">
                <a:solidFill>
                  <a:schemeClr val="bg1"/>
                </a:solidFill>
              </a:defRPr>
            </a:lvl1pPr>
          </a:lstStyle>
          <a:p>
            <a:pPr lvl="0"/>
            <a:r>
              <a:rPr lang="en-GB" noProof="0" smtClean="0"/>
              <a:t>Date</a:t>
            </a:r>
          </a:p>
        </p:txBody>
      </p:sp>
    </p:spTree>
    <p:extLst>
      <p:ext uri="{BB962C8B-B14F-4D97-AF65-F5344CB8AC3E}">
        <p14:creationId xmlns:p14="http://schemas.microsoft.com/office/powerpoint/2010/main" val="31588738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090700" y="2420939"/>
            <a:ext cx="3102388" cy="27330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99F5696-70CB-4949-9649-A2343C5282FB}" type="slidenum">
              <a:rPr lang="en-GB"/>
              <a:pPr>
                <a:defRPr/>
              </a:pPr>
              <a:t>‹#›</a:t>
            </a:fld>
            <a:r>
              <a:rPr lang="en-GB"/>
              <a:t> 	</a:t>
            </a:r>
            <a:r>
              <a:rPr lang="en-GB" b="0"/>
              <a:t>[Title of document]</a:t>
            </a:r>
          </a:p>
        </p:txBody>
      </p:sp>
    </p:spTree>
    <p:extLst>
      <p:ext uri="{BB962C8B-B14F-4D97-AF65-F5344CB8AC3E}">
        <p14:creationId xmlns:p14="http://schemas.microsoft.com/office/powerpoint/2010/main" val="177345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424" y="1773240"/>
            <a:ext cx="738664" cy="3349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103151" y="1773240"/>
            <a:ext cx="3102388" cy="334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45A0CC4-D3A8-4EE6-8508-93221CD25D5A}" type="slidenum">
              <a:rPr lang="en-GB"/>
              <a:pPr>
                <a:defRPr/>
              </a:pPr>
              <a:t>‹#›</a:t>
            </a:fld>
            <a:r>
              <a:rPr lang="en-GB"/>
              <a:t> 	</a:t>
            </a:r>
            <a:r>
              <a:rPr lang="en-GB" b="0"/>
              <a:t>[Title of document]</a:t>
            </a:r>
          </a:p>
        </p:txBody>
      </p:sp>
    </p:spTree>
    <p:extLst>
      <p:ext uri="{BB962C8B-B14F-4D97-AF65-F5344CB8AC3E}">
        <p14:creationId xmlns:p14="http://schemas.microsoft.com/office/powerpoint/2010/main" val="110270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36933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211246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81217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4099128"/>
            <a:ext cx="84201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201431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9314" y="2420939"/>
            <a:ext cx="3595687" cy="2831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7403" y="2420939"/>
            <a:ext cx="3595688" cy="2831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164859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165454"/>
            <a:ext cx="8915400" cy="36933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805543"/>
            <a:ext cx="4376738"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80"/>
            <a:ext cx="4376738" cy="20928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805543"/>
            <a:ext cx="4378325"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80"/>
            <a:ext cx="4378325" cy="20928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378418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xfrm>
            <a:off x="777878" y="755650"/>
            <a:ext cx="1370013" cy="152400"/>
          </a:xfrm>
          <a:prstGeom prst="rect">
            <a:avLst/>
          </a:prstGeom>
        </p:spPr>
        <p:txBody>
          <a:bodyPr/>
          <a:lstStyle>
            <a:lvl1pPr>
              <a:defRPr/>
            </a:lvl1pPr>
          </a:lstStyle>
          <a:p>
            <a:pPr>
              <a:defRPr/>
            </a:pPr>
            <a:r>
              <a:rPr lang="en-GB"/>
              <a:t>WEC SG – Spring 2010</a:t>
            </a:r>
          </a:p>
        </p:txBody>
      </p:sp>
    </p:spTree>
    <p:extLst>
      <p:ext uri="{BB962C8B-B14F-4D97-AF65-F5344CB8AC3E}">
        <p14:creationId xmlns:p14="http://schemas.microsoft.com/office/powerpoint/2010/main" val="290407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602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499" y="300349"/>
            <a:ext cx="5537201" cy="27576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95303" y="1435101"/>
            <a:ext cx="3259138"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211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4463243-4774-4A50-BDBC-99B04B82FC8A}" type="slidenum">
              <a:rPr lang="en-GB"/>
              <a:pPr>
                <a:defRPr/>
              </a:pPr>
              <a:t>‹#›</a:t>
            </a:fld>
            <a:r>
              <a:rPr lang="en-GB"/>
              <a:t> 	</a:t>
            </a:r>
            <a:r>
              <a:rPr lang="en-GB" b="0"/>
              <a:t>[Title of document]</a:t>
            </a:r>
          </a:p>
        </p:txBody>
      </p:sp>
    </p:spTree>
    <p:extLst>
      <p:ext uri="{BB962C8B-B14F-4D97-AF65-F5344CB8AC3E}">
        <p14:creationId xmlns:p14="http://schemas.microsoft.com/office/powerpoint/2010/main" val="2971222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059566"/>
            <a:ext cx="5943600" cy="30777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8"/>
            <a:ext cx="59436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865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090700" y="2420939"/>
            <a:ext cx="3102388" cy="27330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9925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424" y="1773240"/>
            <a:ext cx="738664" cy="3349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103151" y="1773240"/>
            <a:ext cx="3102388" cy="334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9635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9316" y="1773239"/>
            <a:ext cx="7343775" cy="36933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49314" y="2420939"/>
            <a:ext cx="3595687" cy="3102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7403" y="2420939"/>
            <a:ext cx="3595688" cy="3102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4851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49316" y="1773239"/>
            <a:ext cx="7343775" cy="2733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822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9316" y="1773239"/>
            <a:ext cx="7343775" cy="36933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49316" y="2420939"/>
            <a:ext cx="7343775" cy="369332"/>
          </a:xfrm>
        </p:spPr>
        <p:txBody>
          <a:bodyPr/>
          <a:lstStyle/>
          <a:p>
            <a:pPr lvl="0"/>
            <a:endParaRPr lang="en-GB" noProof="0" smtClean="0"/>
          </a:p>
        </p:txBody>
      </p:sp>
    </p:spTree>
    <p:extLst>
      <p:ext uri="{BB962C8B-B14F-4D97-AF65-F5344CB8AC3E}">
        <p14:creationId xmlns:p14="http://schemas.microsoft.com/office/powerpoint/2010/main" val="3909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4099128"/>
            <a:ext cx="84201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CEAA6BC-84AD-46EC-81CD-164D283A8AB8}" type="slidenum">
              <a:rPr lang="en-GB"/>
              <a:pPr>
                <a:defRPr/>
              </a:pPr>
              <a:t>‹#›</a:t>
            </a:fld>
            <a:r>
              <a:rPr lang="en-GB"/>
              <a:t> 	</a:t>
            </a:r>
            <a:r>
              <a:rPr lang="en-GB" b="0"/>
              <a:t>[Title of document]</a:t>
            </a:r>
          </a:p>
        </p:txBody>
      </p:sp>
    </p:spTree>
    <p:extLst>
      <p:ext uri="{BB962C8B-B14F-4D97-AF65-F5344CB8AC3E}">
        <p14:creationId xmlns:p14="http://schemas.microsoft.com/office/powerpoint/2010/main" val="115463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9314" y="2420939"/>
            <a:ext cx="3595687" cy="2831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7403" y="2420939"/>
            <a:ext cx="3595688" cy="2831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0C148F6-EE4A-4F1A-9617-77C618C29375}" type="slidenum">
              <a:rPr lang="en-GB"/>
              <a:pPr>
                <a:defRPr/>
              </a:pPr>
              <a:t>‹#›</a:t>
            </a:fld>
            <a:r>
              <a:rPr lang="en-GB"/>
              <a:t> 	</a:t>
            </a:r>
            <a:r>
              <a:rPr lang="en-GB" b="0"/>
              <a:t>[Title of document]</a:t>
            </a:r>
          </a:p>
        </p:txBody>
      </p:sp>
    </p:spTree>
    <p:extLst>
      <p:ext uri="{BB962C8B-B14F-4D97-AF65-F5344CB8AC3E}">
        <p14:creationId xmlns:p14="http://schemas.microsoft.com/office/powerpoint/2010/main" val="117657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36933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805543"/>
            <a:ext cx="4376738"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80"/>
            <a:ext cx="4376738" cy="20928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805543"/>
            <a:ext cx="4378325"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80"/>
            <a:ext cx="4378325" cy="20928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0EA5F2E-71AB-46C6-ADE1-F1FEDF61F17D}" type="slidenum">
              <a:rPr lang="en-GB"/>
              <a:pPr>
                <a:defRPr/>
              </a:pPr>
              <a:t>‹#›</a:t>
            </a:fld>
            <a:r>
              <a:rPr lang="en-GB"/>
              <a:t> 	</a:t>
            </a:r>
            <a:r>
              <a:rPr lang="en-GB" b="0"/>
              <a:t>[Title of document]</a:t>
            </a:r>
          </a:p>
        </p:txBody>
      </p:sp>
    </p:spTree>
    <p:extLst>
      <p:ext uri="{BB962C8B-B14F-4D97-AF65-F5344CB8AC3E}">
        <p14:creationId xmlns:p14="http://schemas.microsoft.com/office/powerpoint/2010/main" val="9106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EE55F3F-9909-4F86-A788-031B35235CFC}" type="slidenum">
              <a:rPr lang="en-GB"/>
              <a:pPr>
                <a:defRPr/>
              </a:pPr>
              <a:t>‹#›</a:t>
            </a:fld>
            <a:r>
              <a:rPr lang="en-GB"/>
              <a:t> 	</a:t>
            </a:r>
            <a:r>
              <a:rPr lang="en-GB" b="0"/>
              <a:t>[Title of document]</a:t>
            </a:r>
          </a:p>
        </p:txBody>
      </p:sp>
    </p:spTree>
    <p:extLst>
      <p:ext uri="{BB962C8B-B14F-4D97-AF65-F5344CB8AC3E}">
        <p14:creationId xmlns:p14="http://schemas.microsoft.com/office/powerpoint/2010/main" val="268950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D439B1E-2EF8-4B9C-9598-D4B9613DD069}" type="slidenum">
              <a:rPr lang="en-GB"/>
              <a:pPr>
                <a:defRPr/>
              </a:pPr>
              <a:t>‹#›</a:t>
            </a:fld>
            <a:r>
              <a:rPr lang="en-GB"/>
              <a:t> 	</a:t>
            </a:r>
            <a:r>
              <a:rPr lang="en-GB" b="0"/>
              <a:t>[Title of document]</a:t>
            </a:r>
          </a:p>
        </p:txBody>
      </p:sp>
    </p:spTree>
    <p:extLst>
      <p:ext uri="{BB962C8B-B14F-4D97-AF65-F5344CB8AC3E}">
        <p14:creationId xmlns:p14="http://schemas.microsoft.com/office/powerpoint/2010/main" val="75650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819552"/>
            <a:ext cx="3259138" cy="61555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4"/>
            <a:ext cx="5537201" cy="27576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01"/>
            <a:ext cx="3259138"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156FFA-F837-4C1B-8D3B-C2FD06919245}" type="slidenum">
              <a:rPr lang="en-GB"/>
              <a:pPr>
                <a:defRPr/>
              </a:pPr>
              <a:t>‹#›</a:t>
            </a:fld>
            <a:r>
              <a:rPr lang="en-GB"/>
              <a:t> 	</a:t>
            </a:r>
            <a:r>
              <a:rPr lang="en-GB" b="0"/>
              <a:t>[Title of document]</a:t>
            </a:r>
          </a:p>
        </p:txBody>
      </p:sp>
    </p:spTree>
    <p:extLst>
      <p:ext uri="{BB962C8B-B14F-4D97-AF65-F5344CB8AC3E}">
        <p14:creationId xmlns:p14="http://schemas.microsoft.com/office/powerpoint/2010/main" val="166279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059566"/>
            <a:ext cx="5943600" cy="30777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8"/>
            <a:ext cx="59436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639CE99-FBFF-4676-8747-A9E06B72D5EB}" type="slidenum">
              <a:rPr lang="en-GB"/>
              <a:pPr>
                <a:defRPr/>
              </a:pPr>
              <a:t>‹#›</a:t>
            </a:fld>
            <a:r>
              <a:rPr lang="en-GB"/>
              <a:t> 	</a:t>
            </a:r>
            <a:r>
              <a:rPr lang="en-GB" b="0"/>
              <a:t>[Title of document]</a:t>
            </a:r>
          </a:p>
        </p:txBody>
      </p:sp>
    </p:spTree>
    <p:extLst>
      <p:ext uri="{BB962C8B-B14F-4D97-AF65-F5344CB8AC3E}">
        <p14:creationId xmlns:p14="http://schemas.microsoft.com/office/powerpoint/2010/main" val="237415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gray">
          <a:xfrm>
            <a:off x="0" y="1484319"/>
            <a:ext cx="9906000" cy="4897437"/>
          </a:xfrm>
          <a:prstGeom prst="rect">
            <a:avLst/>
          </a:prstGeom>
          <a:solidFill>
            <a:srgbClr val="FDF3E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4"/>
          <p:cNvSpPr>
            <a:spLocks noGrp="1" noChangeArrowheads="1"/>
          </p:cNvSpPr>
          <p:nvPr>
            <p:ph type="title"/>
          </p:nvPr>
        </p:nvSpPr>
        <p:spPr bwMode="gray">
          <a:xfrm>
            <a:off x="849316" y="1773239"/>
            <a:ext cx="7343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smtClean="0"/>
              <a:t>The Way Ahead</a:t>
            </a:r>
          </a:p>
        </p:txBody>
      </p:sp>
      <p:sp>
        <p:nvSpPr>
          <p:cNvPr id="1028" name="Rectangle 5"/>
          <p:cNvSpPr>
            <a:spLocks noGrp="1" noChangeArrowheads="1"/>
          </p:cNvSpPr>
          <p:nvPr>
            <p:ph type="body" idx="1"/>
          </p:nvPr>
        </p:nvSpPr>
        <p:spPr bwMode="gray">
          <a:xfrm>
            <a:off x="849316" y="2420939"/>
            <a:ext cx="7343775" cy="27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486" name="Rectangle 6"/>
          <p:cNvSpPr>
            <a:spLocks noGrp="1" noChangeArrowheads="1"/>
          </p:cNvSpPr>
          <p:nvPr>
            <p:ph type="sldNum" sz="quarter" idx="4"/>
          </p:nvPr>
        </p:nvSpPr>
        <p:spPr bwMode="gray">
          <a:xfrm>
            <a:off x="849314" y="754162"/>
            <a:ext cx="13176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266700" indent="-266700">
              <a:defRPr sz="1000" b="1">
                <a:solidFill>
                  <a:schemeClr val="accent1"/>
                </a:solidFill>
                <a:latin typeface="Arial" charset="0"/>
                <a:cs typeface="+mn-cs"/>
              </a:defRPr>
            </a:lvl1pPr>
          </a:lstStyle>
          <a:p>
            <a:pPr>
              <a:defRPr/>
            </a:pPr>
            <a:fld id="{5AF792F2-C4FA-4E2F-9968-B257AF30AC1E}" type="slidenum">
              <a:rPr lang="en-GB"/>
              <a:pPr>
                <a:defRPr/>
              </a:pPr>
              <a:t>‹#›</a:t>
            </a:fld>
            <a:r>
              <a:rPr lang="en-GB"/>
              <a:t> 	</a:t>
            </a:r>
            <a:r>
              <a:rPr lang="en-GB" b="0"/>
              <a:t>[Title of document]</a:t>
            </a:r>
          </a:p>
        </p:txBody>
      </p:sp>
      <p:sp>
        <p:nvSpPr>
          <p:cNvPr id="20488" name="Text Box 8"/>
          <p:cNvSpPr txBox="1">
            <a:spLocks noChangeArrowheads="1"/>
          </p:cNvSpPr>
          <p:nvPr/>
        </p:nvSpPr>
        <p:spPr bwMode="gray">
          <a:xfrm>
            <a:off x="849316" y="6635751"/>
            <a:ext cx="1413849"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162050" indent="-1162050">
              <a:defRPr>
                <a:solidFill>
                  <a:schemeClr val="tx1"/>
                </a:solidFill>
                <a:latin typeface="Arial" charset="0"/>
              </a:defRPr>
            </a:lvl1pPr>
            <a:lvl2pPr marL="1522413">
              <a:defRPr>
                <a:solidFill>
                  <a:schemeClr val="tx1"/>
                </a:solidFill>
                <a:latin typeface="Arial" charset="0"/>
              </a:defRPr>
            </a:lvl2pPr>
            <a:lvl3pPr marL="1701800">
              <a:defRPr>
                <a:solidFill>
                  <a:schemeClr val="tx1"/>
                </a:solidFill>
                <a:latin typeface="Arial" charset="0"/>
              </a:defRPr>
            </a:lvl3pPr>
            <a:lvl4pPr marL="1881188">
              <a:defRPr>
                <a:solidFill>
                  <a:schemeClr val="tx1"/>
                </a:solidFill>
                <a:latin typeface="Arial" charset="0"/>
              </a:defRPr>
            </a:lvl4pPr>
            <a:lvl5pPr marL="2060575">
              <a:defRPr>
                <a:solidFill>
                  <a:schemeClr val="tx1"/>
                </a:solidFill>
                <a:latin typeface="Arial" charset="0"/>
              </a:defRPr>
            </a:lvl5pPr>
            <a:lvl6pPr marL="2517775" fontAlgn="base">
              <a:spcBef>
                <a:spcPct val="0"/>
              </a:spcBef>
              <a:spcAft>
                <a:spcPct val="0"/>
              </a:spcAft>
              <a:defRPr>
                <a:solidFill>
                  <a:schemeClr val="tx1"/>
                </a:solidFill>
                <a:latin typeface="Arial" charset="0"/>
              </a:defRPr>
            </a:lvl6pPr>
            <a:lvl7pPr marL="2974975" fontAlgn="base">
              <a:spcBef>
                <a:spcPct val="0"/>
              </a:spcBef>
              <a:spcAft>
                <a:spcPct val="0"/>
              </a:spcAft>
              <a:defRPr>
                <a:solidFill>
                  <a:schemeClr val="tx1"/>
                </a:solidFill>
                <a:latin typeface="Arial" charset="0"/>
              </a:defRPr>
            </a:lvl7pPr>
            <a:lvl8pPr marL="3432175" fontAlgn="base">
              <a:spcBef>
                <a:spcPct val="0"/>
              </a:spcBef>
              <a:spcAft>
                <a:spcPct val="0"/>
              </a:spcAft>
              <a:defRPr>
                <a:solidFill>
                  <a:schemeClr val="tx1"/>
                </a:solidFill>
                <a:latin typeface="Arial" charset="0"/>
              </a:defRPr>
            </a:lvl8pPr>
            <a:lvl9pPr marL="3889375" fontAlgn="base">
              <a:spcBef>
                <a:spcPct val="0"/>
              </a:spcBef>
              <a:spcAft>
                <a:spcPct val="0"/>
              </a:spcAft>
              <a:defRPr>
                <a:solidFill>
                  <a:schemeClr val="tx1"/>
                </a:solidFill>
                <a:latin typeface="Arial" charset="0"/>
              </a:defRPr>
            </a:lvl9pPr>
          </a:lstStyle>
          <a:p>
            <a:pPr>
              <a:defRPr/>
            </a:pPr>
            <a:r>
              <a:rPr lang="en-GB" sz="700" smtClean="0">
                <a:solidFill>
                  <a:schemeClr val="accent1"/>
                </a:solidFill>
                <a:cs typeface="+mn-cs"/>
              </a:rPr>
              <a:t>© World Energy Council	[Date]</a:t>
            </a:r>
          </a:p>
        </p:txBody>
      </p:sp>
      <p:pic>
        <p:nvPicPr>
          <p:cNvPr id="1031" name="Picture 9" descr="C:\home\WEC\WEC_Logo_2Col_MASTER.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70841" y="260350"/>
            <a:ext cx="16621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userDrawn="1"/>
        </p:nvSpPr>
        <p:spPr bwMode="gray">
          <a:xfrm>
            <a:off x="8624665" y="6635750"/>
            <a:ext cx="10082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700" b="1" dirty="0" smtClean="0">
                <a:solidFill>
                  <a:schemeClr val="accent1"/>
                </a:solidFill>
              </a:rPr>
              <a:t>For sustainable energy.</a:t>
            </a:r>
          </a:p>
        </p:txBody>
      </p:sp>
    </p:spTree>
  </p:cSld>
  <p:clrMap bg1="lt1" tx1="dk1" bg2="lt2" tx2="dk2" accent1="accent1" accent2="accent2" accent3="accent3" accent4="accent4" accent5="accent5" accent6="accent6" hlink="hlink" folHlink="folHlink"/>
  <p:sldLayoutIdLst>
    <p:sldLayoutId id="2147484113"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cs typeface="Arial" charset="0"/>
        </a:defRPr>
      </a:lvl2pPr>
      <a:lvl3pPr algn="l" rtl="0" eaLnBrk="0" fontAlgn="base" hangingPunct="0">
        <a:spcBef>
          <a:spcPct val="0"/>
        </a:spcBef>
        <a:spcAft>
          <a:spcPct val="0"/>
        </a:spcAft>
        <a:defRPr sz="2400" b="1">
          <a:solidFill>
            <a:schemeClr val="accent1"/>
          </a:solidFill>
          <a:latin typeface="Arial" charset="0"/>
          <a:cs typeface="Arial" charset="0"/>
        </a:defRPr>
      </a:lvl3pPr>
      <a:lvl4pPr algn="l" rtl="0" eaLnBrk="0" fontAlgn="base" hangingPunct="0">
        <a:spcBef>
          <a:spcPct val="0"/>
        </a:spcBef>
        <a:spcAft>
          <a:spcPct val="0"/>
        </a:spcAft>
        <a:defRPr sz="2400" b="1">
          <a:solidFill>
            <a:schemeClr val="accent1"/>
          </a:solidFill>
          <a:latin typeface="Arial" charset="0"/>
          <a:cs typeface="Arial" charset="0"/>
        </a:defRPr>
      </a:lvl4pPr>
      <a:lvl5pPr algn="l" rtl="0" eaLnBrk="0" fontAlgn="base" hangingPunct="0">
        <a:spcBef>
          <a:spcPct val="0"/>
        </a:spcBef>
        <a:spcAft>
          <a:spcPct val="0"/>
        </a:spcAft>
        <a:defRPr sz="2400" b="1">
          <a:solidFill>
            <a:schemeClr val="accent1"/>
          </a:solidFill>
          <a:latin typeface="Arial" charset="0"/>
          <a:cs typeface="Arial" charset="0"/>
        </a:defRPr>
      </a:lvl5pPr>
      <a:lvl6pPr marL="457200" algn="l" rtl="0" fontAlgn="base">
        <a:spcBef>
          <a:spcPct val="0"/>
        </a:spcBef>
        <a:spcAft>
          <a:spcPct val="0"/>
        </a:spcAft>
        <a:defRPr sz="2400" b="1">
          <a:solidFill>
            <a:schemeClr val="accent1"/>
          </a:solidFill>
          <a:latin typeface="Arial" charset="0"/>
          <a:cs typeface="Arial" charset="0"/>
        </a:defRPr>
      </a:lvl6pPr>
      <a:lvl7pPr marL="914400" algn="l" rtl="0" fontAlgn="base">
        <a:spcBef>
          <a:spcPct val="0"/>
        </a:spcBef>
        <a:spcAft>
          <a:spcPct val="0"/>
        </a:spcAft>
        <a:defRPr sz="2400" b="1">
          <a:solidFill>
            <a:schemeClr val="accent1"/>
          </a:solidFill>
          <a:latin typeface="Arial" charset="0"/>
          <a:cs typeface="Arial" charset="0"/>
        </a:defRPr>
      </a:lvl7pPr>
      <a:lvl8pPr marL="1371600" algn="l" rtl="0" fontAlgn="base">
        <a:spcBef>
          <a:spcPct val="0"/>
        </a:spcBef>
        <a:spcAft>
          <a:spcPct val="0"/>
        </a:spcAft>
        <a:defRPr sz="2400" b="1">
          <a:solidFill>
            <a:schemeClr val="accent1"/>
          </a:solidFill>
          <a:latin typeface="Arial" charset="0"/>
          <a:cs typeface="Arial" charset="0"/>
        </a:defRPr>
      </a:lvl8pPr>
      <a:lvl9pPr marL="1828800" algn="l" rtl="0" fontAlgn="base">
        <a:spcBef>
          <a:spcPct val="0"/>
        </a:spcBef>
        <a:spcAft>
          <a:spcPct val="0"/>
        </a:spcAft>
        <a:defRPr sz="2400" b="1">
          <a:solidFill>
            <a:schemeClr val="accent1"/>
          </a:solidFill>
          <a:latin typeface="Arial" charset="0"/>
          <a:cs typeface="Arial" charset="0"/>
        </a:defRPr>
      </a:lvl9pPr>
    </p:titleStyle>
    <p:body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cs typeface="+mn-cs"/>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cs typeface="+mn-cs"/>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cs typeface="+mn-cs"/>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cs typeface="+mn-cs"/>
        </a:defRPr>
      </a:lvl5pPr>
      <a:lvl6pPr marL="1530350" indent="-265113" algn="l" rtl="0" fontAlgn="base">
        <a:spcBef>
          <a:spcPct val="60000"/>
        </a:spcBef>
        <a:spcAft>
          <a:spcPct val="0"/>
        </a:spcAft>
        <a:buFont typeface="Arial" charset="0"/>
        <a:buChar char="-"/>
        <a:defRPr sz="2400">
          <a:solidFill>
            <a:schemeClr val="tx1"/>
          </a:solidFill>
          <a:latin typeface="+mn-lt"/>
          <a:cs typeface="+mn-cs"/>
        </a:defRPr>
      </a:lvl6pPr>
      <a:lvl7pPr marL="1987550" indent="-265113" algn="l" rtl="0" fontAlgn="base">
        <a:spcBef>
          <a:spcPct val="60000"/>
        </a:spcBef>
        <a:spcAft>
          <a:spcPct val="0"/>
        </a:spcAft>
        <a:buFont typeface="Arial" charset="0"/>
        <a:buChar char="-"/>
        <a:defRPr sz="2400">
          <a:solidFill>
            <a:schemeClr val="tx1"/>
          </a:solidFill>
          <a:latin typeface="+mn-lt"/>
          <a:cs typeface="+mn-cs"/>
        </a:defRPr>
      </a:lvl7pPr>
      <a:lvl8pPr marL="2444750" indent="-265113" algn="l" rtl="0" fontAlgn="base">
        <a:spcBef>
          <a:spcPct val="60000"/>
        </a:spcBef>
        <a:spcAft>
          <a:spcPct val="0"/>
        </a:spcAft>
        <a:buFont typeface="Arial" charset="0"/>
        <a:buChar char="-"/>
        <a:defRPr sz="2400">
          <a:solidFill>
            <a:schemeClr val="tx1"/>
          </a:solidFill>
          <a:latin typeface="+mn-lt"/>
          <a:cs typeface="+mn-cs"/>
        </a:defRPr>
      </a:lvl8pPr>
      <a:lvl9pPr marL="2901950" indent="-265113" algn="l" rtl="0" fontAlgn="base">
        <a:spcBef>
          <a:spcPct val="60000"/>
        </a:spcBef>
        <a:spcAft>
          <a:spcPct val="0"/>
        </a:spcAft>
        <a:buFont typeface="Arial" charset="0"/>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gray">
          <a:xfrm>
            <a:off x="0" y="1484319"/>
            <a:ext cx="9906000" cy="4897437"/>
          </a:xfrm>
          <a:prstGeom prst="rect">
            <a:avLst/>
          </a:prstGeom>
          <a:solidFill>
            <a:srgbClr val="FDF3E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 name="Rectangle 3"/>
          <p:cNvSpPr>
            <a:spLocks noGrp="1" noChangeArrowheads="1"/>
          </p:cNvSpPr>
          <p:nvPr>
            <p:ph type="title"/>
          </p:nvPr>
        </p:nvSpPr>
        <p:spPr bwMode="gray">
          <a:xfrm>
            <a:off x="849316" y="1773239"/>
            <a:ext cx="7343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smtClean="0"/>
              <a:t>The Way Ahead</a:t>
            </a:r>
          </a:p>
        </p:txBody>
      </p:sp>
      <p:sp>
        <p:nvSpPr>
          <p:cNvPr id="2052" name="Rectangle 4"/>
          <p:cNvSpPr>
            <a:spLocks noGrp="1" noChangeArrowheads="1"/>
          </p:cNvSpPr>
          <p:nvPr>
            <p:ph type="body" idx="1"/>
          </p:nvPr>
        </p:nvSpPr>
        <p:spPr bwMode="gray">
          <a:xfrm>
            <a:off x="849316" y="2420939"/>
            <a:ext cx="7343775" cy="27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5" name="Text Box 7"/>
          <p:cNvSpPr txBox="1">
            <a:spLocks noChangeArrowheads="1"/>
          </p:cNvSpPr>
          <p:nvPr/>
        </p:nvSpPr>
        <p:spPr bwMode="gray">
          <a:xfrm>
            <a:off x="8624665" y="6635750"/>
            <a:ext cx="10082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700" b="1" dirty="0" smtClean="0">
                <a:solidFill>
                  <a:schemeClr val="accent1"/>
                </a:solidFill>
              </a:rPr>
              <a:t>For sustainable energy.</a:t>
            </a:r>
          </a:p>
        </p:txBody>
      </p:sp>
      <p:sp>
        <p:nvSpPr>
          <p:cNvPr id="10248" name="Text Box 8"/>
          <p:cNvSpPr txBox="1">
            <a:spLocks noChangeArrowheads="1"/>
          </p:cNvSpPr>
          <p:nvPr/>
        </p:nvSpPr>
        <p:spPr bwMode="gray">
          <a:xfrm>
            <a:off x="849318" y="6635751"/>
            <a:ext cx="95699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162050" indent="-1162050">
              <a:defRPr>
                <a:solidFill>
                  <a:schemeClr val="tx1"/>
                </a:solidFill>
                <a:latin typeface="Arial" charset="0"/>
              </a:defRPr>
            </a:lvl1pPr>
            <a:lvl2pPr marL="1522413">
              <a:defRPr>
                <a:solidFill>
                  <a:schemeClr val="tx1"/>
                </a:solidFill>
                <a:latin typeface="Arial" charset="0"/>
              </a:defRPr>
            </a:lvl2pPr>
            <a:lvl3pPr marL="1701800">
              <a:defRPr>
                <a:solidFill>
                  <a:schemeClr val="tx1"/>
                </a:solidFill>
                <a:latin typeface="Arial" charset="0"/>
              </a:defRPr>
            </a:lvl3pPr>
            <a:lvl4pPr marL="1881188">
              <a:defRPr>
                <a:solidFill>
                  <a:schemeClr val="tx1"/>
                </a:solidFill>
                <a:latin typeface="Arial" charset="0"/>
              </a:defRPr>
            </a:lvl4pPr>
            <a:lvl5pPr marL="2060575">
              <a:defRPr>
                <a:solidFill>
                  <a:schemeClr val="tx1"/>
                </a:solidFill>
                <a:latin typeface="Arial" charset="0"/>
              </a:defRPr>
            </a:lvl5pPr>
            <a:lvl6pPr marL="2517775" fontAlgn="base">
              <a:spcBef>
                <a:spcPct val="0"/>
              </a:spcBef>
              <a:spcAft>
                <a:spcPct val="0"/>
              </a:spcAft>
              <a:defRPr>
                <a:solidFill>
                  <a:schemeClr val="tx1"/>
                </a:solidFill>
                <a:latin typeface="Arial" charset="0"/>
              </a:defRPr>
            </a:lvl6pPr>
            <a:lvl7pPr marL="2974975" fontAlgn="base">
              <a:spcBef>
                <a:spcPct val="0"/>
              </a:spcBef>
              <a:spcAft>
                <a:spcPct val="0"/>
              </a:spcAft>
              <a:defRPr>
                <a:solidFill>
                  <a:schemeClr val="tx1"/>
                </a:solidFill>
                <a:latin typeface="Arial" charset="0"/>
              </a:defRPr>
            </a:lvl7pPr>
            <a:lvl8pPr marL="3432175" fontAlgn="base">
              <a:spcBef>
                <a:spcPct val="0"/>
              </a:spcBef>
              <a:spcAft>
                <a:spcPct val="0"/>
              </a:spcAft>
              <a:defRPr>
                <a:solidFill>
                  <a:schemeClr val="tx1"/>
                </a:solidFill>
                <a:latin typeface="Arial" charset="0"/>
              </a:defRPr>
            </a:lvl8pPr>
            <a:lvl9pPr marL="3889375" fontAlgn="base">
              <a:spcBef>
                <a:spcPct val="0"/>
              </a:spcBef>
              <a:spcAft>
                <a:spcPct val="0"/>
              </a:spcAft>
              <a:defRPr>
                <a:solidFill>
                  <a:schemeClr val="tx1"/>
                </a:solidFill>
                <a:latin typeface="Arial" charset="0"/>
              </a:defRPr>
            </a:lvl9pPr>
          </a:lstStyle>
          <a:p>
            <a:pPr>
              <a:defRPr/>
            </a:pPr>
            <a:r>
              <a:rPr lang="en-GB" sz="700" smtClean="0">
                <a:solidFill>
                  <a:schemeClr val="accent1"/>
                </a:solidFill>
                <a:cs typeface="+mn-cs"/>
              </a:rPr>
              <a:t>© World Energy Council</a:t>
            </a:r>
          </a:p>
        </p:txBody>
      </p:sp>
      <p:pic>
        <p:nvPicPr>
          <p:cNvPr id="2" name="Picture 9" descr="C:\home\WEC\WEC_Logo_2Col_MASTER.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70841" y="260350"/>
            <a:ext cx="16621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Lst>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defRPr>
      </a:lvl2pPr>
      <a:lvl3pPr algn="l" rtl="0" eaLnBrk="0" fontAlgn="base" hangingPunct="0">
        <a:spcBef>
          <a:spcPct val="0"/>
        </a:spcBef>
        <a:spcAft>
          <a:spcPct val="0"/>
        </a:spcAft>
        <a:defRPr sz="2400" b="1">
          <a:solidFill>
            <a:schemeClr val="accent1"/>
          </a:solidFill>
          <a:latin typeface="Arial" charset="0"/>
        </a:defRPr>
      </a:lvl3pPr>
      <a:lvl4pPr algn="l" rtl="0" eaLnBrk="0" fontAlgn="base" hangingPunct="0">
        <a:spcBef>
          <a:spcPct val="0"/>
        </a:spcBef>
        <a:spcAft>
          <a:spcPct val="0"/>
        </a:spcAft>
        <a:defRPr sz="2400" b="1">
          <a:solidFill>
            <a:schemeClr val="accent1"/>
          </a:solidFill>
          <a:latin typeface="Arial" charset="0"/>
        </a:defRPr>
      </a:lvl4pPr>
      <a:lvl5pPr algn="l" rtl="0" eaLnBrk="0" fontAlgn="base" hangingPunct="0">
        <a:spcBef>
          <a:spcPct val="0"/>
        </a:spcBef>
        <a:spcAft>
          <a:spcPct val="0"/>
        </a:spcAft>
        <a:defRPr sz="2400" b="1">
          <a:solidFill>
            <a:schemeClr val="accent1"/>
          </a:solidFill>
          <a:latin typeface="Arial" charset="0"/>
        </a:defRPr>
      </a:lvl5pPr>
      <a:lvl6pPr marL="457200" algn="l" rtl="0" fontAlgn="base">
        <a:spcBef>
          <a:spcPct val="0"/>
        </a:spcBef>
        <a:spcAft>
          <a:spcPct val="0"/>
        </a:spcAft>
        <a:defRPr sz="2400" b="1">
          <a:solidFill>
            <a:schemeClr val="accent1"/>
          </a:solidFill>
          <a:latin typeface="Arial" charset="0"/>
        </a:defRPr>
      </a:lvl6pPr>
      <a:lvl7pPr marL="914400" algn="l" rtl="0" fontAlgn="base">
        <a:spcBef>
          <a:spcPct val="0"/>
        </a:spcBef>
        <a:spcAft>
          <a:spcPct val="0"/>
        </a:spcAft>
        <a:defRPr sz="2400" b="1">
          <a:solidFill>
            <a:schemeClr val="accent1"/>
          </a:solidFill>
          <a:latin typeface="Arial" charset="0"/>
        </a:defRPr>
      </a:lvl7pPr>
      <a:lvl8pPr marL="1371600" algn="l" rtl="0" fontAlgn="base">
        <a:spcBef>
          <a:spcPct val="0"/>
        </a:spcBef>
        <a:spcAft>
          <a:spcPct val="0"/>
        </a:spcAft>
        <a:defRPr sz="2400" b="1">
          <a:solidFill>
            <a:schemeClr val="accent1"/>
          </a:solidFill>
          <a:latin typeface="Arial" charset="0"/>
        </a:defRPr>
      </a:lvl8pPr>
      <a:lvl9pPr marL="1828800" algn="l" rtl="0" fontAlgn="base">
        <a:spcBef>
          <a:spcPct val="0"/>
        </a:spcBef>
        <a:spcAft>
          <a:spcPct val="0"/>
        </a:spcAft>
        <a:defRPr sz="2400" b="1">
          <a:solidFill>
            <a:schemeClr val="accent1"/>
          </a:solidFill>
          <a:latin typeface="Arial" charset="0"/>
        </a:defRPr>
      </a:lvl9pPr>
    </p:titleStyle>
    <p:body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mailto:lepe@dtu.dk"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0028" y="3141647"/>
            <a:ext cx="2879725" cy="615553"/>
          </a:xfrm>
        </p:spPr>
        <p:txBody>
          <a:bodyPr/>
          <a:lstStyle/>
          <a:p>
            <a:r>
              <a:rPr lang="en-GB" sz="2000" dirty="0" smtClean="0"/>
              <a:t>WEC Energy Issues Monitor 2013</a:t>
            </a:r>
            <a:endParaRPr lang="en-GB" sz="2000" dirty="0"/>
          </a:p>
        </p:txBody>
      </p:sp>
      <p:sp>
        <p:nvSpPr>
          <p:cNvPr id="6" name="Subtitle 5"/>
          <p:cNvSpPr>
            <a:spLocks noGrp="1"/>
          </p:cNvSpPr>
          <p:nvPr>
            <p:ph type="subTitle" idx="1"/>
          </p:nvPr>
        </p:nvSpPr>
        <p:spPr>
          <a:xfrm>
            <a:off x="204158" y="3767436"/>
            <a:ext cx="3061335" cy="646331"/>
          </a:xfrm>
        </p:spPr>
        <p:txBody>
          <a:bodyPr/>
          <a:lstStyle/>
          <a:p>
            <a:pPr>
              <a:spcBef>
                <a:spcPts val="0"/>
              </a:spcBef>
            </a:pPr>
            <a:r>
              <a:rPr lang="en-GB" dirty="0" smtClean="0"/>
              <a:t>Leif Sønderberg </a:t>
            </a:r>
            <a:r>
              <a:rPr lang="en-GB" dirty="0" smtClean="0"/>
              <a:t>Petersen</a:t>
            </a:r>
          </a:p>
          <a:p>
            <a:pPr>
              <a:spcBef>
                <a:spcPts val="0"/>
              </a:spcBef>
            </a:pPr>
            <a:r>
              <a:rPr lang="en-GB" dirty="0" smtClean="0"/>
              <a:t>Secretary General</a:t>
            </a:r>
            <a:endParaRPr lang="en-GB" dirty="0" smtClean="0"/>
          </a:p>
          <a:p>
            <a:pPr>
              <a:spcBef>
                <a:spcPts val="0"/>
              </a:spcBef>
            </a:pPr>
            <a:r>
              <a:rPr lang="en-GB" dirty="0" smtClean="0"/>
              <a:t>World Energy Council - Denmark</a:t>
            </a:r>
          </a:p>
        </p:txBody>
      </p:sp>
    </p:spTree>
    <p:extLst>
      <p:ext uri="{BB962C8B-B14F-4D97-AF65-F5344CB8AC3E}">
        <p14:creationId xmlns:p14="http://schemas.microsoft.com/office/powerpoint/2010/main" val="130475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71" y="1832044"/>
            <a:ext cx="3800478" cy="553998"/>
          </a:xfrm>
        </p:spPr>
        <p:txBody>
          <a:bodyPr/>
          <a:lstStyle/>
          <a:p>
            <a:pPr marL="0" indent="0"/>
            <a:r>
              <a:rPr lang="en-GB" sz="1800" dirty="0" smtClean="0"/>
              <a:t>The urgency of an issue is proportional to the size of its bubble. </a:t>
            </a:r>
          </a:p>
        </p:txBody>
      </p:sp>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a:solidFill>
                  <a:schemeClr val="accent1"/>
                </a:solidFill>
                <a:latin typeface="+mj-lt"/>
                <a:ea typeface="+mj-ea"/>
                <a:cs typeface="+mj-cs"/>
              </a:rPr>
              <a:t>Issues </a:t>
            </a:r>
            <a:r>
              <a:rPr lang="en-GB" b="1" dirty="0" smtClean="0">
                <a:solidFill>
                  <a:schemeClr val="accent1"/>
                </a:solidFill>
                <a:latin typeface="+mj-lt"/>
                <a:ea typeface="+mj-ea"/>
                <a:cs typeface="+mj-cs"/>
              </a:rPr>
              <a:t>Monitor</a:t>
            </a:r>
            <a:r>
              <a:rPr lang="en-GB" b="1" dirty="0" smtClean="0">
                <a:solidFill>
                  <a:schemeClr val="accent1"/>
                </a:solidFill>
                <a:latin typeface="+mj-lt"/>
                <a:ea typeface="+mj-ea"/>
                <a:cs typeface="+mj-cs"/>
              </a:rPr>
              <a:t>: how to read?</a:t>
            </a:r>
            <a:endParaRPr lang="en-GB" b="1" dirty="0">
              <a:solidFill>
                <a:schemeClr val="accent1"/>
              </a:solidFill>
              <a:latin typeface="+mj-lt"/>
              <a:ea typeface="+mj-ea"/>
              <a:cs typeface="+mj-cs"/>
            </a:endParaRPr>
          </a:p>
        </p:txBody>
      </p:sp>
      <p:sp>
        <p:nvSpPr>
          <p:cNvPr id="2" name="Oval 1"/>
          <p:cNvSpPr/>
          <p:nvPr/>
        </p:nvSpPr>
        <p:spPr>
          <a:xfrm>
            <a:off x="947925" y="3240742"/>
            <a:ext cx="660827" cy="66082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47925" y="4129964"/>
            <a:ext cx="660827" cy="660827"/>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47925" y="5019186"/>
            <a:ext cx="660827" cy="66082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47925" y="5908408"/>
            <a:ext cx="660827" cy="66082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24225" y="3432655"/>
            <a:ext cx="6751263" cy="369332"/>
          </a:xfrm>
          <a:prstGeom prst="rect">
            <a:avLst/>
          </a:prstGeom>
          <a:noFill/>
        </p:spPr>
        <p:txBody>
          <a:bodyPr wrap="square" rtlCol="0">
            <a:spAutoFit/>
          </a:bodyPr>
          <a:lstStyle/>
          <a:p>
            <a:r>
              <a:rPr lang="en-GB" dirty="0" smtClean="0"/>
              <a:t>Macroeconomic </a:t>
            </a:r>
            <a:r>
              <a:rPr lang="en-GB" dirty="0" smtClean="0"/>
              <a:t>risks</a:t>
            </a:r>
            <a:endParaRPr lang="en-GB" dirty="0"/>
          </a:p>
        </p:txBody>
      </p:sp>
      <p:sp>
        <p:nvSpPr>
          <p:cNvPr id="10" name="TextBox 9"/>
          <p:cNvSpPr txBox="1"/>
          <p:nvPr/>
        </p:nvSpPr>
        <p:spPr>
          <a:xfrm>
            <a:off x="1724225" y="4167989"/>
            <a:ext cx="6674423" cy="369332"/>
          </a:xfrm>
          <a:prstGeom prst="rect">
            <a:avLst/>
          </a:prstGeom>
          <a:noFill/>
        </p:spPr>
        <p:txBody>
          <a:bodyPr wrap="square" rtlCol="0">
            <a:spAutoFit/>
          </a:bodyPr>
          <a:lstStyle/>
          <a:p>
            <a:r>
              <a:rPr lang="en-GB" dirty="0" smtClean="0"/>
              <a:t>Energy </a:t>
            </a:r>
            <a:r>
              <a:rPr lang="en-GB" dirty="0" smtClean="0"/>
              <a:t>geopolitics</a:t>
            </a:r>
            <a:endParaRPr lang="en-GB" dirty="0"/>
          </a:p>
        </p:txBody>
      </p:sp>
      <p:sp>
        <p:nvSpPr>
          <p:cNvPr id="11" name="TextBox 10"/>
          <p:cNvSpPr txBox="1"/>
          <p:nvPr/>
        </p:nvSpPr>
        <p:spPr>
          <a:xfrm>
            <a:off x="1724226" y="5087989"/>
            <a:ext cx="6613324" cy="369332"/>
          </a:xfrm>
          <a:prstGeom prst="rect">
            <a:avLst/>
          </a:prstGeom>
          <a:noFill/>
        </p:spPr>
        <p:txBody>
          <a:bodyPr wrap="square" rtlCol="0">
            <a:spAutoFit/>
          </a:bodyPr>
          <a:lstStyle/>
          <a:p>
            <a:r>
              <a:rPr lang="en-GB" dirty="0" smtClean="0"/>
              <a:t>Energy policies and business environment</a:t>
            </a:r>
            <a:endParaRPr lang="en-GB" dirty="0"/>
          </a:p>
        </p:txBody>
      </p:sp>
      <p:sp>
        <p:nvSpPr>
          <p:cNvPr id="12" name="TextBox 11"/>
          <p:cNvSpPr txBox="1"/>
          <p:nvPr/>
        </p:nvSpPr>
        <p:spPr>
          <a:xfrm>
            <a:off x="1724226" y="6007989"/>
            <a:ext cx="6613324" cy="369332"/>
          </a:xfrm>
          <a:prstGeom prst="rect">
            <a:avLst/>
          </a:prstGeom>
          <a:noFill/>
        </p:spPr>
        <p:txBody>
          <a:bodyPr wrap="square" rtlCol="0">
            <a:spAutoFit/>
          </a:bodyPr>
          <a:lstStyle/>
          <a:p>
            <a:r>
              <a:rPr lang="en-GB" dirty="0" smtClean="0"/>
              <a:t>Energy technology development</a:t>
            </a:r>
            <a:endParaRPr lang="en-GB" dirty="0"/>
          </a:p>
        </p:txBody>
      </p:sp>
      <p:sp>
        <p:nvSpPr>
          <p:cNvPr id="14" name="Oval 13"/>
          <p:cNvSpPr/>
          <p:nvPr/>
        </p:nvSpPr>
        <p:spPr>
          <a:xfrm>
            <a:off x="6184367" y="2255911"/>
            <a:ext cx="330413" cy="3304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268242" y="2082840"/>
            <a:ext cx="660827" cy="66082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638152" y="2163933"/>
            <a:ext cx="508000" cy="5080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69104" y="1694977"/>
            <a:ext cx="1267865" cy="276999"/>
          </a:xfrm>
          <a:prstGeom prst="rect">
            <a:avLst/>
          </a:prstGeom>
          <a:noFill/>
        </p:spPr>
        <p:txBody>
          <a:bodyPr wrap="square" rtlCol="0">
            <a:spAutoFit/>
          </a:bodyPr>
          <a:lstStyle/>
          <a:p>
            <a:r>
              <a:rPr lang="en-GB" sz="1200" smtClean="0"/>
              <a:t>Urgency</a:t>
            </a:r>
            <a:endParaRPr lang="en-GB" sz="1200"/>
          </a:p>
        </p:txBody>
      </p:sp>
      <p:cxnSp>
        <p:nvCxnSpPr>
          <p:cNvPr id="19" name="Straight Arrow Connector 18"/>
          <p:cNvCxnSpPr/>
          <p:nvPr/>
        </p:nvCxnSpPr>
        <p:spPr>
          <a:xfrm>
            <a:off x="6184367" y="1971976"/>
            <a:ext cx="1414288"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45242" y="2827725"/>
            <a:ext cx="8675276" cy="646331"/>
          </a:xfrm>
          <a:prstGeom prst="rect">
            <a:avLst/>
          </a:prstGeom>
          <a:noFill/>
        </p:spPr>
        <p:txBody>
          <a:bodyPr wrap="square" rtlCol="0">
            <a:spAutoFit/>
          </a:bodyPr>
          <a:lstStyle/>
          <a:p>
            <a:r>
              <a:rPr lang="en-GB" dirty="0" smtClean="0"/>
              <a:t>Four </a:t>
            </a:r>
            <a:r>
              <a:rPr lang="en-GB" dirty="0"/>
              <a:t>different categories of issues </a:t>
            </a:r>
            <a:r>
              <a:rPr lang="en-GB" dirty="0" smtClean="0"/>
              <a:t>represented </a:t>
            </a:r>
            <a:r>
              <a:rPr lang="en-GB" dirty="0"/>
              <a:t>in four different </a:t>
            </a:r>
            <a:r>
              <a:rPr lang="en-GB" dirty="0" smtClean="0"/>
              <a:t>colours:</a:t>
            </a:r>
            <a:endParaRPr lang="en-GB" dirty="0"/>
          </a:p>
          <a:p>
            <a:endParaRPr lang="en-US" dirty="0"/>
          </a:p>
        </p:txBody>
      </p:sp>
    </p:spTree>
    <p:extLst>
      <p:ext uri="{BB962C8B-B14F-4D97-AF65-F5344CB8AC3E}">
        <p14:creationId xmlns:p14="http://schemas.microsoft.com/office/powerpoint/2010/main" val="35652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p:bldP spid="10" grpId="0"/>
      <p:bldP spid="11" grpId="0"/>
      <p:bldP spid="12" grpId="0"/>
      <p:bldP spid="14" grpId="0" animBg="1"/>
      <p:bldP spid="15" grpId="0" animBg="1"/>
      <p:bldP spid="1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14391" y="1230283"/>
            <a:ext cx="5146078" cy="5147010"/>
            <a:chOff x="4552717" y="1230283"/>
            <a:chExt cx="5146078" cy="5147010"/>
          </a:xfrm>
          <a:gradFill>
            <a:gsLst>
              <a:gs pos="0">
                <a:schemeClr val="bg1">
                  <a:lumMod val="95000"/>
                </a:schemeClr>
              </a:gs>
              <a:gs pos="50000">
                <a:schemeClr val="bg1">
                  <a:alpha val="62000"/>
                  <a:lumMod val="97000"/>
                  <a:lumOff val="3000"/>
                </a:schemeClr>
              </a:gs>
              <a:gs pos="100000">
                <a:schemeClr val="bg1">
                  <a:lumMod val="75000"/>
                </a:schemeClr>
              </a:gs>
            </a:gsLst>
            <a:lin ang="5400000" scaled="0"/>
          </a:grad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Issues Monitor: </a:t>
            </a:r>
            <a:r>
              <a:rPr lang="en-GB" b="1" dirty="0" smtClean="0">
                <a:solidFill>
                  <a:schemeClr val="accent1"/>
                </a:solidFill>
                <a:latin typeface="+mj-lt"/>
                <a:ea typeface="+mj-ea"/>
                <a:cs typeface="+mj-cs"/>
              </a:rPr>
              <a:t>how to read?</a:t>
            </a:r>
            <a:endParaRPr lang="en-GB" b="1" dirty="0">
              <a:solidFill>
                <a:schemeClr val="accent1"/>
              </a:solidFill>
              <a:latin typeface="+mj-lt"/>
              <a:ea typeface="+mj-ea"/>
              <a:cs typeface="+mj-cs"/>
            </a:endParaRPr>
          </a:p>
        </p:txBody>
      </p:sp>
      <p:sp>
        <p:nvSpPr>
          <p:cNvPr id="4" name="Right Arrow 3"/>
          <p:cNvSpPr/>
          <p:nvPr/>
        </p:nvSpPr>
        <p:spPr>
          <a:xfrm>
            <a:off x="2127337" y="5605830"/>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949527" y="5740051"/>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1597139" y="203456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727128" y="194659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2127337" y="5269947"/>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5747080" y="126927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6108228" y="5269947"/>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3" name="TextBox 2"/>
          <p:cNvSpPr txBox="1"/>
          <p:nvPr/>
        </p:nvSpPr>
        <p:spPr>
          <a:xfrm>
            <a:off x="7328296" y="1270430"/>
            <a:ext cx="2412123" cy="2031325"/>
          </a:xfrm>
          <a:prstGeom prst="rect">
            <a:avLst/>
          </a:prstGeom>
          <a:noFill/>
        </p:spPr>
        <p:txBody>
          <a:bodyPr wrap="square" rtlCol="0">
            <a:spAutoFit/>
          </a:bodyPr>
          <a:lstStyle/>
          <a:p>
            <a:r>
              <a:rPr lang="en-GB" dirty="0" smtClean="0"/>
              <a:t>Issues </a:t>
            </a:r>
            <a:r>
              <a:rPr lang="en-GB" dirty="0"/>
              <a:t>with high uncertainty and high impact, and which will most benefit from energy leaders’ dialogue and scenario analysis</a:t>
            </a:r>
            <a:endParaRPr lang="en-US" dirty="0"/>
          </a:p>
        </p:txBody>
      </p:sp>
      <p:sp>
        <p:nvSpPr>
          <p:cNvPr id="13" name="TextBox 12"/>
          <p:cNvSpPr txBox="1"/>
          <p:nvPr/>
        </p:nvSpPr>
        <p:spPr>
          <a:xfrm>
            <a:off x="7299431" y="4445892"/>
            <a:ext cx="2519855" cy="1477328"/>
          </a:xfrm>
          <a:prstGeom prst="rect">
            <a:avLst/>
          </a:prstGeom>
          <a:noFill/>
        </p:spPr>
        <p:txBody>
          <a:bodyPr wrap="square" rtlCol="0">
            <a:spAutoFit/>
          </a:bodyPr>
          <a:lstStyle/>
          <a:p>
            <a:r>
              <a:rPr lang="en-GB" dirty="0" smtClean="0"/>
              <a:t>Issues </a:t>
            </a:r>
            <a:r>
              <a:rPr lang="en-GB" dirty="0"/>
              <a:t>with high impact and low uncertainty, where immediate action finds easy consensus</a:t>
            </a:r>
            <a:endParaRPr lang="en-US" dirty="0"/>
          </a:p>
        </p:txBody>
      </p:sp>
      <p:sp>
        <p:nvSpPr>
          <p:cNvPr id="26" name="TextBox 25"/>
          <p:cNvSpPr txBox="1"/>
          <p:nvPr/>
        </p:nvSpPr>
        <p:spPr>
          <a:xfrm>
            <a:off x="70942" y="3196213"/>
            <a:ext cx="1919799" cy="3139321"/>
          </a:xfrm>
          <a:prstGeom prst="rect">
            <a:avLst/>
          </a:prstGeom>
          <a:noFill/>
        </p:spPr>
        <p:txBody>
          <a:bodyPr wrap="square" rtlCol="0">
            <a:spAutoFit/>
          </a:bodyPr>
          <a:lstStyle/>
          <a:p>
            <a:r>
              <a:rPr lang="en-GB" dirty="0" smtClean="0"/>
              <a:t>Issues </a:t>
            </a:r>
            <a:r>
              <a:rPr lang="en-GB" dirty="0"/>
              <a:t>with low impact and low uncertainty which are perceived to be less important, but which may also be issues that are still badly </a:t>
            </a:r>
            <a:r>
              <a:rPr lang="en-GB" dirty="0" smtClean="0"/>
              <a:t>understood</a:t>
            </a:r>
            <a:endParaRPr lang="en-GB" dirty="0"/>
          </a:p>
        </p:txBody>
      </p:sp>
      <p:sp>
        <p:nvSpPr>
          <p:cNvPr id="18" name="TextBox 17"/>
          <p:cNvSpPr txBox="1"/>
          <p:nvPr/>
        </p:nvSpPr>
        <p:spPr>
          <a:xfrm rot="16200000">
            <a:off x="495761" y="3642568"/>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19" name="TextBox 18"/>
          <p:cNvSpPr txBox="1"/>
          <p:nvPr/>
        </p:nvSpPr>
        <p:spPr>
          <a:xfrm>
            <a:off x="3346204"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Tree>
    <p:extLst>
      <p:ext uri="{BB962C8B-B14F-4D97-AF65-F5344CB8AC3E}">
        <p14:creationId xmlns:p14="http://schemas.microsoft.com/office/powerpoint/2010/main" val="390566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80">
                                          <p:stCondLst>
                                            <p:cond delay="0"/>
                                          </p:stCondLst>
                                        </p:cTn>
                                        <p:tgtEl>
                                          <p:spTgt spid="26"/>
                                        </p:tgtEl>
                                      </p:cBhvr>
                                    </p:animEffect>
                                    <p:anim calcmode="lin" valueType="num">
                                      <p:cBhvr>
                                        <p:cTn id="9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7" dur="26">
                                          <p:stCondLst>
                                            <p:cond delay="650"/>
                                          </p:stCondLst>
                                        </p:cTn>
                                        <p:tgtEl>
                                          <p:spTgt spid="26"/>
                                        </p:tgtEl>
                                      </p:cBhvr>
                                      <p:to x="100000" y="60000"/>
                                    </p:animScale>
                                    <p:animScale>
                                      <p:cBhvr>
                                        <p:cTn id="98" dur="166" decel="50000">
                                          <p:stCondLst>
                                            <p:cond delay="676"/>
                                          </p:stCondLst>
                                        </p:cTn>
                                        <p:tgtEl>
                                          <p:spTgt spid="26"/>
                                        </p:tgtEl>
                                      </p:cBhvr>
                                      <p:to x="100000" y="100000"/>
                                    </p:animScale>
                                    <p:animScale>
                                      <p:cBhvr>
                                        <p:cTn id="99" dur="26">
                                          <p:stCondLst>
                                            <p:cond delay="1312"/>
                                          </p:stCondLst>
                                        </p:cTn>
                                        <p:tgtEl>
                                          <p:spTgt spid="26"/>
                                        </p:tgtEl>
                                      </p:cBhvr>
                                      <p:to x="100000" y="80000"/>
                                    </p:animScale>
                                    <p:animScale>
                                      <p:cBhvr>
                                        <p:cTn id="100" dur="166" decel="50000">
                                          <p:stCondLst>
                                            <p:cond delay="1338"/>
                                          </p:stCondLst>
                                        </p:cTn>
                                        <p:tgtEl>
                                          <p:spTgt spid="26"/>
                                        </p:tgtEl>
                                      </p:cBhvr>
                                      <p:to x="100000" y="100000"/>
                                    </p:animScale>
                                    <p:animScale>
                                      <p:cBhvr>
                                        <p:cTn id="101" dur="26">
                                          <p:stCondLst>
                                            <p:cond delay="1642"/>
                                          </p:stCondLst>
                                        </p:cTn>
                                        <p:tgtEl>
                                          <p:spTgt spid="26"/>
                                        </p:tgtEl>
                                      </p:cBhvr>
                                      <p:to x="100000" y="90000"/>
                                    </p:animScale>
                                    <p:animScale>
                                      <p:cBhvr>
                                        <p:cTn id="102" dur="166" decel="50000">
                                          <p:stCondLst>
                                            <p:cond delay="1668"/>
                                          </p:stCondLst>
                                        </p:cTn>
                                        <p:tgtEl>
                                          <p:spTgt spid="26"/>
                                        </p:tgtEl>
                                      </p:cBhvr>
                                      <p:to x="100000" y="100000"/>
                                    </p:animScale>
                                    <p:animScale>
                                      <p:cBhvr>
                                        <p:cTn id="103" dur="26">
                                          <p:stCondLst>
                                            <p:cond delay="1808"/>
                                          </p:stCondLst>
                                        </p:cTn>
                                        <p:tgtEl>
                                          <p:spTgt spid="26"/>
                                        </p:tgtEl>
                                      </p:cBhvr>
                                      <p:to x="100000" y="95000"/>
                                    </p:animScale>
                                    <p:animScale>
                                      <p:cBhvr>
                                        <p:cTn id="10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p:bldP spid="1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dirty="0" smtClean="0"/>
              <a:t>Climate </a:t>
            </a:r>
          </a:p>
          <a:p>
            <a:pPr algn="ctr"/>
            <a:r>
              <a:rPr lang="en-GB" sz="1400" dirty="0" smtClean="0"/>
              <a:t>framework</a:t>
            </a:r>
            <a:endParaRPr lang="en-GB" sz="1400" dirty="0"/>
          </a:p>
        </p:txBody>
      </p:sp>
      <p:sp>
        <p:nvSpPr>
          <p:cNvPr id="2" name="TextBox 1"/>
          <p:cNvSpPr txBox="1"/>
          <p:nvPr/>
        </p:nvSpPr>
        <p:spPr>
          <a:xfrm>
            <a:off x="1267867" y="1267867"/>
            <a:ext cx="3642231" cy="2308324"/>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Global climate framework </a:t>
            </a:r>
            <a:r>
              <a:rPr lang="en-US" b="1" dirty="0" smtClean="0"/>
              <a:t>uncertainty</a:t>
            </a:r>
          </a:p>
          <a:p>
            <a:r>
              <a:rPr lang="en-US" dirty="0"/>
              <a:t>Uncertainty on outcome and time-horizon of global climate negotiations, i.e. the question whether there will be a </a:t>
            </a:r>
            <a:r>
              <a:rPr lang="en-US" dirty="0" smtClean="0"/>
              <a:t>global/ </a:t>
            </a:r>
            <a:r>
              <a:rPr lang="en-US" dirty="0"/>
              <a:t>regional price on CO</a:t>
            </a:r>
            <a:r>
              <a:rPr lang="en-US" baseline="-25000" dirty="0"/>
              <a:t>2</a:t>
            </a:r>
            <a:r>
              <a:rPr lang="en-US" dirty="0"/>
              <a:t> and if so, at what level that price would be.</a:t>
            </a:r>
          </a:p>
        </p:txBody>
      </p:sp>
      <p:sp>
        <p:nvSpPr>
          <p:cNvPr id="3" name="TextBox 2"/>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1" name="TextBox 50"/>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0"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18" name="Straight Connector 17"/>
          <p:cNvCxnSpPr/>
          <p:nvPr/>
        </p:nvCxnSpPr>
        <p:spPr>
          <a:xfrm>
            <a:off x="4615684" y="1517702"/>
            <a:ext cx="235131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2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39" name="TextBox 38"/>
          <p:cNvSpPr txBox="1"/>
          <p:nvPr/>
        </p:nvSpPr>
        <p:spPr>
          <a:xfrm>
            <a:off x="1267867" y="1267867"/>
            <a:ext cx="3642231" cy="2308324"/>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Large scale </a:t>
            </a:r>
            <a:r>
              <a:rPr lang="en-US" b="1" dirty="0" smtClean="0"/>
              <a:t>accidents</a:t>
            </a:r>
          </a:p>
          <a:p>
            <a:r>
              <a:rPr lang="en-US" dirty="0"/>
              <a:t>Post Fukushima nuclear disaster and </a:t>
            </a:r>
            <a:r>
              <a:rPr lang="en-US" dirty="0" err="1"/>
              <a:t>Deepwater</a:t>
            </a:r>
            <a:r>
              <a:rPr lang="en-US" dirty="0"/>
              <a:t> Horizon oil </a:t>
            </a:r>
            <a:r>
              <a:rPr lang="en-US" dirty="0" smtClean="0"/>
              <a:t>spill: </a:t>
            </a:r>
            <a:r>
              <a:rPr lang="en-US" dirty="0"/>
              <a:t>possibility of potential further energy related large scale accidents and implications of changes in governance and safety standards to avoid these.</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2"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23" name="Straight Connector 22"/>
          <p:cNvCxnSpPr/>
          <p:nvPr/>
        </p:nvCxnSpPr>
        <p:spPr>
          <a:xfrm>
            <a:off x="4721559" y="1459952"/>
            <a:ext cx="2735516" cy="176718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39" name="TextBox 38"/>
          <p:cNvSpPr txBox="1"/>
          <p:nvPr/>
        </p:nvSpPr>
        <p:spPr>
          <a:xfrm>
            <a:off x="1267867" y="1267867"/>
            <a:ext cx="3642231" cy="1477328"/>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Global </a:t>
            </a:r>
            <a:r>
              <a:rPr lang="en-US" b="1" dirty="0" smtClean="0"/>
              <a:t>recession</a:t>
            </a:r>
          </a:p>
          <a:p>
            <a:r>
              <a:rPr lang="en-US" dirty="0"/>
              <a:t>Implication of recession, including e.g. relative decoupling of global economy, impact on subsidies for and trade of green goods.</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4"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25" name="Straight Connector 24"/>
          <p:cNvCxnSpPr/>
          <p:nvPr/>
        </p:nvCxnSpPr>
        <p:spPr>
          <a:xfrm>
            <a:off x="4711934" y="1479202"/>
            <a:ext cx="3142770" cy="8439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2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39" name="TextBox 38"/>
          <p:cNvSpPr txBox="1"/>
          <p:nvPr/>
        </p:nvSpPr>
        <p:spPr>
          <a:xfrm>
            <a:off x="1267867" y="1267867"/>
            <a:ext cx="3642231" cy="923330"/>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Capital market </a:t>
            </a:r>
            <a:r>
              <a:rPr lang="en-US" b="1" dirty="0" smtClean="0"/>
              <a:t>constraints</a:t>
            </a:r>
          </a:p>
          <a:p>
            <a:r>
              <a:rPr lang="en-US" dirty="0" smtClean="0"/>
              <a:t>Difficult </a:t>
            </a:r>
            <a:r>
              <a:rPr lang="en-US" dirty="0"/>
              <a:t>matching of capital to deliver energy infrastructure</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7"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28" name="Straight Connector 27"/>
          <p:cNvCxnSpPr/>
          <p:nvPr/>
        </p:nvCxnSpPr>
        <p:spPr>
          <a:xfrm>
            <a:off x="4798559" y="1450327"/>
            <a:ext cx="2499107" cy="248179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2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39" name="TextBox 38"/>
          <p:cNvSpPr txBox="1"/>
          <p:nvPr/>
        </p:nvSpPr>
        <p:spPr>
          <a:xfrm>
            <a:off x="1267867" y="1267867"/>
            <a:ext cx="3642231" cy="923330"/>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Commodity prices &amp; </a:t>
            </a:r>
            <a:r>
              <a:rPr lang="en-US" b="1" dirty="0" smtClean="0"/>
              <a:t>volatility</a:t>
            </a:r>
          </a:p>
          <a:p>
            <a:r>
              <a:rPr lang="en-US" dirty="0"/>
              <a:t>High prices, volatility &amp; inflationary risk</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1"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32" name="Straight Connector 31"/>
          <p:cNvCxnSpPr/>
          <p:nvPr/>
        </p:nvCxnSpPr>
        <p:spPr>
          <a:xfrm>
            <a:off x="4760059" y="1431157"/>
            <a:ext cx="1429230" cy="14529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7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39" name="TextBox 38"/>
          <p:cNvSpPr txBox="1"/>
          <p:nvPr/>
        </p:nvSpPr>
        <p:spPr>
          <a:xfrm>
            <a:off x="1267867" y="1267867"/>
            <a:ext cx="3642231" cy="1200329"/>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Energy prices &amp; </a:t>
            </a:r>
            <a:r>
              <a:rPr lang="en-US" b="1" dirty="0" smtClean="0"/>
              <a:t>volatility</a:t>
            </a:r>
          </a:p>
          <a:p>
            <a:r>
              <a:rPr lang="en-US" dirty="0"/>
              <a:t>High volatility &amp; investment uncertainty  (“security of demand” concern)</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1"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32" name="Straight Connector 31"/>
          <p:cNvCxnSpPr/>
          <p:nvPr/>
        </p:nvCxnSpPr>
        <p:spPr>
          <a:xfrm>
            <a:off x="4808184" y="1508077"/>
            <a:ext cx="3509569" cy="13959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74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39" name="TextBox 38"/>
          <p:cNvSpPr txBox="1"/>
          <p:nvPr/>
        </p:nvSpPr>
        <p:spPr>
          <a:xfrm>
            <a:off x="1267867" y="1267867"/>
            <a:ext cx="3642231" cy="1477328"/>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Currency </a:t>
            </a:r>
            <a:r>
              <a:rPr lang="en-US" b="1" dirty="0" smtClean="0"/>
              <a:t>uncertainty</a:t>
            </a:r>
          </a:p>
          <a:p>
            <a:r>
              <a:rPr lang="en-US" dirty="0"/>
              <a:t>Exchange rate, insolvency and currency devaluation risks negatively impacting energy infrastructure investments</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2"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33" name="Straight Connector 32"/>
          <p:cNvCxnSpPr>
            <a:endCxn id="31" idx="0"/>
          </p:cNvCxnSpPr>
          <p:nvPr/>
        </p:nvCxnSpPr>
        <p:spPr>
          <a:xfrm flipH="1">
            <a:off x="4591210" y="2671270"/>
            <a:ext cx="74453" cy="64823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92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46" name="TextBox 45"/>
          <p:cNvSpPr txBox="1"/>
          <p:nvPr/>
        </p:nvSpPr>
        <p:spPr>
          <a:xfrm>
            <a:off x="4712103" y="4142760"/>
            <a:ext cx="1239442" cy="523220"/>
          </a:xfrm>
          <a:prstGeom prst="rect">
            <a:avLst/>
          </a:prstGeom>
          <a:noFill/>
        </p:spPr>
        <p:txBody>
          <a:bodyPr wrap="none" rtlCol="0">
            <a:spAutoFit/>
          </a:bodyPr>
          <a:lstStyle/>
          <a:p>
            <a:pPr algn="ctr"/>
            <a:r>
              <a:rPr lang="en-GB" sz="1400" smtClean="0"/>
              <a:t>Energy water</a:t>
            </a:r>
          </a:p>
          <a:p>
            <a:pPr algn="ctr"/>
            <a:r>
              <a:rPr lang="en-GB" sz="1400" smtClean="0"/>
              <a:t>nexus</a:t>
            </a:r>
            <a:endParaRPr lang="en-GB" sz="1400"/>
          </a:p>
        </p:txBody>
      </p:sp>
      <p:sp>
        <p:nvSpPr>
          <p:cNvPr id="39" name="TextBox 38"/>
          <p:cNvSpPr txBox="1"/>
          <p:nvPr/>
        </p:nvSpPr>
        <p:spPr>
          <a:xfrm>
            <a:off x="1267867" y="1267867"/>
            <a:ext cx="3642231" cy="1754326"/>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Energy-water-food </a:t>
            </a:r>
            <a:r>
              <a:rPr lang="en-US" b="1" dirty="0" smtClean="0"/>
              <a:t>nexus</a:t>
            </a:r>
          </a:p>
          <a:p>
            <a:r>
              <a:rPr lang="en-US" dirty="0"/>
              <a:t>Energy-water(-food) nexus exposing energy supply chain to risks regarding changing water availability and policies to combat hunger</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4"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35" name="Straight Connector 34"/>
          <p:cNvCxnSpPr>
            <a:endCxn id="46" idx="0"/>
          </p:cNvCxnSpPr>
          <p:nvPr/>
        </p:nvCxnSpPr>
        <p:spPr>
          <a:xfrm>
            <a:off x="4856309" y="1536952"/>
            <a:ext cx="475515" cy="26058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64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sz="2400" b="1" dirty="0">
                <a:solidFill>
                  <a:schemeClr val="accent1"/>
                </a:solidFill>
              </a:rPr>
              <a:t>World Energy Council – </a:t>
            </a:r>
            <a:r>
              <a:rPr lang="en-GB" sz="2400" b="1" dirty="0" smtClean="0">
                <a:solidFill>
                  <a:schemeClr val="accent1"/>
                </a:solidFill>
              </a:rPr>
              <a:t>what we do</a:t>
            </a:r>
            <a:endParaRPr lang="en-GB" sz="2400" b="1" dirty="0">
              <a:solidFill>
                <a:schemeClr val="accent1"/>
              </a:solidFill>
            </a:endParaRPr>
          </a:p>
        </p:txBody>
      </p:sp>
      <p:sp>
        <p:nvSpPr>
          <p:cNvPr id="4" name="TextBox 3"/>
          <p:cNvSpPr txBox="1"/>
          <p:nvPr/>
        </p:nvSpPr>
        <p:spPr>
          <a:xfrm>
            <a:off x="849314" y="1773238"/>
            <a:ext cx="4429618" cy="4154984"/>
          </a:xfrm>
          <a:prstGeom prst="rect">
            <a:avLst/>
          </a:prstGeom>
          <a:noFill/>
        </p:spPr>
        <p:txBody>
          <a:bodyPr wrap="square" rtlCol="0">
            <a:spAutoFit/>
          </a:bodyPr>
          <a:lstStyle/>
          <a:p>
            <a:pPr>
              <a:spcBef>
                <a:spcPts val="600"/>
              </a:spcBef>
              <a:spcAft>
                <a:spcPts val="600"/>
              </a:spcAft>
            </a:pPr>
            <a:r>
              <a:rPr lang="en-US" dirty="0" smtClean="0"/>
              <a:t>Network </a:t>
            </a:r>
            <a:r>
              <a:rPr lang="en-US" dirty="0"/>
              <a:t>of leaders and practitioners promoting an </a:t>
            </a:r>
            <a:r>
              <a:rPr lang="en-US" dirty="0" smtClean="0"/>
              <a:t>sustainable, affordable</a:t>
            </a:r>
            <a:r>
              <a:rPr lang="en-US" dirty="0"/>
              <a:t>, stable and environmentally sensitive energy system for the greatest benefit of all.</a:t>
            </a:r>
          </a:p>
          <a:p>
            <a:pPr>
              <a:spcBef>
                <a:spcPts val="600"/>
              </a:spcBef>
              <a:spcAft>
                <a:spcPts val="600"/>
              </a:spcAft>
            </a:pPr>
            <a:r>
              <a:rPr lang="en-US" dirty="0" smtClean="0"/>
              <a:t>Formed </a:t>
            </a:r>
            <a:r>
              <a:rPr lang="en-US" dirty="0"/>
              <a:t>in 1923, we are the UN-accredited global energy </a:t>
            </a:r>
            <a:r>
              <a:rPr lang="en-US" dirty="0" smtClean="0"/>
              <a:t>body.</a:t>
            </a:r>
            <a:endParaRPr lang="en-US" dirty="0"/>
          </a:p>
          <a:p>
            <a:pPr>
              <a:spcBef>
                <a:spcPts val="600"/>
              </a:spcBef>
              <a:spcAft>
                <a:spcPts val="600"/>
              </a:spcAft>
            </a:pPr>
            <a:r>
              <a:rPr lang="en-US" dirty="0" smtClean="0"/>
              <a:t>3000 </a:t>
            </a:r>
            <a:r>
              <a:rPr lang="en-US" dirty="0"/>
              <a:t>member organisations </a:t>
            </a:r>
            <a:r>
              <a:rPr lang="en-US" dirty="0" smtClean="0"/>
              <a:t>in </a:t>
            </a:r>
            <a:r>
              <a:rPr lang="en-US" dirty="0"/>
              <a:t>over 90 countries. </a:t>
            </a:r>
            <a:endParaRPr lang="en-US" dirty="0" smtClean="0"/>
          </a:p>
          <a:p>
            <a:pPr>
              <a:spcBef>
                <a:spcPts val="600"/>
              </a:spcBef>
              <a:spcAft>
                <a:spcPts val="600"/>
              </a:spcAft>
            </a:pPr>
            <a:r>
              <a:rPr lang="en-US" dirty="0" smtClean="0"/>
              <a:t>Members comes from </a:t>
            </a:r>
            <a:r>
              <a:rPr lang="en-US" dirty="0"/>
              <a:t>governments, private and state corporations, academia, NGOs and other energy-related stakeholders</a:t>
            </a:r>
            <a:r>
              <a:rPr lang="en-US" dirty="0" smtClean="0"/>
              <a:t>.</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503" r="77518" b="24135"/>
          <a:stretch/>
        </p:blipFill>
        <p:spPr bwMode="auto">
          <a:xfrm>
            <a:off x="5490492" y="1458782"/>
            <a:ext cx="2017214" cy="23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38" t="32503" r="51325" b="24135"/>
          <a:stretch/>
        </p:blipFill>
        <p:spPr bwMode="auto">
          <a:xfrm>
            <a:off x="7510559" y="1481605"/>
            <a:ext cx="2183691" cy="23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189" t="32503" r="24908" b="24135"/>
          <a:stretch/>
        </p:blipFill>
        <p:spPr bwMode="auto">
          <a:xfrm>
            <a:off x="5490492" y="3763442"/>
            <a:ext cx="2054942" cy="23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654" t="32503" r="86" b="24135"/>
          <a:stretch/>
        </p:blipFill>
        <p:spPr bwMode="auto">
          <a:xfrm>
            <a:off x="7545434" y="3788165"/>
            <a:ext cx="1907458" cy="23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694250" y="1458782"/>
            <a:ext cx="211750" cy="46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flipH="1">
            <a:off x="9452891" y="3788165"/>
            <a:ext cx="241358" cy="2304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9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46" name="TextBox 45"/>
          <p:cNvSpPr txBox="1"/>
          <p:nvPr/>
        </p:nvSpPr>
        <p:spPr>
          <a:xfrm>
            <a:off x="4712103" y="4142760"/>
            <a:ext cx="1239442" cy="523220"/>
          </a:xfrm>
          <a:prstGeom prst="rect">
            <a:avLst/>
          </a:prstGeom>
          <a:noFill/>
        </p:spPr>
        <p:txBody>
          <a:bodyPr wrap="none" rtlCol="0">
            <a:spAutoFit/>
          </a:bodyPr>
          <a:lstStyle/>
          <a:p>
            <a:pPr algn="ctr"/>
            <a:r>
              <a:rPr lang="en-GB" sz="1400" smtClean="0"/>
              <a:t>Energy water</a:t>
            </a:r>
          </a:p>
          <a:p>
            <a:pPr algn="ctr"/>
            <a:r>
              <a:rPr lang="en-GB" sz="1400" smtClean="0"/>
              <a:t>nexus</a:t>
            </a:r>
            <a:endParaRPr lang="en-GB" sz="1400"/>
          </a:p>
        </p:txBody>
      </p:sp>
      <p:sp>
        <p:nvSpPr>
          <p:cNvPr id="48" name="TextBox 47"/>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39" name="TextBox 38"/>
          <p:cNvSpPr txBox="1"/>
          <p:nvPr/>
        </p:nvSpPr>
        <p:spPr>
          <a:xfrm>
            <a:off x="1267867" y="1267867"/>
            <a:ext cx="3642231" cy="1754326"/>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Talent </a:t>
            </a:r>
            <a:r>
              <a:rPr lang="en-US" b="1" dirty="0" smtClean="0"/>
              <a:t>scarcity</a:t>
            </a:r>
          </a:p>
          <a:p>
            <a:r>
              <a:rPr lang="en-US" dirty="0" smtClean="0"/>
              <a:t>Shortage </a:t>
            </a:r>
            <a:r>
              <a:rPr lang="en-US" dirty="0"/>
              <a:t>of future engineering or other energy relevant skills negatively affecting energy infrastructure development and expansion</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6"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37" name="Straight Connector 36"/>
          <p:cNvCxnSpPr/>
          <p:nvPr/>
        </p:nvCxnSpPr>
        <p:spPr>
          <a:xfrm>
            <a:off x="4837059" y="1469577"/>
            <a:ext cx="526746" cy="346385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2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46" name="TextBox 45"/>
          <p:cNvSpPr txBox="1"/>
          <p:nvPr/>
        </p:nvSpPr>
        <p:spPr>
          <a:xfrm>
            <a:off x="4712103" y="4142760"/>
            <a:ext cx="1239442" cy="523220"/>
          </a:xfrm>
          <a:prstGeom prst="rect">
            <a:avLst/>
          </a:prstGeom>
          <a:noFill/>
        </p:spPr>
        <p:txBody>
          <a:bodyPr wrap="none" rtlCol="0">
            <a:spAutoFit/>
          </a:bodyPr>
          <a:lstStyle/>
          <a:p>
            <a:pPr algn="ctr"/>
            <a:r>
              <a:rPr lang="en-GB" sz="1400" smtClean="0"/>
              <a:t>Energy water</a:t>
            </a:r>
          </a:p>
          <a:p>
            <a:pPr algn="ctr"/>
            <a:r>
              <a:rPr lang="en-GB" sz="1400" smtClean="0"/>
              <a:t>nexus</a:t>
            </a:r>
            <a:endParaRPr lang="en-GB" sz="1400"/>
          </a:p>
        </p:txBody>
      </p:sp>
      <p:sp>
        <p:nvSpPr>
          <p:cNvPr id="48" name="TextBox 47"/>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49" name="TextBox 48"/>
          <p:cNvSpPr txBox="1"/>
          <p:nvPr/>
        </p:nvSpPr>
        <p:spPr>
          <a:xfrm>
            <a:off x="4139775" y="4616608"/>
            <a:ext cx="811441" cy="523220"/>
          </a:xfrm>
          <a:prstGeom prst="rect">
            <a:avLst/>
          </a:prstGeom>
          <a:noFill/>
        </p:spPr>
        <p:txBody>
          <a:bodyPr wrap="none" rtlCol="0">
            <a:spAutoFit/>
          </a:bodyPr>
          <a:lstStyle/>
          <a:p>
            <a:pPr algn="ctr"/>
            <a:r>
              <a:rPr lang="en-GB" sz="1400" smtClean="0"/>
              <a:t>Energy</a:t>
            </a:r>
          </a:p>
          <a:p>
            <a:pPr algn="ctr"/>
            <a:r>
              <a:rPr lang="en-GB" sz="1400" smtClean="0"/>
              <a:t>powerty</a:t>
            </a:r>
            <a:endParaRPr lang="en-GB" sz="1400"/>
          </a:p>
        </p:txBody>
      </p:sp>
      <p:sp>
        <p:nvSpPr>
          <p:cNvPr id="39" name="TextBox 38"/>
          <p:cNvSpPr txBox="1"/>
          <p:nvPr/>
        </p:nvSpPr>
        <p:spPr>
          <a:xfrm>
            <a:off x="1267867" y="1267867"/>
            <a:ext cx="3642231" cy="2308324"/>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Energy </a:t>
            </a:r>
            <a:r>
              <a:rPr lang="en-US" b="1" dirty="0" smtClean="0"/>
              <a:t>poverty</a:t>
            </a:r>
          </a:p>
          <a:p>
            <a:r>
              <a:rPr lang="en-US" dirty="0"/>
              <a:t>1.3 billion people are still without access to electricity, 87% in rural areas; new entrepreneurial models, creation of financing mechanisms, focused government policies to deliver solutions</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8"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47" name="Straight Connector 46"/>
          <p:cNvCxnSpPr/>
          <p:nvPr/>
        </p:nvCxnSpPr>
        <p:spPr>
          <a:xfrm>
            <a:off x="3250346" y="3450132"/>
            <a:ext cx="1068081" cy="147533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46" name="TextBox 45"/>
          <p:cNvSpPr txBox="1"/>
          <p:nvPr/>
        </p:nvSpPr>
        <p:spPr>
          <a:xfrm>
            <a:off x="4712103" y="4142760"/>
            <a:ext cx="1239442" cy="523220"/>
          </a:xfrm>
          <a:prstGeom prst="rect">
            <a:avLst/>
          </a:prstGeom>
          <a:noFill/>
        </p:spPr>
        <p:txBody>
          <a:bodyPr wrap="none" rtlCol="0">
            <a:spAutoFit/>
          </a:bodyPr>
          <a:lstStyle/>
          <a:p>
            <a:pPr algn="ctr"/>
            <a:r>
              <a:rPr lang="en-GB" sz="1400" smtClean="0"/>
              <a:t>Energy water</a:t>
            </a:r>
          </a:p>
          <a:p>
            <a:pPr algn="ctr"/>
            <a:r>
              <a:rPr lang="en-GB" sz="1400" smtClean="0"/>
              <a:t>nexus</a:t>
            </a:r>
            <a:endParaRPr lang="en-GB" sz="1400"/>
          </a:p>
        </p:txBody>
      </p:sp>
      <p:sp>
        <p:nvSpPr>
          <p:cNvPr id="47" name="TextBox 46"/>
          <p:cNvSpPr txBox="1"/>
          <p:nvPr/>
        </p:nvSpPr>
        <p:spPr>
          <a:xfrm>
            <a:off x="5396911" y="4441156"/>
            <a:ext cx="1096710" cy="523220"/>
          </a:xfrm>
          <a:prstGeom prst="rect">
            <a:avLst/>
          </a:prstGeom>
          <a:noFill/>
        </p:spPr>
        <p:txBody>
          <a:bodyPr wrap="none" rtlCol="0">
            <a:spAutoFit/>
          </a:bodyPr>
          <a:lstStyle/>
          <a:p>
            <a:pPr algn="ctr"/>
            <a:r>
              <a:rPr lang="en-GB" sz="1400" smtClean="0"/>
              <a:t>Energy</a:t>
            </a:r>
          </a:p>
          <a:p>
            <a:pPr algn="ctr"/>
            <a:r>
              <a:rPr lang="en-GB" sz="1400" smtClean="0"/>
              <a:t>affordability</a:t>
            </a:r>
            <a:endParaRPr lang="en-GB" sz="1400"/>
          </a:p>
        </p:txBody>
      </p:sp>
      <p:sp>
        <p:nvSpPr>
          <p:cNvPr id="48" name="TextBox 47"/>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49" name="TextBox 48"/>
          <p:cNvSpPr txBox="1"/>
          <p:nvPr/>
        </p:nvSpPr>
        <p:spPr>
          <a:xfrm>
            <a:off x="4139775" y="4616608"/>
            <a:ext cx="811441" cy="523220"/>
          </a:xfrm>
          <a:prstGeom prst="rect">
            <a:avLst/>
          </a:prstGeom>
          <a:noFill/>
        </p:spPr>
        <p:txBody>
          <a:bodyPr wrap="none" rtlCol="0">
            <a:spAutoFit/>
          </a:bodyPr>
          <a:lstStyle/>
          <a:p>
            <a:pPr algn="ctr"/>
            <a:r>
              <a:rPr lang="en-GB" sz="1400" smtClean="0"/>
              <a:t>Energy</a:t>
            </a:r>
          </a:p>
          <a:p>
            <a:pPr algn="ctr"/>
            <a:r>
              <a:rPr lang="en-GB" sz="1400" smtClean="0"/>
              <a:t>powerty</a:t>
            </a:r>
            <a:endParaRPr lang="en-GB" sz="1400"/>
          </a:p>
        </p:txBody>
      </p:sp>
      <p:sp>
        <p:nvSpPr>
          <p:cNvPr id="39" name="TextBox 38"/>
          <p:cNvSpPr txBox="1"/>
          <p:nvPr/>
        </p:nvSpPr>
        <p:spPr>
          <a:xfrm>
            <a:off x="1267867" y="1267867"/>
            <a:ext cx="3642231" cy="1477328"/>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Energy affordability </a:t>
            </a:r>
            <a:endParaRPr lang="en-US" b="1" dirty="0" smtClean="0"/>
          </a:p>
          <a:p>
            <a:r>
              <a:rPr lang="en-US" dirty="0"/>
              <a:t>Also referred to “fuel poverty”, high or increasing energy prices weighing on the household budgets</a:t>
            </a:r>
          </a:p>
        </p:txBody>
      </p:sp>
      <p:sp>
        <p:nvSpPr>
          <p:cNvPr id="51" name="TextBox 50"/>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2" name="TextBox 51"/>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cxnSp>
        <p:nvCxnSpPr>
          <p:cNvPr id="53" name="Straight Connector 52"/>
          <p:cNvCxnSpPr>
            <a:endCxn id="1025" idx="0"/>
          </p:cNvCxnSpPr>
          <p:nvPr/>
        </p:nvCxnSpPr>
        <p:spPr>
          <a:xfrm>
            <a:off x="4856309" y="1536952"/>
            <a:ext cx="1091133" cy="291210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9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ontent Placeholder 2"/>
          <p:cNvSpPr txBox="1">
            <a:spLocks/>
          </p:cNvSpPr>
          <p:nvPr/>
        </p:nvSpPr>
        <p:spPr bwMode="gray">
          <a:xfrm>
            <a:off x="828001" y="612000"/>
            <a:ext cx="6879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Macroeconomic </a:t>
            </a:r>
            <a:r>
              <a:rPr lang="en-GB" b="1" dirty="0" smtClean="0">
                <a:solidFill>
                  <a:schemeClr val="accent1"/>
                </a:solidFill>
                <a:latin typeface="+mj-lt"/>
                <a:ea typeface="+mj-ea"/>
                <a:cs typeface="+mj-cs"/>
              </a:rPr>
              <a:t>risks</a:t>
            </a:r>
            <a:endParaRPr lang="en-GB" b="1" dirty="0">
              <a:solidFill>
                <a:schemeClr val="accent1"/>
              </a:solidFill>
              <a:latin typeface="+mj-lt"/>
              <a:ea typeface="+mj-ea"/>
              <a:cs typeface="+mj-cs"/>
            </a:endParaRPr>
          </a:p>
        </p:txBody>
      </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3" name="Oval 1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extBox 1030"/>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40" name="TextBox 39"/>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41" name="TextBox 40"/>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42" name="TextBox 41"/>
          <p:cNvSpPr txBox="1"/>
          <p:nvPr/>
        </p:nvSpPr>
        <p:spPr>
          <a:xfrm>
            <a:off x="5926691" y="2885142"/>
            <a:ext cx="1090363" cy="523220"/>
          </a:xfrm>
          <a:prstGeom prst="rect">
            <a:avLst/>
          </a:prstGeom>
          <a:noFill/>
        </p:spPr>
        <p:txBody>
          <a:bodyPr wrap="none" rtlCol="0">
            <a:spAutoFit/>
          </a:bodyPr>
          <a:lstStyle/>
          <a:p>
            <a:pPr algn="ctr"/>
            <a:r>
              <a:rPr lang="en-GB" sz="1400" smtClean="0"/>
              <a:t>Commodity</a:t>
            </a:r>
          </a:p>
          <a:p>
            <a:pPr algn="ctr"/>
            <a:r>
              <a:rPr lang="en-GB" sz="1400" smtClean="0"/>
              <a:t>prices</a:t>
            </a:r>
            <a:endParaRPr lang="en-GB" sz="1400"/>
          </a:p>
        </p:txBody>
      </p:sp>
      <p:sp>
        <p:nvSpPr>
          <p:cNvPr id="43" name="TextBox 42"/>
          <p:cNvSpPr txBox="1"/>
          <p:nvPr/>
        </p:nvSpPr>
        <p:spPr>
          <a:xfrm>
            <a:off x="7137549" y="3221958"/>
            <a:ext cx="1109598" cy="523220"/>
          </a:xfrm>
          <a:prstGeom prst="rect">
            <a:avLst/>
          </a:prstGeom>
          <a:noFill/>
        </p:spPr>
        <p:txBody>
          <a:bodyPr wrap="none" rtlCol="0">
            <a:spAutoFit/>
          </a:bodyPr>
          <a:lstStyle/>
          <a:p>
            <a:pPr algn="ctr"/>
            <a:r>
              <a:rPr lang="en-GB" sz="1400" smtClean="0"/>
              <a:t>Large scale</a:t>
            </a:r>
          </a:p>
          <a:p>
            <a:pPr algn="ctr"/>
            <a:r>
              <a:rPr lang="en-GB" sz="1400" smtClean="0"/>
              <a:t>accidents</a:t>
            </a:r>
            <a:endParaRPr lang="en-GB" sz="1400"/>
          </a:p>
        </p:txBody>
      </p:sp>
      <p:sp>
        <p:nvSpPr>
          <p:cNvPr id="44" name="TextBox 43"/>
          <p:cNvSpPr txBox="1"/>
          <p:nvPr/>
        </p:nvSpPr>
        <p:spPr>
          <a:xfrm>
            <a:off x="4057803" y="3360272"/>
            <a:ext cx="1059907" cy="523220"/>
          </a:xfrm>
          <a:prstGeom prst="rect">
            <a:avLst/>
          </a:prstGeom>
          <a:noFill/>
        </p:spPr>
        <p:txBody>
          <a:bodyPr wrap="none" rtlCol="0">
            <a:spAutoFit/>
          </a:bodyPr>
          <a:lstStyle/>
          <a:p>
            <a:pPr algn="ctr"/>
            <a:r>
              <a:rPr lang="en-GB" sz="1400" smtClean="0"/>
              <a:t>Currency</a:t>
            </a:r>
          </a:p>
          <a:p>
            <a:pPr algn="ctr"/>
            <a:r>
              <a:rPr lang="en-GB" sz="1400" smtClean="0"/>
              <a:t>uncertainty</a:t>
            </a:r>
            <a:endParaRPr lang="en-GB" sz="1400"/>
          </a:p>
        </p:txBody>
      </p:sp>
      <p:sp>
        <p:nvSpPr>
          <p:cNvPr id="45" name="TextBox 44"/>
          <p:cNvSpPr txBox="1"/>
          <p:nvPr/>
        </p:nvSpPr>
        <p:spPr>
          <a:xfrm>
            <a:off x="7126858" y="3935290"/>
            <a:ext cx="821059" cy="523220"/>
          </a:xfrm>
          <a:prstGeom prst="rect">
            <a:avLst/>
          </a:prstGeom>
          <a:noFill/>
        </p:spPr>
        <p:txBody>
          <a:bodyPr wrap="none" rtlCol="0">
            <a:spAutoFit/>
          </a:bodyPr>
          <a:lstStyle/>
          <a:p>
            <a:pPr algn="ctr"/>
            <a:r>
              <a:rPr lang="en-GB" sz="1400" smtClean="0"/>
              <a:t>Capital</a:t>
            </a:r>
          </a:p>
          <a:p>
            <a:pPr algn="ctr"/>
            <a:r>
              <a:rPr lang="en-GB" sz="1400" smtClean="0"/>
              <a:t>markets</a:t>
            </a:r>
            <a:endParaRPr lang="en-GB" sz="1400"/>
          </a:p>
        </p:txBody>
      </p:sp>
      <p:sp>
        <p:nvSpPr>
          <p:cNvPr id="46" name="TextBox 45"/>
          <p:cNvSpPr txBox="1"/>
          <p:nvPr/>
        </p:nvSpPr>
        <p:spPr>
          <a:xfrm>
            <a:off x="4712103" y="4142760"/>
            <a:ext cx="1239442" cy="523220"/>
          </a:xfrm>
          <a:prstGeom prst="rect">
            <a:avLst/>
          </a:prstGeom>
          <a:noFill/>
        </p:spPr>
        <p:txBody>
          <a:bodyPr wrap="none" rtlCol="0">
            <a:spAutoFit/>
          </a:bodyPr>
          <a:lstStyle/>
          <a:p>
            <a:pPr algn="ctr"/>
            <a:r>
              <a:rPr lang="en-GB" sz="1400" smtClean="0"/>
              <a:t>Energy water</a:t>
            </a:r>
          </a:p>
          <a:p>
            <a:pPr algn="ctr"/>
            <a:r>
              <a:rPr lang="en-GB" sz="1400" smtClean="0"/>
              <a:t>nexus</a:t>
            </a:r>
            <a:endParaRPr lang="en-GB" sz="1400"/>
          </a:p>
        </p:txBody>
      </p:sp>
      <p:sp>
        <p:nvSpPr>
          <p:cNvPr id="47" name="TextBox 46"/>
          <p:cNvSpPr txBox="1"/>
          <p:nvPr/>
        </p:nvSpPr>
        <p:spPr>
          <a:xfrm>
            <a:off x="5396911" y="4441156"/>
            <a:ext cx="1096710" cy="523220"/>
          </a:xfrm>
          <a:prstGeom prst="rect">
            <a:avLst/>
          </a:prstGeom>
          <a:noFill/>
        </p:spPr>
        <p:txBody>
          <a:bodyPr wrap="none" rtlCol="0">
            <a:spAutoFit/>
          </a:bodyPr>
          <a:lstStyle/>
          <a:p>
            <a:pPr algn="ctr"/>
            <a:r>
              <a:rPr lang="en-GB" sz="1400" smtClean="0"/>
              <a:t>Energy</a:t>
            </a:r>
          </a:p>
          <a:p>
            <a:pPr algn="ctr"/>
            <a:r>
              <a:rPr lang="en-GB" sz="1400" smtClean="0"/>
              <a:t>affordability</a:t>
            </a:r>
            <a:endParaRPr lang="en-GB" sz="1400"/>
          </a:p>
        </p:txBody>
      </p:sp>
      <p:sp>
        <p:nvSpPr>
          <p:cNvPr id="48" name="TextBox 47"/>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49" name="TextBox 48"/>
          <p:cNvSpPr txBox="1"/>
          <p:nvPr/>
        </p:nvSpPr>
        <p:spPr>
          <a:xfrm>
            <a:off x="4139775" y="4616608"/>
            <a:ext cx="811441" cy="523220"/>
          </a:xfrm>
          <a:prstGeom prst="rect">
            <a:avLst/>
          </a:prstGeom>
          <a:noFill/>
        </p:spPr>
        <p:txBody>
          <a:bodyPr wrap="none" rtlCol="0">
            <a:spAutoFit/>
          </a:bodyPr>
          <a:lstStyle/>
          <a:p>
            <a:pPr algn="ctr"/>
            <a:r>
              <a:rPr lang="en-GB" sz="1400" smtClean="0"/>
              <a:t>Energy</a:t>
            </a:r>
          </a:p>
          <a:p>
            <a:pPr algn="ctr"/>
            <a:r>
              <a:rPr lang="en-GB" sz="1400" smtClean="0"/>
              <a:t>powerty</a:t>
            </a:r>
            <a:endParaRPr lang="en-GB" sz="1400"/>
          </a:p>
        </p:txBody>
      </p:sp>
      <p:sp>
        <p:nvSpPr>
          <p:cNvPr id="50" name="TextBox 49"/>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51" name="TextBox 50"/>
          <p:cNvSpPr txBox="1"/>
          <p:nvPr/>
        </p:nvSpPr>
        <p:spPr>
          <a:xfrm>
            <a:off x="1267867" y="1267867"/>
            <a:ext cx="3642231" cy="923330"/>
          </a:xfrm>
          <a:prstGeom prst="rect">
            <a:avLst/>
          </a:prstGeom>
          <a:solidFill>
            <a:srgbClr val="D59C34"/>
          </a:solidFill>
          <a:effectLst>
            <a:outerShdw blurRad="50800" dist="38100" dir="2700000" algn="tl" rotWithShape="0">
              <a:prstClr val="black">
                <a:alpha val="40000"/>
              </a:prstClr>
            </a:outerShdw>
          </a:effectLst>
        </p:spPr>
        <p:txBody>
          <a:bodyPr wrap="square" rtlCol="0">
            <a:spAutoFit/>
          </a:bodyPr>
          <a:lstStyle/>
          <a:p>
            <a:r>
              <a:rPr lang="en-US" b="1" dirty="0"/>
              <a:t>Corruption </a:t>
            </a:r>
            <a:endParaRPr lang="en-US" b="1" dirty="0" smtClean="0"/>
          </a:p>
          <a:p>
            <a:r>
              <a:rPr lang="en-US" dirty="0"/>
              <a:t>Slowing down development and development of effective policies.</a:t>
            </a:r>
          </a:p>
        </p:txBody>
      </p:sp>
      <p:sp>
        <p:nvSpPr>
          <p:cNvPr id="52" name="TextBox 51"/>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53" name="TextBox 52"/>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cxnSp>
        <p:nvCxnSpPr>
          <p:cNvPr id="54" name="Straight Connector 53"/>
          <p:cNvCxnSpPr>
            <a:stCxn id="51" idx="2"/>
          </p:cNvCxnSpPr>
          <p:nvPr/>
        </p:nvCxnSpPr>
        <p:spPr>
          <a:xfrm>
            <a:off x="3088983" y="2191197"/>
            <a:ext cx="1229444" cy="303853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1754326"/>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China/India growth </a:t>
            </a:r>
            <a:endParaRPr lang="en-US" b="1" dirty="0" smtClean="0"/>
          </a:p>
          <a:p>
            <a:r>
              <a:rPr lang="en-US" dirty="0"/>
              <a:t>Shifting demand to east, competition for scarce resources, market uncertainties and sustainability of continued growth rates.</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cxnSp>
        <p:nvCxnSpPr>
          <p:cNvPr id="20" name="Straight Connector 19"/>
          <p:cNvCxnSpPr/>
          <p:nvPr/>
        </p:nvCxnSpPr>
        <p:spPr>
          <a:xfrm>
            <a:off x="4856309" y="1536952"/>
            <a:ext cx="3588444" cy="19669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8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1477328"/>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Brazil </a:t>
            </a:r>
            <a:r>
              <a:rPr lang="en-US" b="1" dirty="0" err="1"/>
              <a:t>realising</a:t>
            </a:r>
            <a:r>
              <a:rPr lang="en-US" b="1" dirty="0"/>
              <a:t> its potential as role model for Latin </a:t>
            </a:r>
            <a:r>
              <a:rPr lang="en-US" b="1" dirty="0" smtClean="0"/>
              <a:t>America</a:t>
            </a:r>
          </a:p>
          <a:p>
            <a:r>
              <a:rPr lang="en-US" dirty="0" err="1"/>
              <a:t>Realising</a:t>
            </a:r>
            <a:r>
              <a:rPr lang="en-US" dirty="0"/>
              <a:t> its potential, influence on regional policy, growth and development within the region</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2"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cxnSp>
        <p:nvCxnSpPr>
          <p:cNvPr id="23" name="Straight Connector 22"/>
          <p:cNvCxnSpPr>
            <a:endCxn id="1037" idx="0"/>
          </p:cNvCxnSpPr>
          <p:nvPr/>
        </p:nvCxnSpPr>
        <p:spPr>
          <a:xfrm>
            <a:off x="1944104" y="2745196"/>
            <a:ext cx="620463" cy="18729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7" name="TextBox 66"/>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1754326"/>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Russia energy diplomacy </a:t>
            </a:r>
            <a:endParaRPr lang="en-US" b="1" dirty="0" smtClean="0"/>
          </a:p>
          <a:p>
            <a:r>
              <a:rPr lang="en-US" dirty="0"/>
              <a:t>Ability to adapt to shale gas context and maintain its importance in the natural gas sector; implications for regional / global gas markets.</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4"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cxnSp>
        <p:nvCxnSpPr>
          <p:cNvPr id="25" name="Straight Connector 24"/>
          <p:cNvCxnSpPr>
            <a:endCxn id="67" idx="0"/>
          </p:cNvCxnSpPr>
          <p:nvPr/>
        </p:nvCxnSpPr>
        <p:spPr>
          <a:xfrm>
            <a:off x="3842017" y="2935302"/>
            <a:ext cx="309183" cy="164416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50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146221" y="4083846"/>
            <a:ext cx="1200970" cy="307777"/>
          </a:xfrm>
          <a:prstGeom prst="rect">
            <a:avLst/>
          </a:prstGeom>
          <a:noFill/>
        </p:spPr>
        <p:txBody>
          <a:bodyPr wrap="none" rtlCol="0">
            <a:spAutoFit/>
          </a:bodyPr>
          <a:lstStyle/>
          <a:p>
            <a:pPr algn="ctr"/>
            <a:r>
              <a:rPr lang="en-GB" sz="1400" dirty="0" smtClean="0"/>
              <a:t>EU cohesion</a:t>
            </a:r>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7" name="TextBox 66"/>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1477328"/>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EU cohesion </a:t>
            </a:r>
            <a:endParaRPr lang="en-US" b="1" dirty="0" smtClean="0"/>
          </a:p>
          <a:p>
            <a:r>
              <a:rPr lang="en-US" dirty="0"/>
              <a:t>Absence of common energy policy with negative effects on common energy market and regional interconnection</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6"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cxnSp>
        <p:nvCxnSpPr>
          <p:cNvPr id="27" name="Straight Connector 26"/>
          <p:cNvCxnSpPr>
            <a:endCxn id="63" idx="0"/>
          </p:cNvCxnSpPr>
          <p:nvPr/>
        </p:nvCxnSpPr>
        <p:spPr>
          <a:xfrm>
            <a:off x="4146221" y="2745196"/>
            <a:ext cx="132732" cy="107971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5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3" name="Oval 1032"/>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7" name="TextBox 66"/>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1477328"/>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Middle East / North Africa fragility </a:t>
            </a:r>
            <a:endParaRPr lang="en-US" b="1" dirty="0" smtClean="0"/>
          </a:p>
          <a:p>
            <a:r>
              <a:rPr lang="en-US" dirty="0"/>
              <a:t>Political fragility and potential conflict (e.g. around Suez Canal) affecting global security of supply.</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8"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sp>
        <p:nvSpPr>
          <p:cNvPr id="29" name="TextBox 28"/>
          <p:cNvSpPr txBox="1"/>
          <p:nvPr/>
        </p:nvSpPr>
        <p:spPr>
          <a:xfrm>
            <a:off x="4146221" y="4083846"/>
            <a:ext cx="1200970" cy="307777"/>
          </a:xfrm>
          <a:prstGeom prst="rect">
            <a:avLst/>
          </a:prstGeom>
          <a:noFill/>
        </p:spPr>
        <p:txBody>
          <a:bodyPr wrap="none" rtlCol="0">
            <a:spAutoFit/>
          </a:bodyPr>
          <a:lstStyle/>
          <a:p>
            <a:pPr algn="ctr"/>
            <a:r>
              <a:rPr lang="en-GB" sz="1400" dirty="0" smtClean="0"/>
              <a:t>EU cohesion</a:t>
            </a:r>
          </a:p>
        </p:txBody>
      </p:sp>
      <p:cxnSp>
        <p:nvCxnSpPr>
          <p:cNvPr id="30" name="Straight Connector 29"/>
          <p:cNvCxnSpPr>
            <a:endCxn id="1031" idx="0"/>
          </p:cNvCxnSpPr>
          <p:nvPr/>
        </p:nvCxnSpPr>
        <p:spPr>
          <a:xfrm>
            <a:off x="4856309" y="1536952"/>
            <a:ext cx="2652790" cy="49142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35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3" name="Oval 1032"/>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65" name="TextBox 64"/>
          <p:cNvSpPr txBox="1"/>
          <p:nvPr/>
        </p:nvSpPr>
        <p:spPr>
          <a:xfrm>
            <a:off x="3298116" y="3967306"/>
            <a:ext cx="942887" cy="307777"/>
          </a:xfrm>
          <a:prstGeom prst="rect">
            <a:avLst/>
          </a:prstGeom>
          <a:noFill/>
        </p:spPr>
        <p:txBody>
          <a:bodyPr wrap="none" rtlCol="0">
            <a:spAutoFit/>
          </a:bodyPr>
          <a:lstStyle/>
          <a:p>
            <a:pPr algn="ctr"/>
            <a:r>
              <a:rPr lang="en-GB" sz="1400" dirty="0" smtClean="0"/>
              <a:t>US policy</a:t>
            </a:r>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7" name="TextBox 66"/>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2031325"/>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US trade and policy influencing global energy markets </a:t>
            </a:r>
            <a:endParaRPr lang="en-US" b="1" dirty="0" smtClean="0"/>
          </a:p>
          <a:p>
            <a:r>
              <a:rPr lang="en-US" dirty="0"/>
              <a:t>US driven innovation and policy influencing global energy trade; and affecting priorities in bilateral relations and international security policies</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0"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sp>
        <p:nvSpPr>
          <p:cNvPr id="31" name="TextBox 30"/>
          <p:cNvSpPr txBox="1"/>
          <p:nvPr/>
        </p:nvSpPr>
        <p:spPr>
          <a:xfrm>
            <a:off x="4146221" y="4083846"/>
            <a:ext cx="1200970" cy="307777"/>
          </a:xfrm>
          <a:prstGeom prst="rect">
            <a:avLst/>
          </a:prstGeom>
          <a:noFill/>
        </p:spPr>
        <p:txBody>
          <a:bodyPr wrap="none" rtlCol="0">
            <a:spAutoFit/>
          </a:bodyPr>
          <a:lstStyle/>
          <a:p>
            <a:pPr algn="ctr"/>
            <a:r>
              <a:rPr lang="en-GB" sz="1400" dirty="0" smtClean="0"/>
              <a:t>EU cohesion</a:t>
            </a:r>
          </a:p>
        </p:txBody>
      </p:sp>
      <p:cxnSp>
        <p:nvCxnSpPr>
          <p:cNvPr id="32" name="Straight Connector 31"/>
          <p:cNvCxnSpPr>
            <a:endCxn id="65" idx="0"/>
          </p:cNvCxnSpPr>
          <p:nvPr/>
        </p:nvCxnSpPr>
        <p:spPr>
          <a:xfrm>
            <a:off x="3365607" y="3196558"/>
            <a:ext cx="403953" cy="7707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943" y="612000"/>
            <a:ext cx="73437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dirty="0"/>
              <a:t>Information on global, regional and national energy strategies</a:t>
            </a:r>
          </a:p>
        </p:txBody>
      </p:sp>
      <p:sp>
        <p:nvSpPr>
          <p:cNvPr id="4" name="TextBox 3"/>
          <p:cNvSpPr txBox="1"/>
          <p:nvPr/>
        </p:nvSpPr>
        <p:spPr>
          <a:xfrm>
            <a:off x="849314" y="1773238"/>
            <a:ext cx="3816350" cy="4185761"/>
          </a:xfrm>
          <a:prstGeom prst="rect">
            <a:avLst/>
          </a:prstGeom>
          <a:noFill/>
        </p:spPr>
        <p:txBody>
          <a:bodyPr wrap="square" rtlCol="0">
            <a:spAutoFit/>
          </a:bodyPr>
          <a:lstStyle/>
          <a:p>
            <a:pPr>
              <a:spcBef>
                <a:spcPts val="600"/>
              </a:spcBef>
              <a:spcAft>
                <a:spcPts val="600"/>
              </a:spcAft>
            </a:pPr>
            <a:r>
              <a:rPr lang="en-US" dirty="0" smtClean="0"/>
              <a:t>WEC </a:t>
            </a:r>
            <a:r>
              <a:rPr lang="en-US" dirty="0"/>
              <a:t>works with governments, agencies and companies </a:t>
            </a:r>
            <a:r>
              <a:rPr lang="en-US" dirty="0" smtClean="0"/>
              <a:t>on </a:t>
            </a:r>
            <a:r>
              <a:rPr lang="en-US" dirty="0" smtClean="0"/>
              <a:t>policy </a:t>
            </a:r>
            <a:r>
              <a:rPr lang="en-US" dirty="0"/>
              <a:t>development and strategic </a:t>
            </a:r>
            <a:r>
              <a:rPr lang="en-US" dirty="0" smtClean="0"/>
              <a:t>decision-making </a:t>
            </a:r>
            <a:r>
              <a:rPr lang="en-US" dirty="0"/>
              <a:t>and planning</a:t>
            </a:r>
            <a:r>
              <a:rPr lang="en-US" dirty="0" smtClean="0"/>
              <a:t>.</a:t>
            </a:r>
            <a:endParaRPr lang="en-US" dirty="0"/>
          </a:p>
          <a:p>
            <a:pPr>
              <a:spcBef>
                <a:spcPts val="600"/>
              </a:spcBef>
              <a:spcAft>
                <a:spcPts val="600"/>
              </a:spcAft>
            </a:pPr>
            <a:r>
              <a:rPr lang="en-US" dirty="0" smtClean="0"/>
              <a:t>WEC </a:t>
            </a:r>
            <a:r>
              <a:rPr lang="en-US" dirty="0"/>
              <a:t>works with partner organisations to facilitate </a:t>
            </a:r>
            <a:endParaRPr lang="en-US" dirty="0" smtClean="0"/>
          </a:p>
          <a:p>
            <a:pPr marL="285750" indent="-285750">
              <a:spcBef>
                <a:spcPts val="600"/>
              </a:spcBef>
              <a:spcAft>
                <a:spcPts val="600"/>
              </a:spcAft>
              <a:buFont typeface="Arial" pitchFamily="34" charset="0"/>
              <a:buChar char="•"/>
            </a:pPr>
            <a:r>
              <a:rPr lang="en-US" dirty="0" smtClean="0"/>
              <a:t>access </a:t>
            </a:r>
            <a:r>
              <a:rPr lang="en-US" dirty="0"/>
              <a:t>to our network of </a:t>
            </a:r>
            <a:r>
              <a:rPr lang="en-US" dirty="0" smtClean="0"/>
              <a:t>experts</a:t>
            </a:r>
          </a:p>
          <a:p>
            <a:pPr marL="285750" indent="-285750">
              <a:spcBef>
                <a:spcPts val="600"/>
              </a:spcBef>
              <a:spcAft>
                <a:spcPts val="600"/>
              </a:spcAft>
              <a:buFont typeface="Arial" pitchFamily="34" charset="0"/>
              <a:buChar char="•"/>
            </a:pPr>
            <a:r>
              <a:rPr lang="en-US" dirty="0" smtClean="0"/>
              <a:t>impartial </a:t>
            </a:r>
            <a:r>
              <a:rPr lang="en-US" dirty="0"/>
              <a:t>advice to intergovernmental organisations </a:t>
            </a:r>
            <a:endParaRPr lang="en-US" dirty="0" smtClean="0"/>
          </a:p>
          <a:p>
            <a:pPr marL="285750" indent="-285750">
              <a:spcBef>
                <a:spcPts val="600"/>
              </a:spcBef>
              <a:spcAft>
                <a:spcPts val="600"/>
              </a:spcAft>
              <a:buFont typeface="Arial" pitchFamily="34" charset="0"/>
              <a:buChar char="•"/>
            </a:pPr>
            <a:r>
              <a:rPr lang="en-US" dirty="0" smtClean="0"/>
              <a:t>and n</a:t>
            </a:r>
            <a:r>
              <a:rPr lang="en-US" dirty="0" smtClean="0"/>
              <a:t>ational </a:t>
            </a:r>
            <a:r>
              <a:rPr lang="en-US" dirty="0"/>
              <a:t>governments </a:t>
            </a:r>
            <a:endParaRPr lang="en-US" dirty="0" smtClean="0"/>
          </a:p>
          <a:p>
            <a:pPr>
              <a:spcBef>
                <a:spcPts val="600"/>
              </a:spcBef>
              <a:spcAft>
                <a:spcPts val="600"/>
              </a:spcAft>
            </a:pPr>
            <a:r>
              <a:rPr lang="en-US" dirty="0" smtClean="0"/>
              <a:t>on </a:t>
            </a:r>
            <a:r>
              <a:rPr lang="en-US" dirty="0"/>
              <a:t>specific issues affecting what we call </a:t>
            </a:r>
            <a:r>
              <a:rPr lang="en-US" b="1" dirty="0">
                <a:solidFill>
                  <a:srgbClr val="003399"/>
                </a:solidFill>
              </a:rPr>
              <a:t>the </a:t>
            </a:r>
            <a:r>
              <a:rPr lang="en-US" b="1" dirty="0" smtClean="0">
                <a:solidFill>
                  <a:srgbClr val="003399"/>
                </a:solidFill>
              </a:rPr>
              <a:t>Energy Trilemma</a:t>
            </a:r>
            <a:r>
              <a:rPr lang="en-US" dirty="0" smtClean="0"/>
              <a:t>.</a:t>
            </a:r>
          </a:p>
        </p:txBody>
      </p:sp>
      <p:pic>
        <p:nvPicPr>
          <p:cNvPr id="1026" name="Picture 2" descr="http://www.worldenergy.org/wp-content/uploads/2012/09/Christoph-Frei-Ban-Ki-Moon-fe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10840" y="1773238"/>
            <a:ext cx="4495160" cy="484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033" name="Oval 1032"/>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61" name="TextBox 60"/>
          <p:cNvSpPr txBox="1"/>
          <p:nvPr/>
        </p:nvSpPr>
        <p:spPr>
          <a:xfrm>
            <a:off x="3708255"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65" name="TextBox 64"/>
          <p:cNvSpPr txBox="1"/>
          <p:nvPr/>
        </p:nvSpPr>
        <p:spPr>
          <a:xfrm>
            <a:off x="3298116" y="3967306"/>
            <a:ext cx="942887" cy="307777"/>
          </a:xfrm>
          <a:prstGeom prst="rect">
            <a:avLst/>
          </a:prstGeom>
          <a:noFill/>
        </p:spPr>
        <p:txBody>
          <a:bodyPr wrap="none" rtlCol="0">
            <a:spAutoFit/>
          </a:bodyPr>
          <a:lstStyle/>
          <a:p>
            <a:pPr algn="ctr"/>
            <a:r>
              <a:rPr lang="en-GB" sz="1400" dirty="0" smtClean="0"/>
              <a:t>US policy</a:t>
            </a:r>
          </a:p>
        </p:txBody>
      </p:sp>
      <p:sp>
        <p:nvSpPr>
          <p:cNvPr id="66" name="TextBox 65"/>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67" name="TextBox 66"/>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69" name="TextBox 68"/>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33" name="TextBox 32"/>
          <p:cNvSpPr txBox="1"/>
          <p:nvPr/>
        </p:nvSpPr>
        <p:spPr>
          <a:xfrm>
            <a:off x="1267867" y="1267867"/>
            <a:ext cx="3642231" cy="923330"/>
          </a:xfrm>
          <a:prstGeom prst="rect">
            <a:avLst/>
          </a:prstGeom>
          <a:solidFill>
            <a:srgbClr val="ACA2BF"/>
          </a:solidFill>
          <a:effectLst>
            <a:outerShdw blurRad="50800" dist="38100" dir="2700000" algn="tl" rotWithShape="0">
              <a:prstClr val="black">
                <a:alpha val="40000"/>
              </a:prstClr>
            </a:outerShdw>
          </a:effectLst>
        </p:spPr>
        <p:txBody>
          <a:bodyPr wrap="square" rtlCol="0">
            <a:spAutoFit/>
          </a:bodyPr>
          <a:lstStyle/>
          <a:p>
            <a:r>
              <a:rPr lang="en-US" b="1" dirty="0"/>
              <a:t>Terrorism </a:t>
            </a:r>
            <a:endParaRPr lang="en-US" b="1" dirty="0" smtClean="0"/>
          </a:p>
          <a:p>
            <a:r>
              <a:rPr lang="en-US" dirty="0"/>
              <a:t>Physical risks and cyber threats affecting energy markets</a:t>
            </a:r>
          </a:p>
        </p:txBody>
      </p:sp>
      <p:sp>
        <p:nvSpPr>
          <p:cNvPr id="34" name="TextBox 33"/>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5" name="TextBox 34"/>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2"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geopolitics</a:t>
            </a:r>
            <a:endParaRPr lang="en-GB" b="1" dirty="0">
              <a:solidFill>
                <a:schemeClr val="accent1"/>
              </a:solidFill>
              <a:latin typeface="+mj-lt"/>
              <a:ea typeface="+mj-ea"/>
              <a:cs typeface="+mj-cs"/>
            </a:endParaRPr>
          </a:p>
        </p:txBody>
      </p:sp>
      <p:sp>
        <p:nvSpPr>
          <p:cNvPr id="36" name="TextBox 35"/>
          <p:cNvSpPr txBox="1"/>
          <p:nvPr/>
        </p:nvSpPr>
        <p:spPr>
          <a:xfrm>
            <a:off x="4146221" y="4083846"/>
            <a:ext cx="1200970" cy="307777"/>
          </a:xfrm>
          <a:prstGeom prst="rect">
            <a:avLst/>
          </a:prstGeom>
          <a:noFill/>
        </p:spPr>
        <p:txBody>
          <a:bodyPr wrap="none" rtlCol="0">
            <a:spAutoFit/>
          </a:bodyPr>
          <a:lstStyle/>
          <a:p>
            <a:pPr algn="ctr"/>
            <a:r>
              <a:rPr lang="en-GB" sz="1400" dirty="0" smtClean="0"/>
              <a:t>EU cohesion</a:t>
            </a:r>
          </a:p>
        </p:txBody>
      </p:sp>
      <p:cxnSp>
        <p:nvCxnSpPr>
          <p:cNvPr id="37" name="Straight Connector 36"/>
          <p:cNvCxnSpPr>
            <a:endCxn id="61" idx="0"/>
          </p:cNvCxnSpPr>
          <p:nvPr/>
        </p:nvCxnSpPr>
        <p:spPr>
          <a:xfrm>
            <a:off x="4151200" y="2191198"/>
            <a:ext cx="21766" cy="114217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85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policies and business environment</a:t>
            </a:r>
            <a:endParaRPr lang="en-GB" b="1" dirty="0">
              <a:solidFill>
                <a:schemeClr val="accent1"/>
              </a:solidFill>
              <a:latin typeface="+mj-lt"/>
              <a:ea typeface="+mj-ea"/>
              <a:cs typeface="+mj-cs"/>
            </a:endParaRPr>
          </a:p>
        </p:txBody>
      </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1" name="Oval 20"/>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90792" y="3770082"/>
            <a:ext cx="1300099" cy="307777"/>
          </a:xfrm>
          <a:prstGeom prst="rect">
            <a:avLst/>
          </a:prstGeom>
          <a:noFill/>
        </p:spPr>
        <p:txBody>
          <a:bodyPr wrap="none" rtlCol="0">
            <a:spAutoFit/>
          </a:bodyPr>
          <a:lstStyle/>
          <a:p>
            <a:pPr algn="ctr"/>
            <a:r>
              <a:rPr lang="en-GB" sz="1400" dirty="0" smtClean="0"/>
              <a:t>Trade barriers</a:t>
            </a:r>
          </a:p>
        </p:txBody>
      </p:sp>
      <p:sp>
        <p:nvSpPr>
          <p:cNvPr id="28" name="TextBox 27"/>
          <p:cNvSpPr txBox="1"/>
          <p:nvPr/>
        </p:nvSpPr>
        <p:spPr>
          <a:xfrm>
            <a:off x="1267867" y="1267867"/>
            <a:ext cx="3642231" cy="1200329"/>
          </a:xfrm>
          <a:prstGeom prst="rect">
            <a:avLst/>
          </a:prstGeom>
          <a:solidFill>
            <a:srgbClr val="456799"/>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Trade barriers </a:t>
            </a:r>
            <a:endParaRPr lang="en-US" b="1" dirty="0" smtClean="0">
              <a:solidFill>
                <a:schemeClr val="bg1"/>
              </a:solidFill>
            </a:endParaRPr>
          </a:p>
          <a:p>
            <a:r>
              <a:rPr lang="en-US" dirty="0">
                <a:solidFill>
                  <a:schemeClr val="bg1"/>
                </a:solidFill>
              </a:rPr>
              <a:t>Constraining or enabling green growth (e.g. through technology transfer or the lack thereof)</a:t>
            </a:r>
          </a:p>
        </p:txBody>
      </p:sp>
      <p:sp>
        <p:nvSpPr>
          <p:cNvPr id="29" name="TextBox 28"/>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0" name="TextBox 29"/>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cxnSp>
        <p:nvCxnSpPr>
          <p:cNvPr id="20" name="Straight Connector 19"/>
          <p:cNvCxnSpPr>
            <a:endCxn id="22" idx="0"/>
          </p:cNvCxnSpPr>
          <p:nvPr/>
        </p:nvCxnSpPr>
        <p:spPr>
          <a:xfrm flipH="1">
            <a:off x="4240842" y="2351314"/>
            <a:ext cx="185161" cy="141876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1" name="Oval 20"/>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90792" y="3770082"/>
            <a:ext cx="1300099" cy="307777"/>
          </a:xfrm>
          <a:prstGeom prst="rect">
            <a:avLst/>
          </a:prstGeom>
          <a:noFill/>
        </p:spPr>
        <p:txBody>
          <a:bodyPr wrap="none" rtlCol="0">
            <a:spAutoFit/>
          </a:bodyPr>
          <a:lstStyle/>
          <a:p>
            <a:pPr algn="ctr"/>
            <a:r>
              <a:rPr lang="en-GB" sz="1400" dirty="0" smtClean="0"/>
              <a:t>Trade barriers</a:t>
            </a:r>
          </a:p>
        </p:txBody>
      </p:sp>
      <p:sp>
        <p:nvSpPr>
          <p:cNvPr id="26" name="Oval 25"/>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5888" y="3840522"/>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28" name="TextBox 27"/>
          <p:cNvSpPr txBox="1"/>
          <p:nvPr/>
        </p:nvSpPr>
        <p:spPr>
          <a:xfrm>
            <a:off x="1267867" y="1267867"/>
            <a:ext cx="3642231" cy="1477328"/>
          </a:xfrm>
          <a:prstGeom prst="rect">
            <a:avLst/>
          </a:prstGeom>
          <a:solidFill>
            <a:srgbClr val="456799"/>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Regional interconnection </a:t>
            </a:r>
            <a:endParaRPr lang="en-US" b="1" dirty="0" smtClean="0">
              <a:solidFill>
                <a:schemeClr val="bg1"/>
              </a:solidFill>
            </a:endParaRPr>
          </a:p>
          <a:p>
            <a:r>
              <a:rPr lang="en-US" dirty="0">
                <a:solidFill>
                  <a:schemeClr val="bg1"/>
                </a:solidFill>
              </a:rPr>
              <a:t>Underdevelopment of regional infrastructure,  potentially high cost implications of unequal distribution of resources</a:t>
            </a:r>
          </a:p>
        </p:txBody>
      </p:sp>
      <p:sp>
        <p:nvSpPr>
          <p:cNvPr id="29" name="TextBox 28"/>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0" name="TextBox 29"/>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3"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policies and business environment</a:t>
            </a:r>
            <a:endParaRPr lang="en-GB" b="1" dirty="0">
              <a:solidFill>
                <a:schemeClr val="accent1"/>
              </a:solidFill>
              <a:latin typeface="+mj-lt"/>
              <a:ea typeface="+mj-ea"/>
              <a:cs typeface="+mj-cs"/>
            </a:endParaRPr>
          </a:p>
        </p:txBody>
      </p:sp>
      <p:cxnSp>
        <p:nvCxnSpPr>
          <p:cNvPr id="24" name="Straight Connector 23"/>
          <p:cNvCxnSpPr>
            <a:endCxn id="26" idx="1"/>
          </p:cNvCxnSpPr>
          <p:nvPr/>
        </p:nvCxnSpPr>
        <p:spPr>
          <a:xfrm>
            <a:off x="4856309" y="1536952"/>
            <a:ext cx="2033131" cy="214153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6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 name="Oval 1"/>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4429255" y="4011569"/>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21" name="Oval 20"/>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90792" y="3770082"/>
            <a:ext cx="1300099" cy="307777"/>
          </a:xfrm>
          <a:prstGeom prst="rect">
            <a:avLst/>
          </a:prstGeom>
          <a:noFill/>
        </p:spPr>
        <p:txBody>
          <a:bodyPr wrap="none" rtlCol="0">
            <a:spAutoFit/>
          </a:bodyPr>
          <a:lstStyle/>
          <a:p>
            <a:pPr algn="ctr"/>
            <a:r>
              <a:rPr lang="en-GB" sz="1400" dirty="0" smtClean="0"/>
              <a:t>Trade barriers</a:t>
            </a:r>
          </a:p>
        </p:txBody>
      </p:sp>
      <p:sp>
        <p:nvSpPr>
          <p:cNvPr id="26" name="Oval 25"/>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5888" y="3840522"/>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28" name="TextBox 27"/>
          <p:cNvSpPr txBox="1"/>
          <p:nvPr/>
        </p:nvSpPr>
        <p:spPr>
          <a:xfrm>
            <a:off x="1267867" y="1267867"/>
            <a:ext cx="3642231" cy="1477328"/>
          </a:xfrm>
          <a:prstGeom prst="rect">
            <a:avLst/>
          </a:prstGeom>
          <a:solidFill>
            <a:srgbClr val="456799"/>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Business </a:t>
            </a:r>
            <a:r>
              <a:rPr lang="en-US" b="1" dirty="0" smtClean="0">
                <a:solidFill>
                  <a:schemeClr val="bg1"/>
                </a:solidFill>
              </a:rPr>
              <a:t>cycle</a:t>
            </a:r>
          </a:p>
          <a:p>
            <a:r>
              <a:rPr lang="en-US" dirty="0">
                <a:solidFill>
                  <a:schemeClr val="bg1"/>
                </a:solidFill>
              </a:rPr>
              <a:t>Overcapacity and underinvestment in energy infrastructure as a growth constraint</a:t>
            </a:r>
          </a:p>
        </p:txBody>
      </p:sp>
      <p:sp>
        <p:nvSpPr>
          <p:cNvPr id="29" name="TextBox 28"/>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0" name="TextBox 29"/>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24"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policies and business environment</a:t>
            </a:r>
            <a:endParaRPr lang="en-GB" b="1" dirty="0">
              <a:solidFill>
                <a:schemeClr val="accent1"/>
              </a:solidFill>
              <a:latin typeface="+mj-lt"/>
              <a:ea typeface="+mj-ea"/>
              <a:cs typeface="+mj-cs"/>
            </a:endParaRPr>
          </a:p>
        </p:txBody>
      </p:sp>
      <p:cxnSp>
        <p:nvCxnSpPr>
          <p:cNvPr id="25" name="Straight Connector 24"/>
          <p:cNvCxnSpPr/>
          <p:nvPr/>
        </p:nvCxnSpPr>
        <p:spPr>
          <a:xfrm>
            <a:off x="4240841" y="2599262"/>
            <a:ext cx="577048" cy="142717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0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 name="Oval 1"/>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4429255" y="4011569"/>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37" name="TextBox 36"/>
          <p:cNvSpPr txBox="1"/>
          <p:nvPr/>
        </p:nvSpPr>
        <p:spPr>
          <a:xfrm>
            <a:off x="5820800" y="3503145"/>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21" name="Oval 20"/>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90792" y="3770082"/>
            <a:ext cx="1300099" cy="307777"/>
          </a:xfrm>
          <a:prstGeom prst="rect">
            <a:avLst/>
          </a:prstGeom>
          <a:noFill/>
        </p:spPr>
        <p:txBody>
          <a:bodyPr wrap="none" rtlCol="0">
            <a:spAutoFit/>
          </a:bodyPr>
          <a:lstStyle/>
          <a:p>
            <a:pPr algn="ctr"/>
            <a:r>
              <a:rPr lang="en-GB" sz="1400" dirty="0" smtClean="0"/>
              <a:t>Trade barriers</a:t>
            </a:r>
          </a:p>
        </p:txBody>
      </p:sp>
      <p:sp>
        <p:nvSpPr>
          <p:cNvPr id="26" name="Oval 25"/>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5888" y="3840522"/>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28" name="TextBox 27"/>
          <p:cNvSpPr txBox="1"/>
          <p:nvPr/>
        </p:nvSpPr>
        <p:spPr>
          <a:xfrm>
            <a:off x="1267867" y="1267867"/>
            <a:ext cx="3642231" cy="2585323"/>
          </a:xfrm>
          <a:prstGeom prst="rect">
            <a:avLst/>
          </a:prstGeom>
          <a:solidFill>
            <a:srgbClr val="456799"/>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Innovative market design &amp; </a:t>
            </a:r>
            <a:r>
              <a:rPr lang="en-US" b="1" dirty="0" smtClean="0">
                <a:solidFill>
                  <a:schemeClr val="bg1"/>
                </a:solidFill>
              </a:rPr>
              <a:t>policies</a:t>
            </a:r>
          </a:p>
          <a:p>
            <a:r>
              <a:rPr lang="en-US" dirty="0">
                <a:solidFill>
                  <a:schemeClr val="bg1"/>
                </a:solidFill>
              </a:rPr>
              <a:t>New market designs and policies securing back-up and storage capacity in electricity markets with increasing intermittent renewable energy shares; fragmented regulation leading to ineffective solutions</a:t>
            </a:r>
          </a:p>
        </p:txBody>
      </p:sp>
      <p:sp>
        <p:nvSpPr>
          <p:cNvPr id="29" name="TextBox 28"/>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0" name="TextBox 29"/>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1"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policies and business environment</a:t>
            </a:r>
            <a:endParaRPr lang="en-GB" b="1" dirty="0">
              <a:solidFill>
                <a:schemeClr val="accent1"/>
              </a:solidFill>
              <a:latin typeface="+mj-lt"/>
              <a:ea typeface="+mj-ea"/>
              <a:cs typeface="+mj-cs"/>
            </a:endParaRPr>
          </a:p>
        </p:txBody>
      </p:sp>
      <p:cxnSp>
        <p:nvCxnSpPr>
          <p:cNvPr id="32" name="Straight Connector 31"/>
          <p:cNvCxnSpPr>
            <a:endCxn id="3" idx="0"/>
          </p:cNvCxnSpPr>
          <p:nvPr/>
        </p:nvCxnSpPr>
        <p:spPr>
          <a:xfrm>
            <a:off x="4856309" y="1536952"/>
            <a:ext cx="1459967" cy="192086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8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 name="Oval 1"/>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p:cNvSpPr txBox="1"/>
          <p:nvPr/>
        </p:nvSpPr>
        <p:spPr>
          <a:xfrm>
            <a:off x="4429255" y="4011569"/>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37" name="TextBox 36"/>
          <p:cNvSpPr txBox="1"/>
          <p:nvPr/>
        </p:nvSpPr>
        <p:spPr>
          <a:xfrm>
            <a:off x="5820800" y="3503145"/>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21" name="Oval 20"/>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90792" y="3770082"/>
            <a:ext cx="1300099" cy="307777"/>
          </a:xfrm>
          <a:prstGeom prst="rect">
            <a:avLst/>
          </a:prstGeom>
          <a:noFill/>
        </p:spPr>
        <p:txBody>
          <a:bodyPr wrap="none" rtlCol="0">
            <a:spAutoFit/>
          </a:bodyPr>
          <a:lstStyle/>
          <a:p>
            <a:pPr algn="ctr"/>
            <a:r>
              <a:rPr lang="en-GB" sz="1400" dirty="0" smtClean="0"/>
              <a:t>Trade barriers</a:t>
            </a:r>
          </a:p>
        </p:txBody>
      </p:sp>
      <p:sp>
        <p:nvSpPr>
          <p:cNvPr id="26" name="Oval 25"/>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5888" y="3840522"/>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38" name="TextBox 37"/>
          <p:cNvSpPr txBox="1"/>
          <p:nvPr/>
        </p:nvSpPr>
        <p:spPr>
          <a:xfrm>
            <a:off x="7283209" y="334818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28" name="TextBox 27"/>
          <p:cNvSpPr txBox="1"/>
          <p:nvPr/>
        </p:nvSpPr>
        <p:spPr>
          <a:xfrm>
            <a:off x="1267867" y="1267867"/>
            <a:ext cx="3642231" cy="923330"/>
          </a:xfrm>
          <a:prstGeom prst="rect">
            <a:avLst/>
          </a:prstGeom>
          <a:solidFill>
            <a:srgbClr val="456799"/>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Energy </a:t>
            </a:r>
            <a:r>
              <a:rPr lang="en-US" b="1" dirty="0" smtClean="0">
                <a:solidFill>
                  <a:schemeClr val="bg1"/>
                </a:solidFill>
              </a:rPr>
              <a:t>subsidies</a:t>
            </a:r>
          </a:p>
          <a:p>
            <a:r>
              <a:rPr lang="en-US" dirty="0">
                <a:solidFill>
                  <a:schemeClr val="bg1"/>
                </a:solidFill>
              </a:rPr>
              <a:t>Uncertainty over subsidy sustainability</a:t>
            </a:r>
          </a:p>
        </p:txBody>
      </p:sp>
      <p:sp>
        <p:nvSpPr>
          <p:cNvPr id="29" name="TextBox 28"/>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30" name="TextBox 29"/>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31"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policies and business environment</a:t>
            </a:r>
            <a:endParaRPr lang="en-GB" b="1" dirty="0">
              <a:solidFill>
                <a:schemeClr val="accent1"/>
              </a:solidFill>
              <a:latin typeface="+mj-lt"/>
              <a:ea typeface="+mj-ea"/>
              <a:cs typeface="+mj-cs"/>
            </a:endParaRPr>
          </a:p>
        </p:txBody>
      </p:sp>
      <p:cxnSp>
        <p:nvCxnSpPr>
          <p:cNvPr id="32" name="Straight Connector 31"/>
          <p:cNvCxnSpPr/>
          <p:nvPr/>
        </p:nvCxnSpPr>
        <p:spPr>
          <a:xfrm>
            <a:off x="4856309" y="1536952"/>
            <a:ext cx="2635623" cy="18517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Sustainable </a:t>
            </a:r>
            <a:r>
              <a:rPr lang="en-US" b="1" dirty="0" smtClean="0">
                <a:solidFill>
                  <a:schemeClr val="bg1"/>
                </a:solidFill>
              </a:rPr>
              <a:t>cities</a:t>
            </a:r>
          </a:p>
          <a:p>
            <a:r>
              <a:rPr lang="en-GB" dirty="0" smtClean="0">
                <a:solidFill>
                  <a:schemeClr val="bg1"/>
                </a:solidFill>
              </a:rPr>
              <a:t>Realising</a:t>
            </a:r>
            <a:r>
              <a:rPr lang="en-US" dirty="0" smtClean="0">
                <a:solidFill>
                  <a:schemeClr val="bg1"/>
                </a:solidFill>
              </a:rPr>
              <a:t> </a:t>
            </a:r>
            <a:r>
              <a:rPr lang="en-US" dirty="0">
                <a:solidFill>
                  <a:schemeClr val="bg1"/>
                </a:solidFill>
              </a:rPr>
              <a:t>resource efficient urbanisation at scale </a:t>
            </a:r>
            <a:endParaRPr lang="en-US" dirty="0" smtClean="0">
              <a:solidFill>
                <a:schemeClr val="bg1"/>
              </a:solidFill>
            </a:endParaRPr>
          </a:p>
        </p:txBody>
      </p:sp>
      <p:cxnSp>
        <p:nvCxnSpPr>
          <p:cNvPr id="21" name="Straight Connector 20"/>
          <p:cNvCxnSpPr/>
          <p:nvPr/>
        </p:nvCxnSpPr>
        <p:spPr>
          <a:xfrm>
            <a:off x="4856309" y="1536952"/>
            <a:ext cx="972030" cy="286984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5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1200329"/>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Energy </a:t>
            </a:r>
            <a:r>
              <a:rPr lang="en-US" b="1" dirty="0" smtClean="0">
                <a:solidFill>
                  <a:schemeClr val="bg1"/>
                </a:solidFill>
              </a:rPr>
              <a:t>efficiency</a:t>
            </a:r>
          </a:p>
          <a:p>
            <a:r>
              <a:rPr lang="en-US" dirty="0">
                <a:solidFill>
                  <a:schemeClr val="bg1"/>
                </a:solidFill>
              </a:rPr>
              <a:t>Overcoming barriers to implementation and achieve its potential</a:t>
            </a:r>
            <a:endParaRPr lang="en-US" dirty="0" smtClean="0">
              <a:solidFill>
                <a:schemeClr val="bg1"/>
              </a:solidFill>
            </a:endParaRPr>
          </a:p>
        </p:txBody>
      </p:sp>
      <p:cxnSp>
        <p:nvCxnSpPr>
          <p:cNvPr id="24" name="Straight Connector 23"/>
          <p:cNvCxnSpPr>
            <a:endCxn id="31" idx="1"/>
          </p:cNvCxnSpPr>
          <p:nvPr/>
        </p:nvCxnSpPr>
        <p:spPr>
          <a:xfrm>
            <a:off x="4856309" y="1536952"/>
            <a:ext cx="4026500" cy="25851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31057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4187787" y="1267867"/>
            <a:ext cx="3642231" cy="2031325"/>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fr-FR" b="1" dirty="0">
                <a:solidFill>
                  <a:schemeClr val="bg1"/>
                </a:solidFill>
              </a:rPr>
              <a:t>Carbon capture, utilisation &amp; </a:t>
            </a:r>
            <a:r>
              <a:rPr lang="fr-FR" b="1" dirty="0" err="1">
                <a:solidFill>
                  <a:schemeClr val="bg1"/>
                </a:solidFill>
              </a:rPr>
              <a:t>storage</a:t>
            </a:r>
            <a:r>
              <a:rPr lang="fr-FR" b="1" dirty="0">
                <a:solidFill>
                  <a:schemeClr val="bg1"/>
                </a:solidFill>
              </a:rPr>
              <a:t> (CCUS</a:t>
            </a:r>
            <a:r>
              <a:rPr lang="fr-FR" b="1" dirty="0" smtClean="0">
                <a:solidFill>
                  <a:schemeClr val="bg1"/>
                </a:solidFill>
              </a:rPr>
              <a:t>)</a:t>
            </a:r>
          </a:p>
          <a:p>
            <a:r>
              <a:rPr lang="en-US" dirty="0">
                <a:solidFill>
                  <a:schemeClr val="bg1"/>
                </a:solidFill>
              </a:rPr>
              <a:t>Overcoming barriers to achieving scale, innovative solutions to make projects viable (enhanced oil recovery, CO2-to-plastic, CO2-to-algae/biofuels) </a:t>
            </a:r>
            <a:endParaRPr lang="en-US" dirty="0" smtClean="0">
              <a:solidFill>
                <a:schemeClr val="bg1"/>
              </a:solidFill>
            </a:endParaRPr>
          </a:p>
        </p:txBody>
      </p:sp>
      <p:cxnSp>
        <p:nvCxnSpPr>
          <p:cNvPr id="27" name="Straight Connector 26"/>
          <p:cNvCxnSpPr>
            <a:stCxn id="36" idx="0"/>
          </p:cNvCxnSpPr>
          <p:nvPr/>
        </p:nvCxnSpPr>
        <p:spPr>
          <a:xfrm flipV="1">
            <a:off x="3820379" y="1536952"/>
            <a:ext cx="367408" cy="8374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40800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Renewable </a:t>
            </a:r>
            <a:r>
              <a:rPr lang="en-US" b="1" dirty="0" smtClean="0">
                <a:solidFill>
                  <a:schemeClr val="bg1"/>
                </a:solidFill>
              </a:rPr>
              <a:t>energy</a:t>
            </a:r>
          </a:p>
          <a:p>
            <a:r>
              <a:rPr lang="en-US" dirty="0">
                <a:solidFill>
                  <a:schemeClr val="bg1"/>
                </a:solidFill>
              </a:rPr>
              <a:t>Maintaining traction to achieving scale </a:t>
            </a:r>
            <a:endParaRPr lang="en-US" dirty="0" smtClean="0">
              <a:solidFill>
                <a:schemeClr val="bg1"/>
              </a:solidFill>
            </a:endParaRPr>
          </a:p>
        </p:txBody>
      </p:sp>
      <p:cxnSp>
        <p:nvCxnSpPr>
          <p:cNvPr id="28" name="Straight Connector 27"/>
          <p:cNvCxnSpPr>
            <a:endCxn id="29" idx="0"/>
          </p:cNvCxnSpPr>
          <p:nvPr/>
        </p:nvCxnSpPr>
        <p:spPr>
          <a:xfrm>
            <a:off x="4856309" y="1536952"/>
            <a:ext cx="2209160" cy="2197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39471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943"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a:t>The Energy Trilemma</a:t>
            </a:r>
          </a:p>
        </p:txBody>
      </p:sp>
      <p:sp>
        <p:nvSpPr>
          <p:cNvPr id="4" name="TextBox 3"/>
          <p:cNvSpPr txBox="1"/>
          <p:nvPr/>
        </p:nvSpPr>
        <p:spPr>
          <a:xfrm>
            <a:off x="849313" y="1773238"/>
            <a:ext cx="4890659" cy="1754326"/>
          </a:xfrm>
          <a:prstGeom prst="rect">
            <a:avLst/>
          </a:prstGeom>
          <a:noFill/>
        </p:spPr>
        <p:txBody>
          <a:bodyPr wrap="square" rtlCol="0">
            <a:spAutoFit/>
          </a:bodyPr>
          <a:lstStyle/>
          <a:p>
            <a:pPr>
              <a:spcBef>
                <a:spcPts val="600"/>
              </a:spcBef>
              <a:spcAft>
                <a:spcPts val="600"/>
              </a:spcAft>
            </a:pPr>
            <a:r>
              <a:rPr lang="en-US" b="1" dirty="0" smtClean="0">
                <a:solidFill>
                  <a:srgbClr val="003399"/>
                </a:solidFill>
              </a:rPr>
              <a:t>Energy </a:t>
            </a:r>
            <a:r>
              <a:rPr lang="en-US" b="1" dirty="0">
                <a:solidFill>
                  <a:srgbClr val="003399"/>
                </a:solidFill>
              </a:rPr>
              <a:t>security</a:t>
            </a:r>
            <a:r>
              <a:rPr lang="en-US" dirty="0"/>
              <a:t>. </a:t>
            </a:r>
            <a:r>
              <a:rPr lang="en-US" dirty="0" smtClean="0"/>
              <a:t>The effective </a:t>
            </a:r>
            <a:r>
              <a:rPr lang="en-US" dirty="0"/>
              <a:t>management of primary </a:t>
            </a:r>
            <a:r>
              <a:rPr lang="en-US" dirty="0" smtClean="0"/>
              <a:t>energy supply </a:t>
            </a:r>
            <a:r>
              <a:rPr lang="en-US" dirty="0"/>
              <a:t>from domestic and external sources</a:t>
            </a:r>
            <a:r>
              <a:rPr lang="en-US" dirty="0" smtClean="0"/>
              <a:t>; the </a:t>
            </a:r>
            <a:r>
              <a:rPr lang="en-US" dirty="0"/>
              <a:t>reliability of energy infrastructure; </a:t>
            </a:r>
            <a:r>
              <a:rPr lang="en-US" dirty="0" smtClean="0"/>
              <a:t>and the </a:t>
            </a:r>
            <a:r>
              <a:rPr lang="en-US" dirty="0"/>
              <a:t>ability of participating energy companies to meet current and future demand</a:t>
            </a:r>
            <a:r>
              <a:rPr lang="en-US" dirty="0" smtClean="0"/>
              <a: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120" y="1854177"/>
            <a:ext cx="4025677" cy="314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195180" y="1553708"/>
            <a:ext cx="1723549" cy="338554"/>
          </a:xfrm>
          <a:prstGeom prst="rect">
            <a:avLst/>
          </a:prstGeom>
          <a:noFill/>
        </p:spPr>
        <p:txBody>
          <a:bodyPr wrap="none" rtlCol="0">
            <a:spAutoFit/>
          </a:bodyPr>
          <a:lstStyle/>
          <a:p>
            <a:r>
              <a:rPr lang="en-GB" sz="1600" b="1" dirty="0" smtClean="0">
                <a:solidFill>
                  <a:srgbClr val="003399"/>
                </a:solidFill>
              </a:rPr>
              <a:t>Energy security</a:t>
            </a:r>
            <a:endParaRPr lang="en-GB" sz="1600" b="1" dirty="0">
              <a:solidFill>
                <a:srgbClr val="003399"/>
              </a:solidFill>
            </a:endParaRPr>
          </a:p>
        </p:txBody>
      </p:sp>
      <p:sp>
        <p:nvSpPr>
          <p:cNvPr id="8" name="TextBox 7"/>
          <p:cNvSpPr txBox="1"/>
          <p:nvPr/>
        </p:nvSpPr>
        <p:spPr>
          <a:xfrm>
            <a:off x="5997184" y="4979755"/>
            <a:ext cx="1728192" cy="830997"/>
          </a:xfrm>
          <a:prstGeom prst="rect">
            <a:avLst/>
          </a:prstGeom>
          <a:noFill/>
        </p:spPr>
        <p:txBody>
          <a:bodyPr wrap="square" rtlCol="0">
            <a:spAutoFit/>
          </a:bodyPr>
          <a:lstStyle/>
          <a:p>
            <a:r>
              <a:rPr lang="en-GB" sz="1600" b="1" dirty="0" smtClean="0">
                <a:solidFill>
                  <a:srgbClr val="003399"/>
                </a:solidFill>
              </a:rPr>
              <a:t>Environmental</a:t>
            </a:r>
          </a:p>
          <a:p>
            <a:r>
              <a:rPr lang="en-GB" sz="1600" b="1" dirty="0" smtClean="0">
                <a:solidFill>
                  <a:srgbClr val="003399"/>
                </a:solidFill>
              </a:rPr>
              <a:t>impact mitigation</a:t>
            </a:r>
            <a:endParaRPr lang="en-GB" sz="1600" b="1" dirty="0">
              <a:solidFill>
                <a:srgbClr val="003399"/>
              </a:solidFill>
            </a:endParaRPr>
          </a:p>
        </p:txBody>
      </p:sp>
      <p:sp>
        <p:nvSpPr>
          <p:cNvPr id="9" name="TextBox 8"/>
          <p:cNvSpPr txBox="1"/>
          <p:nvPr/>
        </p:nvSpPr>
        <p:spPr>
          <a:xfrm>
            <a:off x="8368456" y="5051763"/>
            <a:ext cx="1451038" cy="338554"/>
          </a:xfrm>
          <a:prstGeom prst="rect">
            <a:avLst/>
          </a:prstGeom>
          <a:noFill/>
        </p:spPr>
        <p:txBody>
          <a:bodyPr wrap="none" rtlCol="0">
            <a:spAutoFit/>
          </a:bodyPr>
          <a:lstStyle/>
          <a:p>
            <a:r>
              <a:rPr lang="en-GB" sz="1600" b="1" dirty="0" smtClean="0">
                <a:solidFill>
                  <a:srgbClr val="003399"/>
                </a:solidFill>
              </a:rPr>
              <a:t>Social equity</a:t>
            </a:r>
            <a:endParaRPr lang="en-GB" sz="1600" b="1" dirty="0">
              <a:solidFill>
                <a:srgbClr val="003399"/>
              </a:solidFill>
            </a:endParaRPr>
          </a:p>
        </p:txBody>
      </p:sp>
      <p:sp>
        <p:nvSpPr>
          <p:cNvPr id="2" name="TextBox 1"/>
          <p:cNvSpPr txBox="1"/>
          <p:nvPr/>
        </p:nvSpPr>
        <p:spPr>
          <a:xfrm>
            <a:off x="847030" y="3570991"/>
            <a:ext cx="5036090" cy="923330"/>
          </a:xfrm>
          <a:prstGeom prst="rect">
            <a:avLst/>
          </a:prstGeom>
          <a:noFill/>
        </p:spPr>
        <p:txBody>
          <a:bodyPr wrap="square" rtlCol="0">
            <a:spAutoFit/>
          </a:bodyPr>
          <a:lstStyle/>
          <a:p>
            <a:pPr>
              <a:spcBef>
                <a:spcPts val="600"/>
              </a:spcBef>
              <a:spcAft>
                <a:spcPts val="600"/>
              </a:spcAft>
            </a:pPr>
            <a:r>
              <a:rPr lang="en-US" b="1" dirty="0">
                <a:solidFill>
                  <a:srgbClr val="003399"/>
                </a:solidFill>
              </a:rPr>
              <a:t>Social equity. </a:t>
            </a:r>
            <a:r>
              <a:rPr lang="en-US" dirty="0"/>
              <a:t>This concerns the accessibility and affordability of energy supply across the population</a:t>
            </a:r>
            <a:r>
              <a:rPr lang="en-US" dirty="0" smtClean="0"/>
              <a:t>.</a:t>
            </a:r>
            <a:endParaRPr lang="en-US" dirty="0"/>
          </a:p>
        </p:txBody>
      </p:sp>
      <p:sp>
        <p:nvSpPr>
          <p:cNvPr id="3" name="TextBox 2"/>
          <p:cNvSpPr txBox="1"/>
          <p:nvPr/>
        </p:nvSpPr>
        <p:spPr>
          <a:xfrm>
            <a:off x="837409" y="4562404"/>
            <a:ext cx="4479063" cy="2108269"/>
          </a:xfrm>
          <a:prstGeom prst="rect">
            <a:avLst/>
          </a:prstGeom>
          <a:noFill/>
        </p:spPr>
        <p:txBody>
          <a:bodyPr wrap="square" rtlCol="0">
            <a:spAutoFit/>
          </a:bodyPr>
          <a:lstStyle/>
          <a:p>
            <a:r>
              <a:rPr lang="en-US" b="1" dirty="0">
                <a:solidFill>
                  <a:srgbClr val="003399"/>
                </a:solidFill>
              </a:rPr>
              <a:t>Environmental impact mitigation</a:t>
            </a:r>
            <a:r>
              <a:rPr lang="en-US" dirty="0"/>
              <a:t>. This encompasses the achievement of supply and demand-side of energy efficiencies and the development of energy supply from renewable and other low-carbon sources.</a:t>
            </a:r>
          </a:p>
          <a:p>
            <a:endParaRPr lang="en-GB" dirty="0"/>
          </a:p>
        </p:txBody>
      </p:sp>
    </p:spTree>
    <p:extLst>
      <p:ext uri="{BB962C8B-B14F-4D97-AF65-F5344CB8AC3E}">
        <p14:creationId xmlns:p14="http://schemas.microsoft.com/office/powerpoint/2010/main" val="9374878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style.rotation</p:attrName>
                                        </p:attrNameLst>
                                      </p:cBhvr>
                                      <p:tavLst>
                                        <p:tav tm="0">
                                          <p:val>
                                            <p:fltVal val="90"/>
                                          </p:val>
                                        </p:tav>
                                        <p:tav tm="100000">
                                          <p:val>
                                            <p:fltVal val="0"/>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Biofuels</a:t>
            </a:r>
          </a:p>
          <a:p>
            <a:r>
              <a:rPr lang="en-US" dirty="0">
                <a:solidFill>
                  <a:schemeClr val="bg1"/>
                </a:solidFill>
              </a:rPr>
              <a:t>Overcoming barriers to </a:t>
            </a:r>
            <a:r>
              <a:rPr lang="en-GB" dirty="0" smtClean="0">
                <a:solidFill>
                  <a:schemeClr val="bg1"/>
                </a:solidFill>
              </a:rPr>
              <a:t>realising</a:t>
            </a:r>
            <a:r>
              <a:rPr lang="en-US" dirty="0" smtClean="0">
                <a:solidFill>
                  <a:schemeClr val="bg1"/>
                </a:solidFill>
              </a:rPr>
              <a:t> </a:t>
            </a:r>
            <a:r>
              <a:rPr lang="en-US" dirty="0">
                <a:solidFill>
                  <a:schemeClr val="bg1"/>
                </a:solidFill>
              </a:rPr>
              <a:t>potential </a:t>
            </a:r>
            <a:endParaRPr lang="en-US" dirty="0" smtClean="0">
              <a:solidFill>
                <a:schemeClr val="bg1"/>
              </a:solidFill>
            </a:endParaRPr>
          </a:p>
        </p:txBody>
      </p:sp>
      <p:cxnSp>
        <p:nvCxnSpPr>
          <p:cNvPr id="33" name="Straight Connector 32"/>
          <p:cNvCxnSpPr>
            <a:endCxn id="22" idx="0"/>
          </p:cNvCxnSpPr>
          <p:nvPr/>
        </p:nvCxnSpPr>
        <p:spPr>
          <a:xfrm>
            <a:off x="2850776" y="2117726"/>
            <a:ext cx="779930" cy="16700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27993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err="1" smtClean="0">
                <a:solidFill>
                  <a:schemeClr val="bg1"/>
                </a:solidFill>
              </a:rPr>
              <a:t>Smartgrids</a:t>
            </a:r>
            <a:endParaRPr lang="en-GB" b="1" dirty="0" smtClean="0">
              <a:solidFill>
                <a:schemeClr val="bg1"/>
              </a:solidFill>
            </a:endParaRPr>
          </a:p>
          <a:p>
            <a:r>
              <a:rPr lang="en-GB" dirty="0" smtClean="0">
                <a:solidFill>
                  <a:schemeClr val="bg1"/>
                </a:solidFill>
              </a:rPr>
              <a:t>Decentralised solutions and business models taken to scale </a:t>
            </a:r>
          </a:p>
        </p:txBody>
      </p:sp>
      <p:cxnSp>
        <p:nvCxnSpPr>
          <p:cNvPr id="34" name="Straight Connector 33"/>
          <p:cNvCxnSpPr>
            <a:endCxn id="42" idx="0"/>
          </p:cNvCxnSpPr>
          <p:nvPr/>
        </p:nvCxnSpPr>
        <p:spPr>
          <a:xfrm>
            <a:off x="4856309" y="1536952"/>
            <a:ext cx="690989" cy="2270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5564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1" name="TextBox 40"/>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1754326"/>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smtClean="0">
                <a:solidFill>
                  <a:schemeClr val="bg1"/>
                </a:solidFill>
              </a:rPr>
              <a:t>Future mobility</a:t>
            </a:r>
          </a:p>
          <a:p>
            <a:r>
              <a:rPr lang="en-GB" dirty="0" smtClean="0">
                <a:solidFill>
                  <a:schemeClr val="bg1"/>
                </a:solidFill>
              </a:rPr>
              <a:t>Innovative motility concepts, new transportation modes and fuel sources including electric vehicles, natural gas vehicles realising potential </a:t>
            </a:r>
          </a:p>
        </p:txBody>
      </p:sp>
      <p:cxnSp>
        <p:nvCxnSpPr>
          <p:cNvPr id="33" name="Straight Connector 32"/>
          <p:cNvCxnSpPr/>
          <p:nvPr/>
        </p:nvCxnSpPr>
        <p:spPr>
          <a:xfrm>
            <a:off x="4856309" y="1536952"/>
            <a:ext cx="215153" cy="157207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13877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641579"/>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1200329"/>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smtClean="0">
                <a:solidFill>
                  <a:schemeClr val="bg1"/>
                </a:solidFill>
              </a:rPr>
              <a:t>Electricity storage</a:t>
            </a:r>
          </a:p>
          <a:p>
            <a:r>
              <a:rPr lang="en-US" dirty="0" smtClean="0">
                <a:solidFill>
                  <a:schemeClr val="bg1"/>
                </a:solidFill>
              </a:rPr>
              <a:t>Cheaper batteries, “power to gas” storage (of excess generation from renewables) and scalability</a:t>
            </a:r>
            <a:r>
              <a:rPr lang="en-GB" dirty="0" smtClean="0">
                <a:solidFill>
                  <a:schemeClr val="bg1"/>
                </a:solidFill>
              </a:rPr>
              <a:t> </a:t>
            </a:r>
          </a:p>
        </p:txBody>
      </p:sp>
      <p:sp>
        <p:nvSpPr>
          <p:cNvPr id="33" name="Oval 32"/>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cxnSp>
        <p:nvCxnSpPr>
          <p:cNvPr id="37" name="Straight Connector 36"/>
          <p:cNvCxnSpPr>
            <a:endCxn id="40" idx="0"/>
          </p:cNvCxnSpPr>
          <p:nvPr/>
        </p:nvCxnSpPr>
        <p:spPr>
          <a:xfrm>
            <a:off x="4856309" y="1536952"/>
            <a:ext cx="270927" cy="11046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24255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641579"/>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3" name="TextBox 42"/>
          <p:cNvSpPr txBox="1"/>
          <p:nvPr/>
        </p:nvSpPr>
        <p:spPr>
          <a:xfrm>
            <a:off x="5567726" y="3490663"/>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646331"/>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smtClean="0">
                <a:solidFill>
                  <a:schemeClr val="bg1"/>
                </a:solidFill>
              </a:rPr>
              <a:t>Nuclear</a:t>
            </a:r>
          </a:p>
          <a:p>
            <a:r>
              <a:rPr lang="en-GB" dirty="0">
                <a:solidFill>
                  <a:schemeClr val="bg1"/>
                </a:solidFill>
              </a:rPr>
              <a:t>Future of nuclear post-Fukushima </a:t>
            </a:r>
            <a:endParaRPr lang="en-GB" dirty="0" smtClean="0">
              <a:solidFill>
                <a:schemeClr val="bg1"/>
              </a:solidFill>
            </a:endParaRPr>
          </a:p>
        </p:txBody>
      </p:sp>
      <p:sp>
        <p:nvSpPr>
          <p:cNvPr id="35" name="Oval 34"/>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cxnSp>
        <p:nvCxnSpPr>
          <p:cNvPr id="45" name="Straight Connector 44"/>
          <p:cNvCxnSpPr>
            <a:endCxn id="25" idx="0"/>
          </p:cNvCxnSpPr>
          <p:nvPr/>
        </p:nvCxnSpPr>
        <p:spPr>
          <a:xfrm>
            <a:off x="4856309" y="1536952"/>
            <a:ext cx="972031" cy="19285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4763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641579"/>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3" name="TextBox 42"/>
          <p:cNvSpPr txBox="1"/>
          <p:nvPr/>
        </p:nvSpPr>
        <p:spPr>
          <a:xfrm>
            <a:off x="5567726" y="3490663"/>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5" name="TextBox 44"/>
          <p:cNvSpPr txBox="1"/>
          <p:nvPr/>
        </p:nvSpPr>
        <p:spPr>
          <a:xfrm>
            <a:off x="6049050" y="4479339"/>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smtClean="0">
                <a:solidFill>
                  <a:schemeClr val="bg1"/>
                </a:solidFill>
              </a:rPr>
              <a:t>Hydro power</a:t>
            </a:r>
          </a:p>
          <a:p>
            <a:r>
              <a:rPr lang="en-GB" dirty="0" smtClean="0">
                <a:solidFill>
                  <a:schemeClr val="bg1"/>
                </a:solidFill>
              </a:rPr>
              <a:t>Overcoming barriers to realising potential </a:t>
            </a:r>
          </a:p>
        </p:txBody>
      </p:sp>
      <p:sp>
        <p:nvSpPr>
          <p:cNvPr id="37" name="Oval 3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cxnSp>
        <p:nvCxnSpPr>
          <p:cNvPr id="51" name="Straight Connector 50"/>
          <p:cNvCxnSpPr/>
          <p:nvPr/>
        </p:nvCxnSpPr>
        <p:spPr>
          <a:xfrm>
            <a:off x="4856309" y="1536952"/>
            <a:ext cx="1408166" cy="27676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38856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641579"/>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1" name="TextBox 40"/>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3" name="TextBox 42"/>
          <p:cNvSpPr txBox="1"/>
          <p:nvPr/>
        </p:nvSpPr>
        <p:spPr>
          <a:xfrm>
            <a:off x="5567726" y="3490663"/>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5" name="TextBox 44"/>
          <p:cNvSpPr txBox="1"/>
          <p:nvPr/>
        </p:nvSpPr>
        <p:spPr>
          <a:xfrm>
            <a:off x="6049050" y="4479339"/>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1477328"/>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smtClean="0">
                <a:solidFill>
                  <a:schemeClr val="bg1"/>
                </a:solidFill>
              </a:rPr>
              <a:t>Unconventional fossil fuels</a:t>
            </a:r>
          </a:p>
          <a:p>
            <a:r>
              <a:rPr lang="en-GB" dirty="0" smtClean="0">
                <a:solidFill>
                  <a:schemeClr val="bg1"/>
                </a:solidFill>
              </a:rPr>
              <a:t>Shale gas, oil shale, potentially other unconventionals realising potential, altering global oil &amp; gas market dynamics </a:t>
            </a:r>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81229" y="3119717"/>
            <a:ext cx="1634187" cy="307777"/>
          </a:xfrm>
          <a:prstGeom prst="rect">
            <a:avLst/>
          </a:prstGeom>
          <a:noFill/>
        </p:spPr>
        <p:txBody>
          <a:bodyPr wrap="square" rtlCol="0">
            <a:spAutoFit/>
          </a:bodyPr>
          <a:lstStyle/>
          <a:p>
            <a:r>
              <a:rPr lang="en-GB" sz="1400" dirty="0" smtClean="0"/>
              <a:t>Unconventionals</a:t>
            </a:r>
            <a:endParaRPr lang="en-GB" sz="1400" dirty="0"/>
          </a:p>
        </p:txBody>
      </p:sp>
      <p:cxnSp>
        <p:nvCxnSpPr>
          <p:cNvPr id="52" name="Straight Connector 51"/>
          <p:cNvCxnSpPr/>
          <p:nvPr/>
        </p:nvCxnSpPr>
        <p:spPr>
          <a:xfrm>
            <a:off x="4856309" y="1536952"/>
            <a:ext cx="1513240" cy="16596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48693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3211121"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641579"/>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1" name="TextBox 40"/>
          <p:cNvSpPr txBox="1"/>
          <p:nvPr/>
        </p:nvSpPr>
        <p:spPr>
          <a:xfrm>
            <a:off x="4479296" y="3109023"/>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43" name="TextBox 42"/>
          <p:cNvSpPr txBox="1"/>
          <p:nvPr/>
        </p:nvSpPr>
        <p:spPr>
          <a:xfrm>
            <a:off x="5567726" y="3490663"/>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4" name="TextBox 43"/>
          <p:cNvSpPr txBox="1"/>
          <p:nvPr/>
        </p:nvSpPr>
        <p:spPr>
          <a:xfrm>
            <a:off x="6541165" y="3781375"/>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5" name="TextBox 44"/>
          <p:cNvSpPr txBox="1"/>
          <p:nvPr/>
        </p:nvSpPr>
        <p:spPr>
          <a:xfrm>
            <a:off x="6049050" y="4479339"/>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894075"/>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49" name="TextBox 48"/>
          <p:cNvSpPr txBox="1"/>
          <p:nvPr/>
        </p:nvSpPr>
        <p:spPr>
          <a:xfrm>
            <a:off x="1267867" y="1267867"/>
            <a:ext cx="3642231" cy="923330"/>
          </a:xfrm>
          <a:prstGeom prst="rect">
            <a:avLst/>
          </a:prstGeom>
          <a:solidFill>
            <a:srgbClr val="596338"/>
          </a:solidFill>
          <a:effectLst>
            <a:outerShdw blurRad="50800" dist="38100" dir="2700000" algn="tl" rotWithShape="0">
              <a:prstClr val="black">
                <a:alpha val="40000"/>
              </a:prstClr>
            </a:outerShdw>
          </a:effectLst>
        </p:spPr>
        <p:txBody>
          <a:bodyPr wrap="square" rtlCol="0">
            <a:spAutoFit/>
          </a:bodyPr>
          <a:lstStyle/>
          <a:p>
            <a:r>
              <a:rPr lang="en-GB" b="1" dirty="0">
                <a:solidFill>
                  <a:schemeClr val="bg1"/>
                </a:solidFill>
              </a:rPr>
              <a:t>Hydrogen </a:t>
            </a:r>
            <a:r>
              <a:rPr lang="en-GB" b="1" dirty="0" smtClean="0">
                <a:solidFill>
                  <a:schemeClr val="bg1"/>
                </a:solidFill>
              </a:rPr>
              <a:t>economy</a:t>
            </a:r>
          </a:p>
          <a:p>
            <a:r>
              <a:rPr lang="en-US" dirty="0">
                <a:solidFill>
                  <a:schemeClr val="bg1"/>
                </a:solidFill>
              </a:rPr>
              <a:t>Advancing to an achievable incremental vision</a:t>
            </a:r>
            <a:r>
              <a:rPr lang="en-GB" dirty="0" smtClean="0">
                <a:solidFill>
                  <a:schemeClr val="bg1"/>
                </a:solidFill>
              </a:rPr>
              <a:t> </a:t>
            </a:r>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81229" y="3119717"/>
            <a:ext cx="1634187" cy="307777"/>
          </a:xfrm>
          <a:prstGeom prst="rect">
            <a:avLst/>
          </a:prstGeom>
          <a:noFill/>
        </p:spPr>
        <p:txBody>
          <a:bodyPr wrap="square" rtlCol="0">
            <a:spAutoFit/>
          </a:bodyPr>
          <a:lstStyle/>
          <a:p>
            <a:r>
              <a:rPr lang="en-GB" sz="1400" dirty="0" smtClean="0"/>
              <a:t>Unconventionals</a:t>
            </a:r>
            <a:endParaRPr lang="en-GB" sz="1400" dirty="0"/>
          </a:p>
        </p:txBody>
      </p:sp>
      <p:cxnSp>
        <p:nvCxnSpPr>
          <p:cNvPr id="53" name="Straight Connector 52"/>
          <p:cNvCxnSpPr/>
          <p:nvPr/>
        </p:nvCxnSpPr>
        <p:spPr>
          <a:xfrm flipH="1">
            <a:off x="1019171" y="2191198"/>
            <a:ext cx="786577" cy="15901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Energy </a:t>
            </a:r>
            <a:r>
              <a:rPr lang="en-GB" b="1" dirty="0" smtClean="0">
                <a:solidFill>
                  <a:schemeClr val="accent1"/>
                </a:solidFill>
                <a:latin typeface="+mj-lt"/>
                <a:ea typeface="+mj-ea"/>
                <a:cs typeface="+mj-cs"/>
              </a:rPr>
              <a:t>technology development</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47108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819" y="1275342"/>
            <a:ext cx="2990243" cy="6971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2"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Overview</a:t>
            </a:r>
            <a:endParaRPr lang="en-GB" b="1" dirty="0">
              <a:solidFill>
                <a:schemeClr val="accent1"/>
              </a:solidFill>
              <a:latin typeface="+mj-lt"/>
              <a:ea typeface="+mj-ea"/>
              <a:cs typeface="+mj-cs"/>
            </a:endParaRPr>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Tree>
    <p:extLst>
      <p:ext uri="{BB962C8B-B14F-4D97-AF65-F5344CB8AC3E}">
        <p14:creationId xmlns:p14="http://schemas.microsoft.com/office/powerpoint/2010/main" val="369079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2"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CRITICAL</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624958" y="94596"/>
            <a:ext cx="4267941" cy="981332"/>
          </a:xfrm>
          <a:prstGeom prst="wedgeRectCallout">
            <a:avLst>
              <a:gd name="adj1" fmla="val 32309"/>
              <a:gd name="adj2" fmla="val 7731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The continued </a:t>
            </a:r>
            <a:r>
              <a:rPr lang="en-US" dirty="0"/>
              <a:t>uncertainty towards a future climate framework</a:t>
            </a:r>
          </a:p>
        </p:txBody>
      </p:sp>
    </p:spTree>
    <p:extLst>
      <p:ext uri="{BB962C8B-B14F-4D97-AF65-F5344CB8AC3E}">
        <p14:creationId xmlns:p14="http://schemas.microsoft.com/office/powerpoint/2010/main" val="303382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a:t>High-level events</a:t>
            </a:r>
          </a:p>
        </p:txBody>
      </p:sp>
      <p:sp>
        <p:nvSpPr>
          <p:cNvPr id="4" name="TextBox 3"/>
          <p:cNvSpPr txBox="1"/>
          <p:nvPr/>
        </p:nvSpPr>
        <p:spPr>
          <a:xfrm>
            <a:off x="849314" y="1773238"/>
            <a:ext cx="4844556" cy="3600986"/>
          </a:xfrm>
          <a:prstGeom prst="rect">
            <a:avLst/>
          </a:prstGeom>
          <a:noFill/>
        </p:spPr>
        <p:txBody>
          <a:bodyPr wrap="square" rtlCol="0">
            <a:spAutoFit/>
          </a:bodyPr>
          <a:lstStyle/>
          <a:p>
            <a:pPr>
              <a:spcBef>
                <a:spcPts val="600"/>
              </a:spcBef>
              <a:spcAft>
                <a:spcPts val="600"/>
              </a:spcAft>
            </a:pPr>
            <a:r>
              <a:rPr lang="en-US" b="1" dirty="0" smtClean="0">
                <a:solidFill>
                  <a:srgbClr val="003399"/>
                </a:solidFill>
              </a:rPr>
              <a:t>World </a:t>
            </a:r>
            <a:r>
              <a:rPr lang="en-US" b="1" dirty="0">
                <a:solidFill>
                  <a:srgbClr val="003399"/>
                </a:solidFill>
              </a:rPr>
              <a:t>Energy Congress </a:t>
            </a:r>
            <a:r>
              <a:rPr lang="en-US" dirty="0" smtClean="0"/>
              <a:t>every </a:t>
            </a:r>
            <a:r>
              <a:rPr lang="en-US" dirty="0"/>
              <a:t>three </a:t>
            </a:r>
            <a:r>
              <a:rPr lang="en-US" dirty="0" smtClean="0"/>
              <a:t>years. The </a:t>
            </a:r>
            <a:r>
              <a:rPr lang="en-US" dirty="0"/>
              <a:t>world’s largest </a:t>
            </a:r>
            <a:r>
              <a:rPr lang="en-US" dirty="0" smtClean="0"/>
              <a:t>energy event.</a:t>
            </a:r>
          </a:p>
          <a:p>
            <a:pPr>
              <a:spcBef>
                <a:spcPts val="600"/>
              </a:spcBef>
              <a:spcAft>
                <a:spcPts val="600"/>
              </a:spcAft>
            </a:pPr>
            <a:r>
              <a:rPr lang="en-US" b="1" dirty="0" smtClean="0">
                <a:solidFill>
                  <a:srgbClr val="003399"/>
                </a:solidFill>
              </a:rPr>
              <a:t>World </a:t>
            </a:r>
            <a:r>
              <a:rPr lang="en-US" b="1" dirty="0">
                <a:solidFill>
                  <a:srgbClr val="003399"/>
                </a:solidFill>
              </a:rPr>
              <a:t>Energy Leaders’ Summits (WELS) </a:t>
            </a:r>
            <a:r>
              <a:rPr lang="en-US" dirty="0" smtClean="0"/>
              <a:t>twice </a:t>
            </a:r>
            <a:r>
              <a:rPr lang="en-US" dirty="0"/>
              <a:t>a year </a:t>
            </a:r>
            <a:r>
              <a:rPr lang="en-US" dirty="0" smtClean="0"/>
              <a:t>to </a:t>
            </a:r>
            <a:r>
              <a:rPr lang="en-US" dirty="0"/>
              <a:t>enable an ongoing high-level dialogue on critical issues affecting the energy world</a:t>
            </a:r>
            <a:r>
              <a:rPr lang="en-US" dirty="0" smtClean="0"/>
              <a:t>.</a:t>
            </a:r>
          </a:p>
          <a:p>
            <a:pPr>
              <a:spcBef>
                <a:spcPts val="600"/>
              </a:spcBef>
              <a:spcAft>
                <a:spcPts val="600"/>
              </a:spcAft>
            </a:pPr>
            <a:r>
              <a:rPr lang="en-US" b="1" dirty="0" smtClean="0">
                <a:solidFill>
                  <a:srgbClr val="003399"/>
                </a:solidFill>
              </a:rPr>
              <a:t>Regional </a:t>
            </a:r>
            <a:r>
              <a:rPr lang="en-US" b="1" dirty="0">
                <a:solidFill>
                  <a:srgbClr val="003399"/>
                </a:solidFill>
              </a:rPr>
              <a:t>events </a:t>
            </a:r>
            <a:r>
              <a:rPr lang="en-US" dirty="0" smtClean="0"/>
              <a:t>annually </a:t>
            </a:r>
            <a:r>
              <a:rPr lang="en-US" dirty="0"/>
              <a:t>or bi-annually.  They are organised by the WEC’s national member committees working in </a:t>
            </a:r>
            <a:r>
              <a:rPr lang="en-US" dirty="0" smtClean="0"/>
              <a:t>partnership.</a:t>
            </a:r>
          </a:p>
          <a:p>
            <a:pPr>
              <a:spcBef>
                <a:spcPts val="600"/>
              </a:spcBef>
              <a:spcAft>
                <a:spcPts val="600"/>
              </a:spcAft>
            </a:pPr>
            <a:r>
              <a:rPr lang="en-US" b="1" dirty="0" smtClean="0">
                <a:solidFill>
                  <a:srgbClr val="003399"/>
                </a:solidFill>
              </a:rPr>
              <a:t>National </a:t>
            </a:r>
            <a:r>
              <a:rPr lang="en-US" b="1" dirty="0">
                <a:solidFill>
                  <a:srgbClr val="003399"/>
                </a:solidFill>
              </a:rPr>
              <a:t>events </a:t>
            </a:r>
            <a:r>
              <a:rPr lang="en-US" dirty="0"/>
              <a:t>are organised regularly by </a:t>
            </a:r>
            <a:r>
              <a:rPr lang="en-US" dirty="0" smtClean="0"/>
              <a:t>the </a:t>
            </a:r>
            <a:r>
              <a:rPr lang="en-US" dirty="0"/>
              <a:t>national member committees.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1798" y="1772838"/>
            <a:ext cx="3175569" cy="5013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831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619180" y="94596"/>
            <a:ext cx="4273719" cy="981332"/>
          </a:xfrm>
          <a:prstGeom prst="wedgeRectCallout">
            <a:avLst>
              <a:gd name="adj1" fmla="val 40690"/>
              <a:gd name="adj2" fmla="val 148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The </a:t>
            </a:r>
            <a:r>
              <a:rPr lang="en-US" dirty="0"/>
              <a:t>fear of a lack of political stability in the Middle East </a:t>
            </a:r>
            <a:r>
              <a:rPr lang="en-US" dirty="0" smtClean="0"/>
              <a:t>/North </a:t>
            </a:r>
            <a:r>
              <a:rPr lang="en-US" dirty="0"/>
              <a:t>Africa region</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CRITICAL</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26801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538089" y="94596"/>
            <a:ext cx="4245837" cy="981332"/>
          </a:xfrm>
          <a:prstGeom prst="wedgeRectCallout">
            <a:avLst>
              <a:gd name="adj1" fmla="val 59531"/>
              <a:gd name="adj2" fmla="val 162459"/>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The </a:t>
            </a:r>
            <a:r>
              <a:rPr lang="en-US" dirty="0"/>
              <a:t>global recessionary context</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CRITICAL</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37592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577660" y="94596"/>
            <a:ext cx="4267941" cy="981332"/>
          </a:xfrm>
          <a:prstGeom prst="wedgeRectCallout">
            <a:avLst>
              <a:gd name="adj1" fmla="val 68510"/>
              <a:gd name="adj2" fmla="val 217081"/>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The </a:t>
            </a:r>
            <a:r>
              <a:rPr lang="en-US" dirty="0"/>
              <a:t>high energy price volatility</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CRITICAL</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24736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577660" y="94596"/>
            <a:ext cx="4267941" cy="981332"/>
          </a:xfrm>
          <a:prstGeom prst="wedgeRectCallout">
            <a:avLst>
              <a:gd name="adj1" fmla="val 76252"/>
              <a:gd name="adj2" fmla="val 36194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 Energy efficiency improvements – great potential, much of it for low costs</a:t>
            </a:r>
            <a:endParaRPr lang="en-US" dirty="0"/>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ACTION</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17838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493103" y="94596"/>
            <a:ext cx="5927522" cy="1209804"/>
          </a:xfrm>
          <a:prstGeom prst="wedgeRectCallout">
            <a:avLst>
              <a:gd name="adj1" fmla="val 10754"/>
              <a:gd name="adj2" fmla="val 2942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 Renewable energy - renewables </a:t>
            </a:r>
            <a:r>
              <a:rPr lang="en-US" dirty="0"/>
              <a:t>are seen as a contribution to diversity and security of supply as well as a critical enabler to enhancing access for the 1.3 billion without access to energy. </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ACTION</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885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4234129" y="94596"/>
            <a:ext cx="3611472" cy="1180746"/>
          </a:xfrm>
          <a:prstGeom prst="wedgeRectCallout">
            <a:avLst>
              <a:gd name="adj1" fmla="val 7589"/>
              <a:gd name="adj2" fmla="val 327506"/>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 Large scale hydro - huge </a:t>
            </a:r>
            <a:r>
              <a:rPr lang="en-US" dirty="0"/>
              <a:t>un-used potential in central Africa, Latin America, Russia and Canada</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ACTION</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Tree>
    <p:extLst>
      <p:ext uri="{BB962C8B-B14F-4D97-AF65-F5344CB8AC3E}">
        <p14:creationId xmlns:p14="http://schemas.microsoft.com/office/powerpoint/2010/main" val="26823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58393" y="3081297"/>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4771785" y="94596"/>
            <a:ext cx="3073816" cy="981332"/>
          </a:xfrm>
          <a:prstGeom prst="wedgeRectCallout">
            <a:avLst>
              <a:gd name="adj1" fmla="val 24538"/>
              <a:gd name="adj2" fmla="val 329053"/>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4</a:t>
            </a:r>
            <a:r>
              <a:rPr lang="en-US" dirty="0" smtClean="0"/>
              <a:t>. Regional </a:t>
            </a:r>
            <a:r>
              <a:rPr lang="en-US" dirty="0"/>
              <a:t>interconnection - </a:t>
            </a:r>
            <a:r>
              <a:rPr lang="en-US" dirty="0" smtClean="0"/>
              <a:t>often </a:t>
            </a:r>
            <a:r>
              <a:rPr lang="en-US" dirty="0"/>
              <a:t>the feasibility basis for large energy projects</a:t>
            </a:r>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ACTION</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Tree>
    <p:extLst>
      <p:ext uri="{BB962C8B-B14F-4D97-AF65-F5344CB8AC3E}">
        <p14:creationId xmlns:p14="http://schemas.microsoft.com/office/powerpoint/2010/main" val="75733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49313" y="1230283"/>
            <a:ext cx="8849482" cy="5147010"/>
            <a:chOff x="4552717" y="1230283"/>
            <a:chExt cx="5146078" cy="5147010"/>
          </a:xfrm>
          <a:noFill/>
        </p:grpSpPr>
        <p:sp>
          <p:nvSpPr>
            <p:cNvPr id="12" name="Rectangle 11"/>
            <p:cNvSpPr/>
            <p:nvPr/>
          </p:nvSpPr>
          <p:spPr>
            <a:xfrm>
              <a:off x="4552717"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24645" y="123028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52717"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24645" y="3803143"/>
              <a:ext cx="2574150" cy="25741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ight Arrow 3"/>
          <p:cNvSpPr/>
          <p:nvPr/>
        </p:nvSpPr>
        <p:spPr>
          <a:xfrm>
            <a:off x="852971" y="6045756"/>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5161" y="6179977"/>
            <a:ext cx="1267866" cy="369332"/>
          </a:xfrm>
          <a:prstGeom prst="rect">
            <a:avLst/>
          </a:prstGeom>
          <a:noFill/>
        </p:spPr>
        <p:txBody>
          <a:bodyPr wrap="square" rtlCol="0">
            <a:spAutoFit/>
          </a:bodyPr>
          <a:lstStyle/>
          <a:p>
            <a:r>
              <a:rPr lang="en-GB" smtClean="0">
                <a:solidFill>
                  <a:schemeClr val="bg1"/>
                </a:solidFill>
              </a:rPr>
              <a:t>Impact</a:t>
            </a:r>
            <a:endParaRPr lang="en-GB">
              <a:solidFill>
                <a:schemeClr val="bg1"/>
              </a:solidFill>
            </a:endParaRPr>
          </a:p>
        </p:txBody>
      </p:sp>
      <p:sp>
        <p:nvSpPr>
          <p:cNvPr id="7" name="Right Arrow 6"/>
          <p:cNvSpPr/>
          <p:nvPr/>
        </p:nvSpPr>
        <p:spPr>
          <a:xfrm rot="16200000">
            <a:off x="-22267" y="1775787"/>
            <a:ext cx="1744276" cy="683879"/>
          </a:xfrm>
          <a:prstGeom prst="rightArrow">
            <a:avLst/>
          </a:prstGeom>
          <a:gradFill>
            <a:gsLst>
              <a:gs pos="0">
                <a:srgbClr val="5D5BA7"/>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07722" y="1687813"/>
            <a:ext cx="1453565" cy="369332"/>
          </a:xfrm>
          <a:prstGeom prst="rect">
            <a:avLst/>
          </a:prstGeom>
          <a:noFill/>
        </p:spPr>
        <p:txBody>
          <a:bodyPr wrap="square" rtlCol="0">
            <a:spAutoFit/>
          </a:bodyPr>
          <a:lstStyle/>
          <a:p>
            <a:r>
              <a:rPr lang="en-GB" smtClean="0">
                <a:solidFill>
                  <a:schemeClr val="bg1"/>
                </a:solidFill>
              </a:rPr>
              <a:t>Uncertainty</a:t>
            </a:r>
            <a:endParaRPr lang="en-GB">
              <a:solidFill>
                <a:schemeClr val="bg1"/>
              </a:solidFill>
            </a:endParaRPr>
          </a:p>
        </p:txBody>
      </p:sp>
      <p:sp>
        <p:nvSpPr>
          <p:cNvPr id="9" name="TextBox 8"/>
          <p:cNvSpPr txBox="1"/>
          <p:nvPr/>
        </p:nvSpPr>
        <p:spPr>
          <a:xfrm>
            <a:off x="768447" y="5809765"/>
            <a:ext cx="2351315" cy="369332"/>
          </a:xfrm>
          <a:prstGeom prst="rect">
            <a:avLst/>
          </a:prstGeom>
          <a:noFill/>
        </p:spPr>
        <p:txBody>
          <a:bodyPr wrap="square" rtlCol="0">
            <a:spAutoFit/>
          </a:bodyPr>
          <a:lstStyle/>
          <a:p>
            <a:r>
              <a:rPr lang="en-GB" dirty="0" smtClean="0">
                <a:solidFill>
                  <a:srgbClr val="647BBA"/>
                </a:solidFill>
              </a:rPr>
              <a:t>Weak signals</a:t>
            </a:r>
            <a:endParaRPr lang="en-GB" dirty="0">
              <a:solidFill>
                <a:srgbClr val="647BBA"/>
              </a:solidFill>
            </a:endParaRPr>
          </a:p>
        </p:txBody>
      </p:sp>
      <p:sp>
        <p:nvSpPr>
          <p:cNvPr id="10" name="TextBox 9"/>
          <p:cNvSpPr txBox="1"/>
          <p:nvPr/>
        </p:nvSpPr>
        <p:spPr>
          <a:xfrm>
            <a:off x="8275690" y="1183018"/>
            <a:ext cx="1497913" cy="646331"/>
          </a:xfrm>
          <a:prstGeom prst="rect">
            <a:avLst/>
          </a:prstGeom>
          <a:noFill/>
        </p:spPr>
        <p:txBody>
          <a:bodyPr wrap="square" rtlCol="0">
            <a:spAutoFit/>
          </a:bodyPr>
          <a:lstStyle/>
          <a:p>
            <a:pPr algn="r"/>
            <a:r>
              <a:rPr lang="en-GB" dirty="0" smtClean="0">
                <a:solidFill>
                  <a:srgbClr val="647BBA"/>
                </a:solidFill>
              </a:rPr>
              <a:t>Critical </a:t>
            </a:r>
          </a:p>
          <a:p>
            <a:pPr algn="r"/>
            <a:r>
              <a:rPr lang="en-GB" dirty="0" smtClean="0">
                <a:solidFill>
                  <a:srgbClr val="647BBA"/>
                </a:solidFill>
              </a:rPr>
              <a:t>uncertainties</a:t>
            </a:r>
            <a:endParaRPr lang="en-GB" dirty="0">
              <a:solidFill>
                <a:srgbClr val="647BBA"/>
              </a:solidFill>
            </a:endParaRPr>
          </a:p>
        </p:txBody>
      </p:sp>
      <p:sp>
        <p:nvSpPr>
          <p:cNvPr id="11" name="TextBox 10"/>
          <p:cNvSpPr txBox="1"/>
          <p:nvPr/>
        </p:nvSpPr>
        <p:spPr>
          <a:xfrm>
            <a:off x="8662770" y="5822011"/>
            <a:ext cx="1110296" cy="646331"/>
          </a:xfrm>
          <a:prstGeom prst="rect">
            <a:avLst/>
          </a:prstGeom>
          <a:noFill/>
        </p:spPr>
        <p:txBody>
          <a:bodyPr wrap="square" rtlCol="0">
            <a:spAutoFit/>
          </a:bodyPr>
          <a:lstStyle/>
          <a:p>
            <a:pPr algn="r"/>
            <a:r>
              <a:rPr lang="en-GB" dirty="0" smtClean="0">
                <a:solidFill>
                  <a:srgbClr val="647BBA"/>
                </a:solidFill>
              </a:rPr>
              <a:t>Need for </a:t>
            </a:r>
          </a:p>
          <a:p>
            <a:pPr algn="r"/>
            <a:r>
              <a:rPr lang="en-GB" dirty="0" smtClean="0">
                <a:solidFill>
                  <a:srgbClr val="647BBA"/>
                </a:solidFill>
              </a:rPr>
              <a:t>action</a:t>
            </a:r>
            <a:endParaRPr lang="en-GB" dirty="0">
              <a:solidFill>
                <a:srgbClr val="647BBA"/>
              </a:solidFill>
            </a:endParaRPr>
          </a:p>
        </p:txBody>
      </p:sp>
      <p:sp>
        <p:nvSpPr>
          <p:cNvPr id="19" name="Oval 18"/>
          <p:cNvSpPr/>
          <p:nvPr/>
        </p:nvSpPr>
        <p:spPr>
          <a:xfrm>
            <a:off x="811452" y="3832431"/>
            <a:ext cx="355367" cy="355367"/>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19180" y="2351314"/>
            <a:ext cx="391886" cy="391886"/>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8659" y="3787775"/>
            <a:ext cx="484094" cy="48409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1677" y="2704780"/>
            <a:ext cx="491778" cy="491778"/>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32085" y="3095384"/>
            <a:ext cx="491778" cy="491778"/>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0924" y="3465499"/>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0704" y="3802315"/>
            <a:ext cx="514831" cy="514831"/>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28339" y="4172430"/>
            <a:ext cx="468726" cy="468726"/>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22301" y="4180114"/>
            <a:ext cx="607039" cy="60703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92686" y="3733987"/>
            <a:ext cx="545566" cy="5455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90534" y="4029822"/>
            <a:ext cx="630091" cy="630091"/>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00369" y="3733986"/>
            <a:ext cx="583159" cy="583159"/>
          </a:xfrm>
          <a:prstGeom prst="ellipse">
            <a:avLst/>
          </a:prstGeom>
          <a:solidFill>
            <a:srgbClr val="596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38090" y="2374366"/>
            <a:ext cx="564578" cy="307777"/>
          </a:xfrm>
          <a:prstGeom prst="rect">
            <a:avLst/>
          </a:prstGeom>
          <a:noFill/>
        </p:spPr>
        <p:txBody>
          <a:bodyPr wrap="none" rtlCol="0">
            <a:spAutoFit/>
          </a:bodyPr>
          <a:lstStyle/>
          <a:p>
            <a:pPr algn="ctr"/>
            <a:r>
              <a:rPr lang="en-GB" sz="1400" dirty="0" smtClean="0"/>
              <a:t>CCS</a:t>
            </a:r>
            <a:endParaRPr lang="en-GB" sz="1400" dirty="0"/>
          </a:p>
        </p:txBody>
      </p:sp>
      <p:sp>
        <p:nvSpPr>
          <p:cNvPr id="37" name="TextBox 36"/>
          <p:cNvSpPr txBox="1"/>
          <p:nvPr/>
        </p:nvSpPr>
        <p:spPr>
          <a:xfrm>
            <a:off x="782619" y="3748527"/>
            <a:ext cx="960519" cy="523220"/>
          </a:xfrm>
          <a:prstGeom prst="rect">
            <a:avLst/>
          </a:prstGeom>
          <a:noFill/>
        </p:spPr>
        <p:txBody>
          <a:bodyPr wrap="none" rtlCol="0">
            <a:spAutoFit/>
          </a:bodyPr>
          <a:lstStyle/>
          <a:p>
            <a:pPr algn="ctr"/>
            <a:r>
              <a:rPr lang="en-GB" sz="1400" dirty="0" smtClean="0"/>
              <a:t>Hydrogen</a:t>
            </a:r>
          </a:p>
          <a:p>
            <a:pPr algn="ctr"/>
            <a:r>
              <a:rPr lang="en-GB" sz="1400" dirty="0" smtClean="0"/>
              <a:t>economy</a:t>
            </a:r>
            <a:endParaRPr lang="en-GB" sz="1400" dirty="0"/>
          </a:p>
        </p:txBody>
      </p:sp>
      <p:sp>
        <p:nvSpPr>
          <p:cNvPr id="39" name="TextBox 38"/>
          <p:cNvSpPr txBox="1"/>
          <p:nvPr/>
        </p:nvSpPr>
        <p:spPr>
          <a:xfrm>
            <a:off x="2880709" y="3856931"/>
            <a:ext cx="822661" cy="307777"/>
          </a:xfrm>
          <a:prstGeom prst="rect">
            <a:avLst/>
          </a:prstGeom>
          <a:noFill/>
        </p:spPr>
        <p:txBody>
          <a:bodyPr wrap="none" rtlCol="0">
            <a:spAutoFit/>
          </a:bodyPr>
          <a:lstStyle/>
          <a:p>
            <a:pPr algn="ctr"/>
            <a:r>
              <a:rPr lang="en-GB" sz="1400" dirty="0" smtClean="0"/>
              <a:t>Biofuels</a:t>
            </a:r>
            <a:endParaRPr lang="en-GB" sz="1400" dirty="0"/>
          </a:p>
        </p:txBody>
      </p:sp>
      <p:sp>
        <p:nvSpPr>
          <p:cNvPr id="40" name="TextBox 39"/>
          <p:cNvSpPr txBox="1"/>
          <p:nvPr/>
        </p:nvSpPr>
        <p:spPr>
          <a:xfrm>
            <a:off x="4736744" y="2510951"/>
            <a:ext cx="780983" cy="523220"/>
          </a:xfrm>
          <a:prstGeom prst="rect">
            <a:avLst/>
          </a:prstGeom>
          <a:noFill/>
        </p:spPr>
        <p:txBody>
          <a:bodyPr wrap="none" rtlCol="0">
            <a:spAutoFit/>
          </a:bodyPr>
          <a:lstStyle/>
          <a:p>
            <a:pPr algn="ctr"/>
            <a:r>
              <a:rPr lang="en-GB" sz="1400" dirty="0" smtClean="0"/>
              <a:t>Electric</a:t>
            </a:r>
          </a:p>
          <a:p>
            <a:pPr algn="ctr"/>
            <a:r>
              <a:rPr lang="en-GB" sz="1400" dirty="0" smtClean="0"/>
              <a:t>storage</a:t>
            </a:r>
            <a:endParaRPr lang="en-GB" sz="1400" dirty="0"/>
          </a:p>
        </p:txBody>
      </p:sp>
      <p:sp>
        <p:nvSpPr>
          <p:cNvPr id="43" name="TextBox 42"/>
          <p:cNvSpPr txBox="1"/>
          <p:nvPr/>
        </p:nvSpPr>
        <p:spPr>
          <a:xfrm>
            <a:off x="5122054" y="3506031"/>
            <a:ext cx="801823" cy="307777"/>
          </a:xfrm>
          <a:prstGeom prst="rect">
            <a:avLst/>
          </a:prstGeom>
          <a:noFill/>
        </p:spPr>
        <p:txBody>
          <a:bodyPr wrap="none" rtlCol="0">
            <a:spAutoFit/>
          </a:bodyPr>
          <a:lstStyle/>
          <a:p>
            <a:pPr algn="ctr"/>
            <a:r>
              <a:rPr lang="en-GB" sz="1400" dirty="0" smtClean="0"/>
              <a:t>Nuclear</a:t>
            </a:r>
            <a:endParaRPr lang="en-GB" sz="1400" dirty="0"/>
          </a:p>
        </p:txBody>
      </p:sp>
      <p:sp>
        <p:nvSpPr>
          <p:cNvPr id="45" name="TextBox 44"/>
          <p:cNvSpPr txBox="1"/>
          <p:nvPr/>
        </p:nvSpPr>
        <p:spPr>
          <a:xfrm>
            <a:off x="6333358" y="4456287"/>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hydro</a:t>
            </a:r>
            <a:endParaRPr lang="en-GB" sz="1400" dirty="0"/>
          </a:p>
        </p:txBody>
      </p:sp>
      <p:sp>
        <p:nvSpPr>
          <p:cNvPr id="46" name="TextBox 45"/>
          <p:cNvSpPr txBox="1"/>
          <p:nvPr/>
        </p:nvSpPr>
        <p:spPr>
          <a:xfrm>
            <a:off x="5704065" y="3963231"/>
            <a:ext cx="1120820" cy="523220"/>
          </a:xfrm>
          <a:prstGeom prst="rect">
            <a:avLst/>
          </a:prstGeom>
          <a:noFill/>
        </p:spPr>
        <p:txBody>
          <a:bodyPr wrap="none" rtlCol="0">
            <a:spAutoFit/>
          </a:bodyPr>
          <a:lstStyle/>
          <a:p>
            <a:pPr algn="ctr"/>
            <a:r>
              <a:rPr lang="en-GB" sz="1400" dirty="0" smtClean="0"/>
              <a:t>Sustainable</a:t>
            </a:r>
          </a:p>
          <a:p>
            <a:pPr algn="ctr"/>
            <a:r>
              <a:rPr lang="en-GB" sz="1400" dirty="0" smtClean="0"/>
              <a:t>cities</a:t>
            </a:r>
            <a:endParaRPr lang="en-GB" sz="1400" dirty="0"/>
          </a:p>
        </p:txBody>
      </p:sp>
      <p:sp>
        <p:nvSpPr>
          <p:cNvPr id="47" name="TextBox 46"/>
          <p:cNvSpPr txBox="1"/>
          <p:nvPr/>
        </p:nvSpPr>
        <p:spPr>
          <a:xfrm>
            <a:off x="8621584" y="4079771"/>
            <a:ext cx="928396" cy="523220"/>
          </a:xfrm>
          <a:prstGeom prst="rect">
            <a:avLst/>
          </a:prstGeom>
          <a:noFill/>
        </p:spPr>
        <p:txBody>
          <a:bodyPr wrap="none" rtlCol="0">
            <a:spAutoFit/>
          </a:bodyPr>
          <a:lstStyle/>
          <a:p>
            <a:pPr algn="ctr"/>
            <a:r>
              <a:rPr lang="en-GB" sz="1400" dirty="0" smtClean="0"/>
              <a:t>Energy</a:t>
            </a:r>
          </a:p>
          <a:p>
            <a:pPr algn="ctr"/>
            <a:r>
              <a:rPr lang="en-GB" sz="1400" dirty="0" smtClean="0"/>
              <a:t>efficiency</a:t>
            </a:r>
            <a:endParaRPr lang="en-GB" sz="1400" dirty="0"/>
          </a:p>
        </p:txBody>
      </p:sp>
      <p:sp>
        <p:nvSpPr>
          <p:cNvPr id="38" name="TextBox 37"/>
          <p:cNvSpPr txBox="1"/>
          <p:nvPr/>
        </p:nvSpPr>
        <p:spPr>
          <a:xfrm rot="16200000">
            <a:off x="-865487" y="3679624"/>
            <a:ext cx="2823209" cy="276999"/>
          </a:xfrm>
          <a:prstGeom prst="rect">
            <a:avLst/>
          </a:prstGeom>
          <a:noFill/>
        </p:spPr>
        <p:txBody>
          <a:bodyPr wrap="none" rtlCol="0">
            <a:spAutoFit/>
          </a:bodyPr>
          <a:lstStyle/>
          <a:p>
            <a:r>
              <a:rPr lang="en-GB" sz="1200" dirty="0" smtClean="0"/>
              <a:t>&lt;&lt; Low          Uncertainty          High&gt;&gt;</a:t>
            </a:r>
            <a:endParaRPr lang="en-GB" sz="1200" dirty="0"/>
          </a:p>
        </p:txBody>
      </p:sp>
      <p:sp>
        <p:nvSpPr>
          <p:cNvPr id="48" name="TextBox 47"/>
          <p:cNvSpPr txBox="1"/>
          <p:nvPr/>
        </p:nvSpPr>
        <p:spPr>
          <a:xfrm>
            <a:off x="4022396" y="6346440"/>
            <a:ext cx="2509020" cy="276999"/>
          </a:xfrm>
          <a:prstGeom prst="rect">
            <a:avLst/>
          </a:prstGeom>
          <a:noFill/>
        </p:spPr>
        <p:txBody>
          <a:bodyPr wrap="none" rtlCol="0">
            <a:spAutoFit/>
          </a:bodyPr>
          <a:lstStyle/>
          <a:p>
            <a:r>
              <a:rPr lang="en-GB" sz="1200" dirty="0" smtClean="0"/>
              <a:t>&lt;&lt; Low          Impact          High&gt;&gt;</a:t>
            </a:r>
            <a:endParaRPr lang="en-GB" sz="1200" dirty="0"/>
          </a:p>
        </p:txBody>
      </p:sp>
      <p:sp>
        <p:nvSpPr>
          <p:cNvPr id="50" name="Oval 49"/>
          <p:cNvSpPr/>
          <p:nvPr/>
        </p:nvSpPr>
        <p:spPr>
          <a:xfrm>
            <a:off x="6108807" y="3119718"/>
            <a:ext cx="461042" cy="461042"/>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038575" y="1298602"/>
            <a:ext cx="553250" cy="55325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7883818" y="2071622"/>
            <a:ext cx="699247" cy="7023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365878" y="2629998"/>
            <a:ext cx="643400" cy="643400"/>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147227" y="2820041"/>
            <a:ext cx="630091" cy="630091"/>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416313" y="3188874"/>
            <a:ext cx="582766" cy="5827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253728" y="3916954"/>
            <a:ext cx="562837" cy="562837"/>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318427" y="3319503"/>
            <a:ext cx="545566" cy="54556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77159" y="4152268"/>
            <a:ext cx="517713" cy="517713"/>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678501" y="4449055"/>
            <a:ext cx="537882" cy="537882"/>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132935" y="4925465"/>
            <a:ext cx="507146" cy="507146"/>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18427" y="4840941"/>
            <a:ext cx="453358" cy="453358"/>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272322" y="5082534"/>
            <a:ext cx="560935" cy="560935"/>
          </a:xfrm>
          <a:prstGeom prst="ellipse">
            <a:avLst/>
          </a:prstGeom>
          <a:solidFill>
            <a:srgbClr val="D59C3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845501" y="1275342"/>
            <a:ext cx="1019831" cy="523220"/>
          </a:xfrm>
          <a:prstGeom prst="rect">
            <a:avLst/>
          </a:prstGeom>
          <a:noFill/>
        </p:spPr>
        <p:txBody>
          <a:bodyPr wrap="none" rtlCol="0">
            <a:spAutoFit/>
          </a:bodyPr>
          <a:lstStyle/>
          <a:p>
            <a:pPr algn="ctr"/>
            <a:r>
              <a:rPr lang="en-GB" sz="1400" smtClean="0"/>
              <a:t>Climate </a:t>
            </a:r>
          </a:p>
          <a:p>
            <a:pPr algn="ctr"/>
            <a:r>
              <a:rPr lang="en-GB" sz="1400" smtClean="0"/>
              <a:t>framework</a:t>
            </a:r>
            <a:endParaRPr lang="en-GB" sz="1400"/>
          </a:p>
        </p:txBody>
      </p:sp>
      <p:sp>
        <p:nvSpPr>
          <p:cNvPr id="66" name="TextBox 65"/>
          <p:cNvSpPr txBox="1"/>
          <p:nvPr/>
        </p:nvSpPr>
        <p:spPr>
          <a:xfrm>
            <a:off x="7758617" y="2119302"/>
            <a:ext cx="950901" cy="523220"/>
          </a:xfrm>
          <a:prstGeom prst="rect">
            <a:avLst/>
          </a:prstGeom>
          <a:noFill/>
        </p:spPr>
        <p:txBody>
          <a:bodyPr wrap="none" rtlCol="0">
            <a:spAutoFit/>
          </a:bodyPr>
          <a:lstStyle/>
          <a:p>
            <a:pPr algn="ctr"/>
            <a:r>
              <a:rPr lang="en-GB" sz="1400" smtClean="0"/>
              <a:t>Global</a:t>
            </a:r>
          </a:p>
          <a:p>
            <a:pPr algn="ctr"/>
            <a:r>
              <a:rPr lang="en-GB" sz="1400" smtClean="0"/>
              <a:t>recession</a:t>
            </a:r>
            <a:endParaRPr lang="en-GB" sz="1400"/>
          </a:p>
        </p:txBody>
      </p:sp>
      <p:sp>
        <p:nvSpPr>
          <p:cNvPr id="67" name="TextBox 66"/>
          <p:cNvSpPr txBox="1"/>
          <p:nvPr/>
        </p:nvSpPr>
        <p:spPr>
          <a:xfrm>
            <a:off x="8294711" y="2671270"/>
            <a:ext cx="752129" cy="523220"/>
          </a:xfrm>
          <a:prstGeom prst="rect">
            <a:avLst/>
          </a:prstGeom>
          <a:noFill/>
        </p:spPr>
        <p:txBody>
          <a:bodyPr wrap="none" rtlCol="0">
            <a:spAutoFit/>
          </a:bodyPr>
          <a:lstStyle/>
          <a:p>
            <a:pPr algn="ctr"/>
            <a:r>
              <a:rPr lang="en-GB" sz="1400" smtClean="0"/>
              <a:t>Energy</a:t>
            </a:r>
          </a:p>
          <a:p>
            <a:pPr algn="ctr"/>
            <a:r>
              <a:rPr lang="en-GB" sz="1400" smtClean="0"/>
              <a:t>prices</a:t>
            </a:r>
            <a:endParaRPr lang="en-GB" sz="1400"/>
          </a:p>
        </p:txBody>
      </p:sp>
      <p:sp>
        <p:nvSpPr>
          <p:cNvPr id="68" name="TextBox 67"/>
          <p:cNvSpPr txBox="1"/>
          <p:nvPr/>
        </p:nvSpPr>
        <p:spPr>
          <a:xfrm>
            <a:off x="5926691" y="2885142"/>
            <a:ext cx="1090363" cy="523220"/>
          </a:xfrm>
          <a:prstGeom prst="rect">
            <a:avLst/>
          </a:prstGeom>
          <a:noFill/>
        </p:spPr>
        <p:txBody>
          <a:bodyPr wrap="none" rtlCol="0">
            <a:spAutoFit/>
          </a:bodyPr>
          <a:lstStyle/>
          <a:p>
            <a:pPr algn="ctr"/>
            <a:r>
              <a:rPr lang="en-GB" sz="1400" dirty="0" smtClean="0"/>
              <a:t>Commodity</a:t>
            </a:r>
          </a:p>
          <a:p>
            <a:pPr algn="ctr"/>
            <a:r>
              <a:rPr lang="en-GB" sz="1400" dirty="0" smtClean="0"/>
              <a:t>prices</a:t>
            </a:r>
            <a:endParaRPr lang="en-GB" sz="1400" dirty="0"/>
          </a:p>
        </p:txBody>
      </p:sp>
      <p:sp>
        <p:nvSpPr>
          <p:cNvPr id="69" name="TextBox 68"/>
          <p:cNvSpPr txBox="1"/>
          <p:nvPr/>
        </p:nvSpPr>
        <p:spPr>
          <a:xfrm>
            <a:off x="7137549" y="2883862"/>
            <a:ext cx="1109598" cy="523220"/>
          </a:xfrm>
          <a:prstGeom prst="rect">
            <a:avLst/>
          </a:prstGeom>
          <a:noFill/>
        </p:spPr>
        <p:txBody>
          <a:bodyPr wrap="none" rtlCol="0">
            <a:spAutoFit/>
          </a:bodyPr>
          <a:lstStyle/>
          <a:p>
            <a:pPr algn="ctr"/>
            <a:r>
              <a:rPr lang="en-GB" sz="1400" dirty="0" smtClean="0"/>
              <a:t>Large scale</a:t>
            </a:r>
          </a:p>
          <a:p>
            <a:pPr algn="ctr"/>
            <a:r>
              <a:rPr lang="en-GB" sz="1400" dirty="0" smtClean="0"/>
              <a:t>accidents</a:t>
            </a:r>
            <a:endParaRPr lang="en-GB" sz="1400" dirty="0"/>
          </a:p>
        </p:txBody>
      </p:sp>
      <p:sp>
        <p:nvSpPr>
          <p:cNvPr id="71" name="TextBox 70"/>
          <p:cNvSpPr txBox="1"/>
          <p:nvPr/>
        </p:nvSpPr>
        <p:spPr>
          <a:xfrm>
            <a:off x="7503374" y="3935290"/>
            <a:ext cx="821059" cy="523220"/>
          </a:xfrm>
          <a:prstGeom prst="rect">
            <a:avLst/>
          </a:prstGeom>
          <a:noFill/>
        </p:spPr>
        <p:txBody>
          <a:bodyPr wrap="none" rtlCol="0">
            <a:spAutoFit/>
          </a:bodyPr>
          <a:lstStyle/>
          <a:p>
            <a:pPr algn="ctr"/>
            <a:r>
              <a:rPr lang="en-GB" sz="1400" dirty="0" smtClean="0"/>
              <a:t>Capital</a:t>
            </a:r>
          </a:p>
          <a:p>
            <a:pPr algn="ctr"/>
            <a:r>
              <a:rPr lang="en-GB" sz="1400" dirty="0" smtClean="0"/>
              <a:t>markets</a:t>
            </a:r>
            <a:endParaRPr lang="en-GB" sz="1400" dirty="0"/>
          </a:p>
        </p:txBody>
      </p:sp>
      <p:sp>
        <p:nvSpPr>
          <p:cNvPr id="73" name="TextBox 72"/>
          <p:cNvSpPr txBox="1"/>
          <p:nvPr/>
        </p:nvSpPr>
        <p:spPr>
          <a:xfrm>
            <a:off x="5527539" y="4694728"/>
            <a:ext cx="1096710" cy="523220"/>
          </a:xfrm>
          <a:prstGeom prst="rect">
            <a:avLst/>
          </a:prstGeom>
          <a:noFill/>
        </p:spPr>
        <p:txBody>
          <a:bodyPr wrap="none" rtlCol="0">
            <a:spAutoFit/>
          </a:bodyPr>
          <a:lstStyle/>
          <a:p>
            <a:pPr algn="ctr"/>
            <a:r>
              <a:rPr lang="en-GB" sz="1400" dirty="0" smtClean="0"/>
              <a:t>Energy</a:t>
            </a:r>
          </a:p>
          <a:p>
            <a:pPr algn="ctr"/>
            <a:r>
              <a:rPr lang="en-GB" sz="1400" dirty="0" smtClean="0"/>
              <a:t>affordability</a:t>
            </a:r>
            <a:endParaRPr lang="en-GB" sz="1400" dirty="0"/>
          </a:p>
        </p:txBody>
      </p:sp>
      <p:sp>
        <p:nvSpPr>
          <p:cNvPr id="74" name="TextBox 73"/>
          <p:cNvSpPr txBox="1"/>
          <p:nvPr/>
        </p:nvSpPr>
        <p:spPr>
          <a:xfrm>
            <a:off x="5052194" y="5000808"/>
            <a:ext cx="661721" cy="307777"/>
          </a:xfrm>
          <a:prstGeom prst="rect">
            <a:avLst/>
          </a:prstGeom>
          <a:noFill/>
        </p:spPr>
        <p:txBody>
          <a:bodyPr wrap="none" rtlCol="0">
            <a:spAutoFit/>
          </a:bodyPr>
          <a:lstStyle/>
          <a:p>
            <a:pPr algn="ctr"/>
            <a:r>
              <a:rPr lang="en-GB" sz="1400" smtClean="0"/>
              <a:t>Talent</a:t>
            </a:r>
            <a:endParaRPr lang="en-GB" sz="1400"/>
          </a:p>
        </p:txBody>
      </p:sp>
      <p:sp>
        <p:nvSpPr>
          <p:cNvPr id="75" name="TextBox 74"/>
          <p:cNvSpPr txBox="1"/>
          <p:nvPr/>
        </p:nvSpPr>
        <p:spPr>
          <a:xfrm>
            <a:off x="4339559" y="4693448"/>
            <a:ext cx="811441" cy="523220"/>
          </a:xfrm>
          <a:prstGeom prst="rect">
            <a:avLst/>
          </a:prstGeom>
          <a:noFill/>
        </p:spPr>
        <p:txBody>
          <a:bodyPr wrap="none" rtlCol="0">
            <a:spAutoFit/>
          </a:bodyPr>
          <a:lstStyle/>
          <a:p>
            <a:pPr algn="ctr"/>
            <a:r>
              <a:rPr lang="en-GB" sz="1400" dirty="0" smtClean="0"/>
              <a:t>Energy</a:t>
            </a:r>
          </a:p>
          <a:p>
            <a:pPr algn="ctr"/>
            <a:r>
              <a:rPr lang="en-GB" sz="1400" dirty="0" err="1" smtClean="0"/>
              <a:t>powerty</a:t>
            </a:r>
            <a:endParaRPr lang="en-GB" sz="1400" dirty="0"/>
          </a:p>
        </p:txBody>
      </p:sp>
      <p:sp>
        <p:nvSpPr>
          <p:cNvPr id="76" name="TextBox 75"/>
          <p:cNvSpPr txBox="1"/>
          <p:nvPr/>
        </p:nvSpPr>
        <p:spPr>
          <a:xfrm>
            <a:off x="4018934" y="5191628"/>
            <a:ext cx="1019831" cy="307777"/>
          </a:xfrm>
          <a:prstGeom prst="rect">
            <a:avLst/>
          </a:prstGeom>
          <a:noFill/>
        </p:spPr>
        <p:txBody>
          <a:bodyPr wrap="none" rtlCol="0">
            <a:spAutoFit/>
          </a:bodyPr>
          <a:lstStyle/>
          <a:p>
            <a:pPr algn="ctr"/>
            <a:r>
              <a:rPr lang="en-GB" sz="1400" smtClean="0"/>
              <a:t>Corruption</a:t>
            </a:r>
            <a:endParaRPr lang="en-GB" sz="1400"/>
          </a:p>
        </p:txBody>
      </p:sp>
      <p:sp>
        <p:nvSpPr>
          <p:cNvPr id="77" name="Oval 76"/>
          <p:cNvSpPr/>
          <p:nvPr/>
        </p:nvSpPr>
        <p:spPr>
          <a:xfrm>
            <a:off x="4627243" y="4026434"/>
            <a:ext cx="514830" cy="514830"/>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39650" y="3457815"/>
            <a:ext cx="553251" cy="553251"/>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99939" y="3388659"/>
            <a:ext cx="583987" cy="583987"/>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820800" y="3564617"/>
            <a:ext cx="1000594" cy="523220"/>
          </a:xfrm>
          <a:prstGeom prst="rect">
            <a:avLst/>
          </a:prstGeom>
          <a:noFill/>
        </p:spPr>
        <p:txBody>
          <a:bodyPr wrap="none" rtlCol="0">
            <a:spAutoFit/>
          </a:bodyPr>
          <a:lstStyle/>
          <a:p>
            <a:pPr algn="ctr"/>
            <a:r>
              <a:rPr lang="en-GB" sz="1400" dirty="0" smtClean="0"/>
              <a:t>Innovative</a:t>
            </a:r>
          </a:p>
          <a:p>
            <a:pPr algn="ctr"/>
            <a:r>
              <a:rPr lang="en-GB" sz="1400" dirty="0" smtClean="0"/>
              <a:t>regulation</a:t>
            </a:r>
            <a:endParaRPr lang="en-GB" sz="1400" dirty="0"/>
          </a:p>
        </p:txBody>
      </p:sp>
      <p:sp>
        <p:nvSpPr>
          <p:cNvPr id="82" name="Oval 81"/>
          <p:cNvSpPr/>
          <p:nvPr/>
        </p:nvSpPr>
        <p:spPr>
          <a:xfrm>
            <a:off x="3957277" y="3749355"/>
            <a:ext cx="553704" cy="553704"/>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814765" y="3603812"/>
            <a:ext cx="509915" cy="509915"/>
          </a:xfrm>
          <a:prstGeom prst="ellipse">
            <a:avLst/>
          </a:prstGeom>
          <a:solidFill>
            <a:srgbClr val="4567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536781" y="3501865"/>
            <a:ext cx="931666" cy="523220"/>
          </a:xfrm>
          <a:prstGeom prst="rect">
            <a:avLst/>
          </a:prstGeom>
          <a:noFill/>
        </p:spPr>
        <p:txBody>
          <a:bodyPr wrap="none" rtlCol="0">
            <a:spAutoFit/>
          </a:bodyPr>
          <a:lstStyle/>
          <a:p>
            <a:pPr algn="ctr"/>
            <a:r>
              <a:rPr lang="en-GB" sz="1400" dirty="0" smtClean="0"/>
              <a:t>Energy</a:t>
            </a:r>
          </a:p>
          <a:p>
            <a:pPr algn="ctr"/>
            <a:r>
              <a:rPr lang="en-GB" sz="1400" dirty="0" smtClean="0"/>
              <a:t>subsidies</a:t>
            </a:r>
            <a:endParaRPr lang="en-GB" sz="1400" dirty="0"/>
          </a:p>
        </p:txBody>
      </p:sp>
      <p:sp>
        <p:nvSpPr>
          <p:cNvPr id="87" name="Oval 86"/>
          <p:cNvSpPr/>
          <p:nvPr/>
        </p:nvSpPr>
        <p:spPr>
          <a:xfrm>
            <a:off x="4002101" y="3824915"/>
            <a:ext cx="553704" cy="55370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15307" y="1997849"/>
            <a:ext cx="607039" cy="607039"/>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57277" y="326571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26756" y="3832431"/>
            <a:ext cx="501364" cy="501364"/>
          </a:xfrm>
          <a:prstGeom prst="ellipse">
            <a:avLst/>
          </a:prstGeom>
          <a:solidFill>
            <a:srgbClr val="ACA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32146" y="4618104"/>
            <a:ext cx="464842" cy="464842"/>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11173" y="4502844"/>
            <a:ext cx="491778" cy="491778"/>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44753" y="3327187"/>
            <a:ext cx="579893" cy="579893"/>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948689" y="2028374"/>
            <a:ext cx="1120820" cy="523220"/>
          </a:xfrm>
          <a:prstGeom prst="rect">
            <a:avLst/>
          </a:prstGeom>
          <a:noFill/>
        </p:spPr>
        <p:txBody>
          <a:bodyPr wrap="none" rtlCol="0">
            <a:spAutoFit/>
          </a:bodyPr>
          <a:lstStyle/>
          <a:p>
            <a:pPr algn="ctr"/>
            <a:r>
              <a:rPr lang="en-GB" sz="1400" dirty="0" smtClean="0"/>
              <a:t>Middle East</a:t>
            </a:r>
          </a:p>
          <a:p>
            <a:pPr algn="ctr"/>
            <a:r>
              <a:rPr lang="en-GB" sz="1400" dirty="0" smtClean="0"/>
              <a:t>dynamics</a:t>
            </a:r>
            <a:endParaRPr lang="en-GB" sz="1400" dirty="0"/>
          </a:p>
        </p:txBody>
      </p:sp>
      <p:sp>
        <p:nvSpPr>
          <p:cNvPr id="95" name="TextBox 94"/>
          <p:cNvSpPr txBox="1"/>
          <p:nvPr/>
        </p:nvSpPr>
        <p:spPr>
          <a:xfrm>
            <a:off x="3493103" y="3333374"/>
            <a:ext cx="929422" cy="307777"/>
          </a:xfrm>
          <a:prstGeom prst="rect">
            <a:avLst/>
          </a:prstGeom>
          <a:noFill/>
        </p:spPr>
        <p:txBody>
          <a:bodyPr wrap="none" rtlCol="0">
            <a:spAutoFit/>
          </a:bodyPr>
          <a:lstStyle/>
          <a:p>
            <a:pPr algn="ctr"/>
            <a:r>
              <a:rPr lang="en-GB" sz="1400" dirty="0" smtClean="0"/>
              <a:t>Terrorism</a:t>
            </a:r>
            <a:endParaRPr lang="en-GB" sz="1400" dirty="0"/>
          </a:p>
        </p:txBody>
      </p:sp>
      <p:sp>
        <p:nvSpPr>
          <p:cNvPr id="96" name="TextBox 95"/>
          <p:cNvSpPr txBox="1"/>
          <p:nvPr/>
        </p:nvSpPr>
        <p:spPr>
          <a:xfrm>
            <a:off x="4150106" y="3830274"/>
            <a:ext cx="1200970" cy="307777"/>
          </a:xfrm>
          <a:prstGeom prst="rect">
            <a:avLst/>
          </a:prstGeom>
          <a:noFill/>
        </p:spPr>
        <p:txBody>
          <a:bodyPr wrap="none" rtlCol="0">
            <a:spAutoFit/>
          </a:bodyPr>
          <a:lstStyle/>
          <a:p>
            <a:r>
              <a:rPr lang="en-GB" sz="1400" dirty="0" smtClean="0"/>
              <a:t>EU cohesion</a:t>
            </a:r>
          </a:p>
        </p:txBody>
      </p:sp>
      <p:sp>
        <p:nvSpPr>
          <p:cNvPr id="97" name="TextBox 96"/>
          <p:cNvSpPr txBox="1"/>
          <p:nvPr/>
        </p:nvSpPr>
        <p:spPr>
          <a:xfrm>
            <a:off x="3444112" y="4067198"/>
            <a:ext cx="942887" cy="307777"/>
          </a:xfrm>
          <a:prstGeom prst="rect">
            <a:avLst/>
          </a:prstGeom>
          <a:noFill/>
        </p:spPr>
        <p:txBody>
          <a:bodyPr wrap="none" rtlCol="0">
            <a:spAutoFit/>
          </a:bodyPr>
          <a:lstStyle/>
          <a:p>
            <a:pPr algn="ctr"/>
            <a:r>
              <a:rPr lang="en-GB" sz="1400" dirty="0" smtClean="0"/>
              <a:t>US policy</a:t>
            </a:r>
          </a:p>
        </p:txBody>
      </p:sp>
      <p:sp>
        <p:nvSpPr>
          <p:cNvPr id="98" name="TextBox 97"/>
          <p:cNvSpPr txBox="1"/>
          <p:nvPr/>
        </p:nvSpPr>
        <p:spPr>
          <a:xfrm>
            <a:off x="2237454" y="4680638"/>
            <a:ext cx="633508" cy="307777"/>
          </a:xfrm>
          <a:prstGeom prst="rect">
            <a:avLst/>
          </a:prstGeom>
          <a:noFill/>
        </p:spPr>
        <p:txBody>
          <a:bodyPr wrap="none" rtlCol="0">
            <a:spAutoFit/>
          </a:bodyPr>
          <a:lstStyle/>
          <a:p>
            <a:pPr algn="ctr"/>
            <a:r>
              <a:rPr lang="en-GB" sz="1400" dirty="0" smtClean="0"/>
              <a:t>Brazil</a:t>
            </a:r>
          </a:p>
        </p:txBody>
      </p:sp>
      <p:sp>
        <p:nvSpPr>
          <p:cNvPr id="99" name="TextBox 98"/>
          <p:cNvSpPr txBox="1"/>
          <p:nvPr/>
        </p:nvSpPr>
        <p:spPr>
          <a:xfrm>
            <a:off x="3784753" y="4579466"/>
            <a:ext cx="732894" cy="307777"/>
          </a:xfrm>
          <a:prstGeom prst="rect">
            <a:avLst/>
          </a:prstGeom>
          <a:noFill/>
        </p:spPr>
        <p:txBody>
          <a:bodyPr wrap="none" rtlCol="0">
            <a:spAutoFit/>
          </a:bodyPr>
          <a:lstStyle/>
          <a:p>
            <a:pPr algn="ctr"/>
            <a:r>
              <a:rPr lang="en-GB" sz="1400" dirty="0" smtClean="0"/>
              <a:t>Russia</a:t>
            </a:r>
          </a:p>
        </p:txBody>
      </p:sp>
      <p:sp>
        <p:nvSpPr>
          <p:cNvPr id="100" name="TextBox 99"/>
          <p:cNvSpPr txBox="1"/>
          <p:nvPr/>
        </p:nvSpPr>
        <p:spPr>
          <a:xfrm>
            <a:off x="8424987" y="3362834"/>
            <a:ext cx="652743" cy="523220"/>
          </a:xfrm>
          <a:prstGeom prst="rect">
            <a:avLst/>
          </a:prstGeom>
          <a:noFill/>
        </p:spPr>
        <p:txBody>
          <a:bodyPr wrap="none" rtlCol="0">
            <a:spAutoFit/>
          </a:bodyPr>
          <a:lstStyle/>
          <a:p>
            <a:pPr algn="ctr"/>
            <a:r>
              <a:rPr lang="en-GB" sz="1400" dirty="0" smtClean="0"/>
              <a:t>China</a:t>
            </a:r>
          </a:p>
          <a:p>
            <a:pPr algn="ctr"/>
            <a:r>
              <a:rPr lang="en-GB" sz="1400" dirty="0" smtClean="0"/>
              <a:t>India</a:t>
            </a:r>
          </a:p>
        </p:txBody>
      </p:sp>
      <p:sp>
        <p:nvSpPr>
          <p:cNvPr id="101" name="Oval 100"/>
          <p:cNvSpPr>
            <a:spLocks noChangeAspect="1"/>
          </p:cNvSpPr>
          <p:nvPr/>
        </p:nvSpPr>
        <p:spPr>
          <a:xfrm>
            <a:off x="1191811" y="1276098"/>
            <a:ext cx="330414" cy="330414"/>
          </a:xfrm>
          <a:prstGeom prst="ellipse">
            <a:avLst/>
          </a:prstGeom>
          <a:solidFill>
            <a:srgbClr val="D59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1428308" y="1304400"/>
            <a:ext cx="1267865" cy="276999"/>
          </a:xfrm>
          <a:prstGeom prst="rect">
            <a:avLst/>
          </a:prstGeom>
          <a:noFill/>
        </p:spPr>
        <p:txBody>
          <a:bodyPr wrap="square" rtlCol="0">
            <a:spAutoFit/>
          </a:bodyPr>
          <a:lstStyle/>
          <a:p>
            <a:r>
              <a:rPr lang="en-GB" sz="1200" dirty="0" smtClean="0"/>
              <a:t>Macroeconomic</a:t>
            </a:r>
            <a:endParaRPr lang="en-GB" sz="1200" dirty="0"/>
          </a:p>
        </p:txBody>
      </p:sp>
      <p:sp>
        <p:nvSpPr>
          <p:cNvPr id="103" name="Oval 102"/>
          <p:cNvSpPr>
            <a:spLocks noChangeAspect="1"/>
          </p:cNvSpPr>
          <p:nvPr/>
        </p:nvSpPr>
        <p:spPr>
          <a:xfrm>
            <a:off x="2755727" y="1276098"/>
            <a:ext cx="330414" cy="330414"/>
          </a:xfrm>
          <a:prstGeom prst="ellipse">
            <a:avLst/>
          </a:prstGeom>
          <a:solidFill>
            <a:srgbClr val="AC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2990306" y="1206547"/>
            <a:ext cx="1267865" cy="461665"/>
          </a:xfrm>
          <a:prstGeom prst="rect">
            <a:avLst/>
          </a:prstGeom>
          <a:noFill/>
        </p:spPr>
        <p:txBody>
          <a:bodyPr wrap="square" rtlCol="0">
            <a:spAutoFit/>
          </a:bodyPr>
          <a:lstStyle/>
          <a:p>
            <a:r>
              <a:rPr lang="en-GB" sz="1200" dirty="0" smtClean="0"/>
              <a:t>Geopolitics and</a:t>
            </a:r>
          </a:p>
          <a:p>
            <a:r>
              <a:rPr lang="en-GB" sz="1200" dirty="0" smtClean="0"/>
              <a:t>regional</a:t>
            </a:r>
            <a:endParaRPr lang="en-GB" sz="1200" dirty="0"/>
          </a:p>
        </p:txBody>
      </p:sp>
      <p:sp>
        <p:nvSpPr>
          <p:cNvPr id="105" name="Oval 104"/>
          <p:cNvSpPr>
            <a:spLocks noChangeAspect="1"/>
          </p:cNvSpPr>
          <p:nvPr/>
        </p:nvSpPr>
        <p:spPr>
          <a:xfrm>
            <a:off x="1191811" y="1642061"/>
            <a:ext cx="330414" cy="330414"/>
          </a:xfrm>
          <a:prstGeom prst="ellipse">
            <a:avLst/>
          </a:prstGeom>
          <a:solidFill>
            <a:srgbClr val="45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1428308" y="1572552"/>
            <a:ext cx="1267865" cy="461665"/>
          </a:xfrm>
          <a:prstGeom prst="rect">
            <a:avLst/>
          </a:prstGeom>
          <a:noFill/>
        </p:spPr>
        <p:txBody>
          <a:bodyPr wrap="square" rtlCol="0">
            <a:spAutoFit/>
          </a:bodyPr>
          <a:lstStyle/>
          <a:p>
            <a:r>
              <a:rPr lang="en-GB" sz="1200" dirty="0" smtClean="0"/>
              <a:t>Business</a:t>
            </a:r>
          </a:p>
          <a:p>
            <a:r>
              <a:rPr lang="en-GB" sz="1200" dirty="0" smtClean="0"/>
              <a:t>environment</a:t>
            </a:r>
            <a:endParaRPr lang="en-GB" sz="1200" dirty="0"/>
          </a:p>
        </p:txBody>
      </p:sp>
      <p:sp>
        <p:nvSpPr>
          <p:cNvPr id="107" name="Oval 106"/>
          <p:cNvSpPr>
            <a:spLocks noChangeAspect="1"/>
          </p:cNvSpPr>
          <p:nvPr/>
        </p:nvSpPr>
        <p:spPr>
          <a:xfrm>
            <a:off x="2755727" y="1642061"/>
            <a:ext cx="330414" cy="330414"/>
          </a:xfrm>
          <a:prstGeom prst="ellipse">
            <a:avLst/>
          </a:prstGeom>
          <a:solidFill>
            <a:srgbClr val="59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990306" y="1583149"/>
            <a:ext cx="1267865" cy="461665"/>
          </a:xfrm>
          <a:prstGeom prst="rect">
            <a:avLst/>
          </a:prstGeom>
          <a:noFill/>
        </p:spPr>
        <p:txBody>
          <a:bodyPr wrap="square" rtlCol="0">
            <a:spAutoFit/>
          </a:bodyPr>
          <a:lstStyle/>
          <a:p>
            <a:r>
              <a:rPr lang="en-GB" sz="1200" dirty="0" smtClean="0"/>
              <a:t>Vision and</a:t>
            </a:r>
          </a:p>
          <a:p>
            <a:r>
              <a:rPr lang="en-GB" sz="1200" dirty="0" smtClean="0"/>
              <a:t>technology</a:t>
            </a:r>
            <a:endParaRPr lang="en-GB" sz="1200" dirty="0"/>
          </a:p>
        </p:txBody>
      </p:sp>
      <p:sp>
        <p:nvSpPr>
          <p:cNvPr id="83" name="TextBox 82"/>
          <p:cNvSpPr txBox="1"/>
          <p:nvPr/>
        </p:nvSpPr>
        <p:spPr>
          <a:xfrm>
            <a:off x="3122068" y="3562614"/>
            <a:ext cx="1300099" cy="307777"/>
          </a:xfrm>
          <a:prstGeom prst="rect">
            <a:avLst/>
          </a:prstGeom>
          <a:noFill/>
        </p:spPr>
        <p:txBody>
          <a:bodyPr wrap="none" rtlCol="0">
            <a:spAutoFit/>
          </a:bodyPr>
          <a:lstStyle/>
          <a:p>
            <a:pPr algn="ctr"/>
            <a:r>
              <a:rPr lang="en-GB" sz="1400" dirty="0" smtClean="0"/>
              <a:t>Trade barriers</a:t>
            </a:r>
          </a:p>
        </p:txBody>
      </p:sp>
      <p:sp>
        <p:nvSpPr>
          <p:cNvPr id="80" name="TextBox 79"/>
          <p:cNvSpPr txBox="1"/>
          <p:nvPr/>
        </p:nvSpPr>
        <p:spPr>
          <a:xfrm>
            <a:off x="4306311" y="4149881"/>
            <a:ext cx="912429" cy="523220"/>
          </a:xfrm>
          <a:prstGeom prst="rect">
            <a:avLst/>
          </a:prstGeom>
          <a:noFill/>
        </p:spPr>
        <p:txBody>
          <a:bodyPr wrap="none" rtlCol="0">
            <a:spAutoFit/>
          </a:bodyPr>
          <a:lstStyle/>
          <a:p>
            <a:pPr algn="ctr"/>
            <a:r>
              <a:rPr lang="en-GB" sz="1400" dirty="0" smtClean="0"/>
              <a:t>Business</a:t>
            </a:r>
          </a:p>
          <a:p>
            <a:pPr algn="ctr"/>
            <a:r>
              <a:rPr lang="en-GB" sz="1400" dirty="0" smtClean="0"/>
              <a:t>cycle</a:t>
            </a:r>
            <a:endParaRPr lang="en-GB" sz="1400" dirty="0"/>
          </a:p>
        </p:txBody>
      </p:sp>
      <p:sp>
        <p:nvSpPr>
          <p:cNvPr id="72" name="TextBox 71"/>
          <p:cNvSpPr txBox="1"/>
          <p:nvPr/>
        </p:nvSpPr>
        <p:spPr>
          <a:xfrm>
            <a:off x="4881151" y="4296440"/>
            <a:ext cx="1239442" cy="523220"/>
          </a:xfrm>
          <a:prstGeom prst="rect">
            <a:avLst/>
          </a:prstGeom>
          <a:noFill/>
        </p:spPr>
        <p:txBody>
          <a:bodyPr wrap="none" rtlCol="0">
            <a:spAutoFit/>
          </a:bodyPr>
          <a:lstStyle/>
          <a:p>
            <a:pPr algn="ctr"/>
            <a:r>
              <a:rPr lang="en-GB" sz="1400" dirty="0" smtClean="0"/>
              <a:t>Energy water</a:t>
            </a:r>
          </a:p>
          <a:p>
            <a:pPr algn="ctr"/>
            <a:r>
              <a:rPr lang="en-GB" sz="1400" dirty="0" smtClean="0"/>
              <a:t>nexus</a:t>
            </a:r>
            <a:endParaRPr lang="en-GB" sz="1400" dirty="0"/>
          </a:p>
        </p:txBody>
      </p:sp>
      <p:sp>
        <p:nvSpPr>
          <p:cNvPr id="44" name="TextBox 43"/>
          <p:cNvSpPr txBox="1"/>
          <p:nvPr/>
        </p:nvSpPr>
        <p:spPr>
          <a:xfrm>
            <a:off x="6541165" y="4057999"/>
            <a:ext cx="1080744" cy="523220"/>
          </a:xfrm>
          <a:prstGeom prst="rect">
            <a:avLst/>
          </a:prstGeom>
          <a:noFill/>
        </p:spPr>
        <p:txBody>
          <a:bodyPr wrap="none" rtlCol="0">
            <a:spAutoFit/>
          </a:bodyPr>
          <a:lstStyle/>
          <a:p>
            <a:pPr algn="ctr"/>
            <a:r>
              <a:rPr lang="en-GB" sz="1400" dirty="0" smtClean="0"/>
              <a:t>Renewable</a:t>
            </a:r>
          </a:p>
          <a:p>
            <a:pPr algn="ctr"/>
            <a:r>
              <a:rPr lang="en-GB" sz="1400" dirty="0" smtClean="0"/>
              <a:t>energy</a:t>
            </a:r>
            <a:endParaRPr lang="en-GB" sz="1400" dirty="0"/>
          </a:p>
        </p:txBody>
      </p:sp>
      <p:sp>
        <p:nvSpPr>
          <p:cNvPr id="42" name="TextBox 41"/>
          <p:cNvSpPr txBox="1"/>
          <p:nvPr/>
        </p:nvSpPr>
        <p:spPr>
          <a:xfrm>
            <a:off x="5216117" y="3806987"/>
            <a:ext cx="662361" cy="523220"/>
          </a:xfrm>
          <a:prstGeom prst="rect">
            <a:avLst/>
          </a:prstGeom>
          <a:noFill/>
        </p:spPr>
        <p:txBody>
          <a:bodyPr wrap="none" rtlCol="0">
            <a:spAutoFit/>
          </a:bodyPr>
          <a:lstStyle/>
          <a:p>
            <a:pPr algn="ctr"/>
            <a:r>
              <a:rPr lang="en-GB" sz="1400" dirty="0" smtClean="0"/>
              <a:t>Smart</a:t>
            </a:r>
          </a:p>
          <a:p>
            <a:pPr algn="ctr"/>
            <a:r>
              <a:rPr lang="en-GB" sz="1400" dirty="0" smtClean="0"/>
              <a:t>grids</a:t>
            </a:r>
            <a:endParaRPr lang="en-GB" sz="1400" dirty="0"/>
          </a:p>
        </p:txBody>
      </p:sp>
      <p:sp>
        <p:nvSpPr>
          <p:cNvPr id="70" name="TextBox 69"/>
          <p:cNvSpPr txBox="1"/>
          <p:nvPr/>
        </p:nvSpPr>
        <p:spPr>
          <a:xfrm>
            <a:off x="4288323" y="3406376"/>
            <a:ext cx="1059907" cy="523220"/>
          </a:xfrm>
          <a:prstGeom prst="rect">
            <a:avLst/>
          </a:prstGeom>
          <a:noFill/>
        </p:spPr>
        <p:txBody>
          <a:bodyPr wrap="none" rtlCol="0">
            <a:spAutoFit/>
          </a:bodyPr>
          <a:lstStyle/>
          <a:p>
            <a:pPr algn="ctr"/>
            <a:r>
              <a:rPr lang="en-GB" sz="1400" dirty="0" smtClean="0"/>
              <a:t>Currency</a:t>
            </a:r>
          </a:p>
          <a:p>
            <a:pPr algn="ctr"/>
            <a:r>
              <a:rPr lang="en-GB" sz="1400" dirty="0" smtClean="0"/>
              <a:t>uncertainty</a:t>
            </a:r>
            <a:endParaRPr lang="en-GB" sz="1400" dirty="0"/>
          </a:p>
        </p:txBody>
      </p:sp>
      <p:sp>
        <p:nvSpPr>
          <p:cNvPr id="41" name="TextBox 40"/>
          <p:cNvSpPr txBox="1"/>
          <p:nvPr/>
        </p:nvSpPr>
        <p:spPr>
          <a:xfrm>
            <a:off x="4494664" y="2932291"/>
            <a:ext cx="832279" cy="523220"/>
          </a:xfrm>
          <a:prstGeom prst="rect">
            <a:avLst/>
          </a:prstGeom>
          <a:noFill/>
        </p:spPr>
        <p:txBody>
          <a:bodyPr wrap="none" rtlCol="0">
            <a:spAutoFit/>
          </a:bodyPr>
          <a:lstStyle/>
          <a:p>
            <a:pPr algn="ctr"/>
            <a:r>
              <a:rPr lang="en-GB" sz="1400" dirty="0" smtClean="0"/>
              <a:t>Electric</a:t>
            </a:r>
          </a:p>
          <a:p>
            <a:pPr algn="ctr"/>
            <a:r>
              <a:rPr lang="en-GB" sz="1400" dirty="0" smtClean="0"/>
              <a:t>vehicles</a:t>
            </a:r>
            <a:endParaRPr lang="en-GB" sz="1400" dirty="0"/>
          </a:p>
        </p:txBody>
      </p:sp>
      <p:sp>
        <p:nvSpPr>
          <p:cNvPr id="3" name="Rectangular Callout 2"/>
          <p:cNvSpPr/>
          <p:nvPr/>
        </p:nvSpPr>
        <p:spPr>
          <a:xfrm>
            <a:off x="3619180" y="94595"/>
            <a:ext cx="6079615" cy="1348303"/>
          </a:xfrm>
          <a:prstGeom prst="wedgeRectCallout">
            <a:avLst>
              <a:gd name="adj1" fmla="val -8074"/>
              <a:gd name="adj2" fmla="val 195686"/>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5. Unconventional fossil </a:t>
            </a:r>
            <a:r>
              <a:rPr lang="en-US" dirty="0"/>
              <a:t>fuels - </a:t>
            </a:r>
            <a:r>
              <a:rPr lang="en-US" dirty="0" smtClean="0"/>
              <a:t>a </a:t>
            </a:r>
            <a:r>
              <a:rPr lang="en-US" dirty="0"/>
              <a:t>game </a:t>
            </a:r>
            <a:r>
              <a:rPr lang="en-US" dirty="0" smtClean="0"/>
              <a:t>changer - unconventional </a:t>
            </a:r>
            <a:r>
              <a:rPr lang="en-US" dirty="0"/>
              <a:t>oil (shale oil, tight oil, beyond Canadian oil sands or Venezuelan heavy or extra-heavy oil) as much as it is about the still-hot topic of shale gas. </a:t>
            </a:r>
          </a:p>
          <a:p>
            <a:endParaRPr lang="en-US" dirty="0"/>
          </a:p>
        </p:txBody>
      </p:sp>
      <p:sp>
        <p:nvSpPr>
          <p:cNvPr id="109"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GB" b="1" dirty="0" smtClean="0">
                <a:solidFill>
                  <a:schemeClr val="accent1"/>
                </a:solidFill>
                <a:latin typeface="+mj-lt"/>
                <a:ea typeface="+mj-ea"/>
                <a:cs typeface="+mj-cs"/>
              </a:rPr>
              <a:t>Top </a:t>
            </a:r>
            <a:r>
              <a:rPr lang="en-GB" b="1" u="sng" dirty="0" smtClean="0">
                <a:solidFill>
                  <a:schemeClr val="accent1"/>
                </a:solidFill>
                <a:latin typeface="+mj-lt"/>
                <a:ea typeface="+mj-ea"/>
                <a:cs typeface="+mj-cs"/>
              </a:rPr>
              <a:t>ACTION</a:t>
            </a:r>
            <a:r>
              <a:rPr lang="en-GB" b="1" dirty="0" smtClean="0">
                <a:solidFill>
                  <a:schemeClr val="accent1"/>
                </a:solidFill>
                <a:latin typeface="+mj-lt"/>
                <a:ea typeface="+mj-ea"/>
                <a:cs typeface="+mj-cs"/>
              </a:rPr>
              <a:t> issues</a:t>
            </a:r>
            <a:endParaRPr lang="en-GB" b="1" dirty="0">
              <a:solidFill>
                <a:schemeClr val="accent1"/>
              </a:solidFill>
              <a:latin typeface="+mj-lt"/>
              <a:ea typeface="+mj-ea"/>
              <a:cs typeface="+mj-cs"/>
            </a:endParaRPr>
          </a:p>
        </p:txBody>
      </p:sp>
      <p:sp>
        <p:nvSpPr>
          <p:cNvPr id="85" name="TextBox 84"/>
          <p:cNvSpPr txBox="1"/>
          <p:nvPr/>
        </p:nvSpPr>
        <p:spPr>
          <a:xfrm>
            <a:off x="6325888" y="3248854"/>
            <a:ext cx="1487908" cy="523220"/>
          </a:xfrm>
          <a:prstGeom prst="rect">
            <a:avLst/>
          </a:prstGeom>
          <a:noFill/>
        </p:spPr>
        <p:txBody>
          <a:bodyPr wrap="none" rtlCol="0">
            <a:spAutoFit/>
          </a:bodyPr>
          <a:lstStyle/>
          <a:p>
            <a:pPr algn="ctr"/>
            <a:r>
              <a:rPr lang="en-GB" sz="1400" dirty="0" smtClean="0"/>
              <a:t>Regional</a:t>
            </a:r>
          </a:p>
          <a:p>
            <a:pPr algn="ctr"/>
            <a:r>
              <a:rPr lang="en-GB" sz="1400" dirty="0" smtClean="0"/>
              <a:t>interconnections</a:t>
            </a:r>
          </a:p>
        </p:txBody>
      </p:sp>
      <p:sp>
        <p:nvSpPr>
          <p:cNvPr id="51" name="TextBox 50"/>
          <p:cNvSpPr txBox="1"/>
          <p:nvPr/>
        </p:nvSpPr>
        <p:spPr>
          <a:xfrm>
            <a:off x="5458425" y="3124161"/>
            <a:ext cx="1634187" cy="523220"/>
          </a:xfrm>
          <a:prstGeom prst="rect">
            <a:avLst/>
          </a:prstGeom>
          <a:noFill/>
        </p:spPr>
        <p:txBody>
          <a:bodyPr wrap="square" rtlCol="0">
            <a:spAutoFit/>
          </a:bodyPr>
          <a:lstStyle/>
          <a:p>
            <a:r>
              <a:rPr lang="en-GB" sz="1400" dirty="0" err="1" smtClean="0"/>
              <a:t>Unconven</a:t>
            </a:r>
            <a:endParaRPr lang="en-GB" sz="1400" dirty="0" smtClean="0"/>
          </a:p>
          <a:p>
            <a:r>
              <a:rPr lang="en-GB" sz="1400" dirty="0" err="1" smtClean="0"/>
              <a:t>tionals</a:t>
            </a:r>
            <a:endParaRPr lang="en-GB" sz="1400" dirty="0"/>
          </a:p>
        </p:txBody>
      </p:sp>
    </p:spTree>
    <p:extLst>
      <p:ext uri="{BB962C8B-B14F-4D97-AF65-F5344CB8AC3E}">
        <p14:creationId xmlns:p14="http://schemas.microsoft.com/office/powerpoint/2010/main" val="8583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943" y="612000"/>
            <a:ext cx="7343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smtClean="0"/>
              <a:t>WEC Energy Data</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14" y="1179280"/>
            <a:ext cx="89725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4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943"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smtClean="0"/>
              <a:t>Energy Resources Data</a:t>
            </a:r>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415" y="1773238"/>
            <a:ext cx="3136806" cy="4437062"/>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123950"/>
            <a:ext cx="95059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73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127"/>
          <a:stretch/>
        </p:blipFill>
        <p:spPr bwMode="auto">
          <a:xfrm>
            <a:off x="849313" y="1066000"/>
            <a:ext cx="5794721" cy="5503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49316" y="592793"/>
            <a:ext cx="7343775" cy="369332"/>
          </a:xfrm>
        </p:spPr>
        <p:txBody>
          <a:bodyPr/>
          <a:lstStyle/>
          <a:p>
            <a:r>
              <a:rPr lang="en-GB" dirty="0" smtClean="0"/>
              <a:t>There is still time to register</a:t>
            </a:r>
            <a:endParaRPr lang="en-GB" dirty="0"/>
          </a:p>
        </p:txBody>
      </p:sp>
      <p:sp>
        <p:nvSpPr>
          <p:cNvPr id="3" name="Content Placeholder 2"/>
          <p:cNvSpPr>
            <a:spLocks noGrp="1"/>
          </p:cNvSpPr>
          <p:nvPr>
            <p:ph idx="1"/>
          </p:nvPr>
        </p:nvSpPr>
        <p:spPr>
          <a:xfrm>
            <a:off x="849316" y="2420939"/>
            <a:ext cx="7343775" cy="369332"/>
          </a:xfrm>
        </p:spPr>
        <p:txBody>
          <a:bodyPr/>
          <a:lstStyle/>
          <a:p>
            <a:endParaRPr lang="en-GB"/>
          </a:p>
        </p:txBody>
      </p:sp>
    </p:spTree>
    <p:extLst>
      <p:ext uri="{BB962C8B-B14F-4D97-AF65-F5344CB8AC3E}">
        <p14:creationId xmlns:p14="http://schemas.microsoft.com/office/powerpoint/2010/main" val="3132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smtClean="0"/>
              <a:t>Top 3 producing countries</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77" b="20653"/>
          <a:stretch/>
        </p:blipFill>
        <p:spPr bwMode="auto">
          <a:xfrm>
            <a:off x="0" y="1116543"/>
            <a:ext cx="9906000" cy="574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3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sz="2400" b="1" dirty="0" smtClean="0">
                <a:solidFill>
                  <a:schemeClr val="accent1"/>
                </a:solidFill>
              </a:rPr>
              <a:t>Biomass in Denmark and Sweden</a:t>
            </a:r>
            <a:endParaRPr lang="en-GB" sz="2400" b="1" dirty="0">
              <a:solidFill>
                <a:schemeClr val="accent1"/>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1" t="47585" r="26049"/>
          <a:stretch/>
        </p:blipFill>
        <p:spPr bwMode="auto">
          <a:xfrm>
            <a:off x="681652" y="1388206"/>
            <a:ext cx="6848675" cy="172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77" y="3716654"/>
            <a:ext cx="68389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99" t="37918"/>
          <a:stretch/>
        </p:blipFill>
        <p:spPr bwMode="auto">
          <a:xfrm>
            <a:off x="681652" y="3358339"/>
            <a:ext cx="9222708" cy="3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4807" t="37918"/>
          <a:stretch/>
        </p:blipFill>
        <p:spPr bwMode="auto">
          <a:xfrm>
            <a:off x="7522014" y="1457428"/>
            <a:ext cx="2368486" cy="3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97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smtClean="0"/>
              <a:t>2010 Survey of Energy Resources</a:t>
            </a:r>
            <a:endParaRPr lang="en-GB" dirty="0"/>
          </a:p>
        </p:txBody>
      </p:sp>
      <p:sp>
        <p:nvSpPr>
          <p:cNvPr id="4" name="TextBox 3"/>
          <p:cNvSpPr txBox="1"/>
          <p:nvPr/>
        </p:nvSpPr>
        <p:spPr>
          <a:xfrm>
            <a:off x="849314" y="1773238"/>
            <a:ext cx="3905566" cy="1754326"/>
          </a:xfrm>
          <a:prstGeom prst="rect">
            <a:avLst/>
          </a:prstGeom>
          <a:noFill/>
        </p:spPr>
        <p:txBody>
          <a:bodyPr wrap="square" rtlCol="0">
            <a:spAutoFit/>
          </a:bodyPr>
          <a:lstStyle/>
          <a:p>
            <a:pPr>
              <a:spcBef>
                <a:spcPts val="600"/>
              </a:spcBef>
              <a:spcAft>
                <a:spcPts val="600"/>
              </a:spcAft>
            </a:pPr>
            <a:r>
              <a:rPr lang="en-GB" u="sng" dirty="0" smtClean="0"/>
              <a:t>World Energy Resources</a:t>
            </a:r>
            <a:r>
              <a:rPr lang="en-GB" dirty="0" smtClean="0"/>
              <a:t>, a survey of global resources and technologies. It identifies what energy resources we have and what technologies are being used to exploit these resources.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1256">
            <a:off x="5845021" y="1540042"/>
            <a:ext cx="3187830" cy="455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1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03" y="609419"/>
            <a:ext cx="7343775" cy="369332"/>
          </a:xfrm>
        </p:spPr>
        <p:txBody>
          <a:bodyPr/>
          <a:lstStyle/>
          <a:p>
            <a:r>
              <a:rPr lang="en-GB" dirty="0" smtClean="0"/>
              <a:t>Thank you</a:t>
            </a:r>
            <a:endParaRPr lang="en-GB" dirty="0"/>
          </a:p>
        </p:txBody>
      </p:sp>
      <p:sp>
        <p:nvSpPr>
          <p:cNvPr id="3" name="Content Placeholder 2"/>
          <p:cNvSpPr>
            <a:spLocks noGrp="1"/>
          </p:cNvSpPr>
          <p:nvPr>
            <p:ph idx="1"/>
          </p:nvPr>
        </p:nvSpPr>
        <p:spPr>
          <a:xfrm>
            <a:off x="849316" y="1747586"/>
            <a:ext cx="7343775" cy="1551194"/>
          </a:xfrm>
        </p:spPr>
        <p:txBody>
          <a:bodyPr/>
          <a:lstStyle/>
          <a:p>
            <a:r>
              <a:rPr lang="en-GB" dirty="0" smtClean="0"/>
              <a:t>Leif Sønderberg Petersen</a:t>
            </a:r>
          </a:p>
          <a:p>
            <a:r>
              <a:rPr lang="en-GB" dirty="0" smtClean="0">
                <a:hlinkClick r:id="rId3"/>
              </a:rPr>
              <a:t>lepe@dtu.dk</a:t>
            </a:r>
            <a:endParaRPr lang="en-GB" dirty="0" smtClean="0"/>
          </a:p>
          <a:p>
            <a:r>
              <a:rPr lang="en-GB" dirty="0" smtClean="0"/>
              <a:t>worldenergy.org/</a:t>
            </a:r>
            <a:r>
              <a:rPr lang="en-GB" dirty="0" err="1" smtClean="0"/>
              <a:t>dk</a:t>
            </a:r>
            <a:endParaRPr lang="en-GB" dirty="0"/>
          </a:p>
        </p:txBody>
      </p:sp>
    </p:spTree>
    <p:extLst>
      <p:ext uri="{BB962C8B-B14F-4D97-AF65-F5344CB8AC3E}">
        <p14:creationId xmlns:p14="http://schemas.microsoft.com/office/powerpoint/2010/main" val="410572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smtClean="0"/>
              <a:t>Authoritative </a:t>
            </a:r>
            <a:r>
              <a:rPr lang="en-GB" dirty="0"/>
              <a:t>studies</a:t>
            </a:r>
          </a:p>
        </p:txBody>
      </p:sp>
      <p:sp>
        <p:nvSpPr>
          <p:cNvPr id="4" name="TextBox 3"/>
          <p:cNvSpPr txBox="1"/>
          <p:nvPr/>
        </p:nvSpPr>
        <p:spPr>
          <a:xfrm>
            <a:off x="849314" y="1773238"/>
            <a:ext cx="5443910" cy="3323987"/>
          </a:xfrm>
          <a:prstGeom prst="rect">
            <a:avLst/>
          </a:prstGeom>
          <a:noFill/>
        </p:spPr>
        <p:txBody>
          <a:bodyPr wrap="square" rtlCol="0">
            <a:spAutoFit/>
          </a:bodyPr>
          <a:lstStyle/>
          <a:p>
            <a:pPr>
              <a:spcBef>
                <a:spcPts val="600"/>
              </a:spcBef>
              <a:spcAft>
                <a:spcPts val="600"/>
              </a:spcAft>
            </a:pPr>
            <a:r>
              <a:rPr lang="en-US" b="1" dirty="0" smtClean="0">
                <a:solidFill>
                  <a:srgbClr val="003399"/>
                </a:solidFill>
              </a:rPr>
              <a:t>World </a:t>
            </a:r>
            <a:r>
              <a:rPr lang="en-US" b="1" dirty="0">
                <a:solidFill>
                  <a:srgbClr val="003399"/>
                </a:solidFill>
              </a:rPr>
              <a:t>Energy Resources</a:t>
            </a:r>
            <a:r>
              <a:rPr lang="en-US" dirty="0"/>
              <a:t>, a survey of global resources and technologies. </a:t>
            </a:r>
            <a:endParaRPr lang="en-US" dirty="0" smtClean="0"/>
          </a:p>
          <a:p>
            <a:pPr>
              <a:spcBef>
                <a:spcPts val="600"/>
              </a:spcBef>
              <a:spcAft>
                <a:spcPts val="600"/>
              </a:spcAft>
            </a:pPr>
            <a:r>
              <a:rPr lang="en-US" b="1" dirty="0" smtClean="0">
                <a:solidFill>
                  <a:srgbClr val="003399"/>
                </a:solidFill>
              </a:rPr>
              <a:t>World </a:t>
            </a:r>
            <a:r>
              <a:rPr lang="en-US" b="1" dirty="0">
                <a:solidFill>
                  <a:srgbClr val="003399"/>
                </a:solidFill>
              </a:rPr>
              <a:t>Energy Trilemma report</a:t>
            </a:r>
            <a:r>
              <a:rPr lang="en-US" dirty="0"/>
              <a:t>, an independent assessment of national energy and climate policies</a:t>
            </a:r>
            <a:r>
              <a:rPr lang="en-US" dirty="0" smtClean="0"/>
              <a:t>.</a:t>
            </a:r>
            <a:endParaRPr lang="en-US" dirty="0"/>
          </a:p>
          <a:p>
            <a:pPr>
              <a:spcBef>
                <a:spcPts val="600"/>
              </a:spcBef>
              <a:spcAft>
                <a:spcPts val="600"/>
              </a:spcAft>
            </a:pPr>
            <a:r>
              <a:rPr lang="en-US" b="1" dirty="0" smtClean="0">
                <a:solidFill>
                  <a:srgbClr val="003399"/>
                </a:solidFill>
              </a:rPr>
              <a:t>World </a:t>
            </a:r>
            <a:r>
              <a:rPr lang="en-US" b="1" dirty="0">
                <a:solidFill>
                  <a:srgbClr val="003399"/>
                </a:solidFill>
              </a:rPr>
              <a:t>Energy Issues Monitor</a:t>
            </a:r>
            <a:r>
              <a:rPr lang="en-US" dirty="0"/>
              <a:t>, an annual monitor identifying what issues are affecting the global energy leaders’ community</a:t>
            </a:r>
            <a:r>
              <a:rPr lang="en-US" dirty="0" smtClean="0"/>
              <a:t>. </a:t>
            </a:r>
            <a:endParaRPr lang="en-US" dirty="0"/>
          </a:p>
          <a:p>
            <a:pPr>
              <a:spcBef>
                <a:spcPts val="600"/>
              </a:spcBef>
              <a:spcAft>
                <a:spcPts val="600"/>
              </a:spcAft>
            </a:pPr>
            <a:r>
              <a:rPr lang="en-US" b="1" dirty="0" smtClean="0">
                <a:solidFill>
                  <a:srgbClr val="003399"/>
                </a:solidFill>
              </a:rPr>
              <a:t>World </a:t>
            </a:r>
            <a:r>
              <a:rPr lang="en-US" b="1" dirty="0">
                <a:solidFill>
                  <a:srgbClr val="003399"/>
                </a:solidFill>
              </a:rPr>
              <a:t>Energy Scenarios</a:t>
            </a:r>
            <a:r>
              <a:rPr lang="en-US" dirty="0"/>
              <a:t>, </a:t>
            </a:r>
            <a:r>
              <a:rPr lang="en-US" dirty="0" smtClean="0"/>
              <a:t>in-depth </a:t>
            </a:r>
            <a:r>
              <a:rPr lang="en-US" dirty="0"/>
              <a:t>explorative energy </a:t>
            </a:r>
            <a:r>
              <a:rPr lang="en-US" dirty="0" smtClean="0"/>
              <a:t>scenarios</a:t>
            </a:r>
            <a:r>
              <a:rPr lang="en-US" dirty="0" smtClean="0"/>
              <a:t>, e.g. Global Transport Scenarios 2050.</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1999" y="1775012"/>
            <a:ext cx="3426710" cy="4845183"/>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a:off x="1548384" y="4693920"/>
            <a:ext cx="4915528" cy="3779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67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gray">
          <a:xfrm>
            <a:off x="828000" y="612000"/>
            <a:ext cx="7343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dirty="0" smtClean="0"/>
              <a:t>WEC Denmark is working for:</a:t>
            </a:r>
            <a:endParaRPr lang="en-GB" dirty="0"/>
          </a:p>
        </p:txBody>
      </p:sp>
      <p:sp>
        <p:nvSpPr>
          <p:cNvPr id="4" name="TextBox 3"/>
          <p:cNvSpPr txBox="1"/>
          <p:nvPr/>
        </p:nvSpPr>
        <p:spPr>
          <a:xfrm>
            <a:off x="849314" y="1773238"/>
            <a:ext cx="5443910" cy="4462760"/>
          </a:xfrm>
          <a:prstGeom prst="rect">
            <a:avLst/>
          </a:prstGeom>
          <a:noFill/>
        </p:spPr>
        <p:txBody>
          <a:bodyPr wrap="square" rtlCol="0">
            <a:spAutoFit/>
          </a:bodyPr>
          <a:lstStyle/>
          <a:p>
            <a:pPr>
              <a:spcBef>
                <a:spcPts val="600"/>
              </a:spcBef>
              <a:spcAft>
                <a:spcPts val="600"/>
              </a:spcAft>
            </a:pPr>
            <a:r>
              <a:rPr lang="en-US" dirty="0" smtClean="0"/>
              <a:t>Disseminate </a:t>
            </a:r>
            <a:r>
              <a:rPr lang="en-US" dirty="0"/>
              <a:t>information from the </a:t>
            </a:r>
            <a:r>
              <a:rPr lang="en-US" dirty="0" smtClean="0"/>
              <a:t>WEC to </a:t>
            </a:r>
            <a:r>
              <a:rPr lang="en-US" dirty="0"/>
              <a:t>its members </a:t>
            </a:r>
            <a:r>
              <a:rPr lang="en-US" dirty="0" smtClean="0"/>
              <a:t>and </a:t>
            </a:r>
            <a:r>
              <a:rPr lang="en-US" dirty="0"/>
              <a:t>other decision makers in the energy </a:t>
            </a:r>
            <a:r>
              <a:rPr lang="en-US" dirty="0" smtClean="0"/>
              <a:t>sector.</a:t>
            </a:r>
            <a:endParaRPr lang="en-US" dirty="0"/>
          </a:p>
          <a:p>
            <a:pPr>
              <a:spcBef>
                <a:spcPts val="600"/>
              </a:spcBef>
              <a:spcAft>
                <a:spcPts val="600"/>
              </a:spcAft>
            </a:pPr>
            <a:r>
              <a:rPr lang="en-US" dirty="0"/>
              <a:t>Increase members' knowledge of international </a:t>
            </a:r>
            <a:r>
              <a:rPr lang="en-US" dirty="0" smtClean="0"/>
              <a:t>energy issues.</a:t>
            </a:r>
            <a:endParaRPr lang="en-US" dirty="0"/>
          </a:p>
          <a:p>
            <a:pPr>
              <a:spcBef>
                <a:spcPts val="600"/>
              </a:spcBef>
              <a:spcAft>
                <a:spcPts val="600"/>
              </a:spcAft>
            </a:pPr>
            <a:r>
              <a:rPr lang="en-US" dirty="0"/>
              <a:t>Putting Danish energy policy in international </a:t>
            </a:r>
            <a:r>
              <a:rPr lang="en-US" dirty="0" smtClean="0"/>
              <a:t>perspective.</a:t>
            </a:r>
            <a:endParaRPr lang="en-US" dirty="0"/>
          </a:p>
          <a:p>
            <a:pPr>
              <a:spcBef>
                <a:spcPts val="600"/>
              </a:spcBef>
              <a:spcAft>
                <a:spcPts val="600"/>
              </a:spcAft>
            </a:pPr>
            <a:r>
              <a:rPr lang="en-US" dirty="0"/>
              <a:t>Support the Danish participation in the </a:t>
            </a:r>
            <a:r>
              <a:rPr lang="en-US" dirty="0" smtClean="0"/>
              <a:t>international work of WEC.</a:t>
            </a:r>
            <a:endParaRPr lang="en-US" dirty="0"/>
          </a:p>
          <a:p>
            <a:pPr>
              <a:spcBef>
                <a:spcPts val="600"/>
              </a:spcBef>
              <a:spcAft>
                <a:spcPts val="600"/>
              </a:spcAft>
            </a:pPr>
            <a:r>
              <a:rPr lang="en-US" dirty="0"/>
              <a:t>Promote international understanding of Danish energy </a:t>
            </a:r>
            <a:r>
              <a:rPr lang="en-US" dirty="0" smtClean="0"/>
              <a:t>policies.</a:t>
            </a:r>
            <a:endParaRPr lang="en-US" dirty="0"/>
          </a:p>
          <a:p>
            <a:pPr>
              <a:spcBef>
                <a:spcPts val="600"/>
              </a:spcBef>
              <a:spcAft>
                <a:spcPts val="600"/>
              </a:spcAft>
            </a:pPr>
            <a:r>
              <a:rPr lang="en-US" dirty="0"/>
              <a:t>Contribute to increased cooperation between the energy sector </a:t>
            </a:r>
            <a:r>
              <a:rPr lang="en-US" dirty="0" smtClean="0"/>
              <a:t>actors.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49" y="1772839"/>
            <a:ext cx="3599688" cy="207873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349" y="3943481"/>
            <a:ext cx="3599688" cy="1619859"/>
          </a:xfrm>
          <a:prstGeom prst="rect">
            <a:avLst/>
          </a:prstGeom>
        </p:spPr>
      </p:pic>
    </p:spTree>
    <p:extLst>
      <p:ext uri="{BB962C8B-B14F-4D97-AF65-F5344CB8AC3E}">
        <p14:creationId xmlns:p14="http://schemas.microsoft.com/office/powerpoint/2010/main" val="78034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828000" y="612000"/>
            <a:ext cx="92050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60000"/>
              </a:spcBef>
              <a:spcAft>
                <a:spcPct val="0"/>
              </a:spcAft>
              <a:defRPr sz="2400">
                <a:solidFill>
                  <a:schemeClr val="tx1"/>
                </a:solidFill>
                <a:latin typeface="+mn-lt"/>
                <a:ea typeface="+mn-ea"/>
                <a:cs typeface="+mn-cs"/>
              </a:defRPr>
            </a:lvl1pPr>
            <a:lvl2pPr marL="263525" indent="-261938" algn="l" rtl="0" eaLnBrk="0" fontAlgn="base" hangingPunct="0">
              <a:spcBef>
                <a:spcPct val="60000"/>
              </a:spcBef>
              <a:spcAft>
                <a:spcPct val="0"/>
              </a:spcAft>
              <a:buFont typeface="Arial" pitchFamily="34" charset="0"/>
              <a:buChar char="•"/>
              <a:defRPr sz="2400">
                <a:solidFill>
                  <a:schemeClr val="tx1"/>
                </a:solidFill>
                <a:latin typeface="+mn-lt"/>
              </a:defRPr>
            </a:lvl2pPr>
            <a:lvl3pPr marL="539750" indent="-274638" algn="l" rtl="0" eaLnBrk="0" fontAlgn="base" hangingPunct="0">
              <a:spcBef>
                <a:spcPct val="60000"/>
              </a:spcBef>
              <a:spcAft>
                <a:spcPct val="0"/>
              </a:spcAft>
              <a:buFont typeface="Arial" pitchFamily="34" charset="0"/>
              <a:buChar char="-"/>
              <a:defRPr sz="2400">
                <a:solidFill>
                  <a:schemeClr val="tx1"/>
                </a:solidFill>
                <a:latin typeface="+mn-lt"/>
              </a:defRPr>
            </a:lvl3pPr>
            <a:lvl4pPr marL="806450" indent="-265113" algn="l" rtl="0" eaLnBrk="0" fontAlgn="base" hangingPunct="0">
              <a:spcBef>
                <a:spcPct val="60000"/>
              </a:spcBef>
              <a:spcAft>
                <a:spcPct val="0"/>
              </a:spcAft>
              <a:buFont typeface="Arial" pitchFamily="34" charset="0"/>
              <a:buChar char="-"/>
              <a:defRPr sz="2400">
                <a:solidFill>
                  <a:schemeClr val="tx1"/>
                </a:solidFill>
                <a:latin typeface="+mn-lt"/>
              </a:defRPr>
            </a:lvl4pPr>
            <a:lvl5pPr marL="1073150" indent="-265113" algn="l" rtl="0" eaLnBrk="0" fontAlgn="base" hangingPunct="0">
              <a:spcBef>
                <a:spcPct val="60000"/>
              </a:spcBef>
              <a:spcAft>
                <a:spcPct val="0"/>
              </a:spcAft>
              <a:buFont typeface="Arial" pitchFamily="34" charset="0"/>
              <a:buChar char="-"/>
              <a:defRPr sz="2400">
                <a:solidFill>
                  <a:schemeClr val="tx1"/>
                </a:solidFill>
                <a:latin typeface="+mn-lt"/>
              </a:defRPr>
            </a:lvl5pPr>
            <a:lvl6pPr marL="1530350" indent="-265113" algn="l" rtl="0" fontAlgn="base">
              <a:spcBef>
                <a:spcPct val="60000"/>
              </a:spcBef>
              <a:spcAft>
                <a:spcPct val="0"/>
              </a:spcAft>
              <a:buFont typeface="Arial" charset="0"/>
              <a:buChar char="-"/>
              <a:defRPr sz="2400">
                <a:solidFill>
                  <a:schemeClr val="tx1"/>
                </a:solidFill>
                <a:latin typeface="+mn-lt"/>
              </a:defRPr>
            </a:lvl6pPr>
            <a:lvl7pPr marL="1987550" indent="-265113" algn="l" rtl="0" fontAlgn="base">
              <a:spcBef>
                <a:spcPct val="60000"/>
              </a:spcBef>
              <a:spcAft>
                <a:spcPct val="0"/>
              </a:spcAft>
              <a:buFont typeface="Arial" charset="0"/>
              <a:buChar char="-"/>
              <a:defRPr sz="2400">
                <a:solidFill>
                  <a:schemeClr val="tx1"/>
                </a:solidFill>
                <a:latin typeface="+mn-lt"/>
              </a:defRPr>
            </a:lvl7pPr>
            <a:lvl8pPr marL="2444750" indent="-265113" algn="l" rtl="0" fontAlgn="base">
              <a:spcBef>
                <a:spcPct val="60000"/>
              </a:spcBef>
              <a:spcAft>
                <a:spcPct val="0"/>
              </a:spcAft>
              <a:buFont typeface="Arial" charset="0"/>
              <a:buChar char="-"/>
              <a:defRPr sz="2400">
                <a:solidFill>
                  <a:schemeClr val="tx1"/>
                </a:solidFill>
                <a:latin typeface="+mn-lt"/>
              </a:defRPr>
            </a:lvl8pPr>
            <a:lvl9pPr marL="2901950" indent="-265113" algn="l" rtl="0" fontAlgn="base">
              <a:spcBef>
                <a:spcPct val="60000"/>
              </a:spcBef>
              <a:spcAft>
                <a:spcPct val="0"/>
              </a:spcAft>
              <a:buFont typeface="Arial" charset="0"/>
              <a:buChar char="-"/>
              <a:defRPr sz="2400">
                <a:solidFill>
                  <a:schemeClr val="tx1"/>
                </a:solidFill>
                <a:latin typeface="+mn-lt"/>
              </a:defRPr>
            </a:lvl9pPr>
          </a:lstStyle>
          <a:p>
            <a:r>
              <a:rPr lang="en-US" b="1" dirty="0">
                <a:solidFill>
                  <a:schemeClr val="accent1"/>
                </a:solidFill>
                <a:latin typeface="+mj-lt"/>
                <a:ea typeface="+mj-ea"/>
                <a:cs typeface="+mj-cs"/>
              </a:rPr>
              <a:t>World Energy Issues Monitor</a:t>
            </a:r>
            <a:endParaRPr lang="en-US" b="1" dirty="0">
              <a:solidFill>
                <a:schemeClr val="accent1"/>
              </a:solidFill>
              <a:latin typeface="+mj-lt"/>
              <a:ea typeface="+mj-ea"/>
              <a:cs typeface="+mj-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7171" y="1775011"/>
            <a:ext cx="5418829" cy="3173507"/>
          </a:xfrm>
          <a:prstGeom prst="rect">
            <a:avLst/>
          </a:prstGeom>
        </p:spPr>
      </p:pic>
      <p:sp>
        <p:nvSpPr>
          <p:cNvPr id="3" name="Content Placeholder 2"/>
          <p:cNvSpPr>
            <a:spLocks noGrp="1"/>
          </p:cNvSpPr>
          <p:nvPr>
            <p:ph idx="1"/>
          </p:nvPr>
        </p:nvSpPr>
        <p:spPr>
          <a:xfrm>
            <a:off x="932887" y="1823933"/>
            <a:ext cx="3732776" cy="4044184"/>
          </a:xfrm>
        </p:spPr>
        <p:txBody>
          <a:bodyPr/>
          <a:lstStyle/>
          <a:p>
            <a:pPr marL="0" indent="0"/>
            <a:r>
              <a:rPr lang="en-GB" sz="1800" kern="1200" dirty="0">
                <a:latin typeface="Arial" pitchFamily="34" charset="0"/>
                <a:cs typeface="Arial" pitchFamily="34" charset="0"/>
              </a:rPr>
              <a:t>Based on annual survey among the Member Committees of </a:t>
            </a:r>
            <a:r>
              <a:rPr lang="en-GB" sz="1800" kern="1200" dirty="0" smtClean="0">
                <a:latin typeface="Arial" pitchFamily="34" charset="0"/>
                <a:cs typeface="Arial" pitchFamily="34" charset="0"/>
              </a:rPr>
              <a:t>WEC</a:t>
            </a:r>
            <a:endParaRPr lang="en-GB" sz="1800" kern="1200" dirty="0">
              <a:latin typeface="Arial" pitchFamily="34" charset="0"/>
              <a:cs typeface="Arial" pitchFamily="34" charset="0"/>
            </a:endParaRPr>
          </a:p>
          <a:p>
            <a:r>
              <a:rPr lang="en-GB" sz="1800" kern="1200" dirty="0" smtClean="0">
                <a:latin typeface="Arial" pitchFamily="34" charset="0"/>
                <a:cs typeface="Arial" pitchFamily="34" charset="0"/>
              </a:rPr>
              <a:t>Includes </a:t>
            </a:r>
            <a:r>
              <a:rPr lang="en-GB" sz="1800" kern="1200" dirty="0">
                <a:latin typeface="Arial" pitchFamily="34" charset="0"/>
                <a:cs typeface="Arial" pitchFamily="34" charset="0"/>
              </a:rPr>
              <a:t>36 issues covering </a:t>
            </a:r>
          </a:p>
          <a:p>
            <a:pPr>
              <a:buFont typeface="Arial" pitchFamily="34" charset="0"/>
              <a:buChar char="•"/>
            </a:pPr>
            <a:r>
              <a:rPr lang="en-GB" sz="1800" kern="1200" dirty="0">
                <a:latin typeface="Arial" pitchFamily="34" charset="0"/>
                <a:cs typeface="Arial" pitchFamily="34" charset="0"/>
              </a:rPr>
              <a:t>M</a:t>
            </a:r>
            <a:r>
              <a:rPr lang="en-GB" sz="1800" kern="1200" dirty="0" smtClean="0">
                <a:latin typeface="Arial" pitchFamily="34" charset="0"/>
                <a:cs typeface="Arial" pitchFamily="34" charset="0"/>
              </a:rPr>
              <a:t>acroeconomic risks</a:t>
            </a:r>
            <a:endParaRPr lang="en-GB" sz="1800" kern="1200" dirty="0">
              <a:latin typeface="Arial" pitchFamily="34" charset="0"/>
              <a:cs typeface="Arial" pitchFamily="34" charset="0"/>
            </a:endParaRPr>
          </a:p>
          <a:p>
            <a:pPr>
              <a:buFont typeface="Arial" pitchFamily="34" charset="0"/>
              <a:buChar char="•"/>
            </a:pPr>
            <a:r>
              <a:rPr lang="en-GB" sz="1800" kern="1200" dirty="0">
                <a:latin typeface="Arial" pitchFamily="34" charset="0"/>
                <a:cs typeface="Arial" pitchFamily="34" charset="0"/>
              </a:rPr>
              <a:t>G</a:t>
            </a:r>
            <a:r>
              <a:rPr lang="en-GB" sz="1800" kern="1200" dirty="0" smtClean="0">
                <a:latin typeface="Arial" pitchFamily="34" charset="0"/>
                <a:cs typeface="Arial" pitchFamily="34" charset="0"/>
              </a:rPr>
              <a:t>eopolitics</a:t>
            </a:r>
            <a:endParaRPr lang="en-GB" sz="1800" kern="1200" dirty="0">
              <a:latin typeface="Arial" pitchFamily="34" charset="0"/>
              <a:cs typeface="Arial" pitchFamily="34" charset="0"/>
            </a:endParaRPr>
          </a:p>
          <a:p>
            <a:pPr>
              <a:buFont typeface="Arial" pitchFamily="34" charset="0"/>
              <a:buChar char="•"/>
            </a:pPr>
            <a:r>
              <a:rPr lang="en-GB" sz="1800" kern="1200" dirty="0">
                <a:latin typeface="Arial" pitchFamily="34" charset="0"/>
                <a:cs typeface="Arial" pitchFamily="34" charset="0"/>
              </a:rPr>
              <a:t>B</a:t>
            </a:r>
            <a:r>
              <a:rPr lang="en-GB" sz="1800" kern="1200" dirty="0" smtClean="0">
                <a:latin typeface="Arial" pitchFamily="34" charset="0"/>
                <a:cs typeface="Arial" pitchFamily="34" charset="0"/>
              </a:rPr>
              <a:t>usiness </a:t>
            </a:r>
            <a:r>
              <a:rPr lang="en-GB" sz="1800" kern="1200" dirty="0">
                <a:latin typeface="Arial" pitchFamily="34" charset="0"/>
                <a:cs typeface="Arial" pitchFamily="34" charset="0"/>
              </a:rPr>
              <a:t>environment </a:t>
            </a:r>
          </a:p>
          <a:p>
            <a:pPr>
              <a:buFont typeface="Arial" pitchFamily="34" charset="0"/>
              <a:buChar char="•"/>
            </a:pPr>
            <a:r>
              <a:rPr lang="en-GB" sz="1800" kern="1200" dirty="0" smtClean="0">
                <a:latin typeface="Arial" pitchFamily="34" charset="0"/>
                <a:cs typeface="Arial" pitchFamily="34" charset="0"/>
              </a:rPr>
              <a:t>Energy technology development</a:t>
            </a:r>
          </a:p>
          <a:p>
            <a:pPr marL="0" indent="0"/>
            <a:r>
              <a:rPr lang="en-US" sz="1800" kern="1200" dirty="0" smtClean="0">
                <a:latin typeface="Arial" pitchFamily="34" charset="0"/>
                <a:cs typeface="Arial" pitchFamily="34" charset="0"/>
              </a:rPr>
              <a:t>It reflects the </a:t>
            </a:r>
            <a:r>
              <a:rPr lang="en-US" sz="1800" kern="1200" dirty="0">
                <a:latin typeface="Arial" pitchFamily="34" charset="0"/>
                <a:cs typeface="Arial" pitchFamily="34" charset="0"/>
              </a:rPr>
              <a:t>views and insights of </a:t>
            </a:r>
            <a:r>
              <a:rPr lang="en-US" sz="1800" kern="1200" dirty="0" smtClean="0">
                <a:latin typeface="Arial" pitchFamily="34" charset="0"/>
                <a:cs typeface="Arial" pitchFamily="34" charset="0"/>
              </a:rPr>
              <a:t>ministers</a:t>
            </a:r>
            <a:r>
              <a:rPr lang="en-US" sz="1800" kern="1200" dirty="0">
                <a:latin typeface="Arial" pitchFamily="34" charset="0"/>
                <a:cs typeface="Arial" pitchFamily="34" charset="0"/>
              </a:rPr>
              <a:t>, CEOs, </a:t>
            </a:r>
            <a:r>
              <a:rPr lang="en-US" sz="1800" kern="1200" dirty="0" smtClean="0">
                <a:latin typeface="Arial" pitchFamily="34" charset="0"/>
                <a:cs typeface="Arial" pitchFamily="34" charset="0"/>
              </a:rPr>
              <a:t>and leading </a:t>
            </a:r>
            <a:r>
              <a:rPr lang="en-US" sz="1800" kern="1200" dirty="0">
                <a:latin typeface="Arial" pitchFamily="34" charset="0"/>
                <a:cs typeface="Arial" pitchFamily="34" charset="0"/>
              </a:rPr>
              <a:t>experts in </a:t>
            </a:r>
            <a:r>
              <a:rPr lang="en-US" sz="1800" kern="1200" dirty="0" smtClean="0">
                <a:latin typeface="Arial" pitchFamily="34" charset="0"/>
                <a:cs typeface="Arial" pitchFamily="34" charset="0"/>
              </a:rPr>
              <a:t>the nearly 100 </a:t>
            </a:r>
            <a:r>
              <a:rPr lang="en-US" sz="1800" kern="1200" dirty="0">
                <a:latin typeface="Arial" pitchFamily="34" charset="0"/>
                <a:cs typeface="Arial" pitchFamily="34" charset="0"/>
              </a:rPr>
              <a:t>countries </a:t>
            </a:r>
            <a:r>
              <a:rPr lang="en-US" sz="1800" kern="1200" dirty="0" smtClean="0">
                <a:latin typeface="Arial" pitchFamily="34" charset="0"/>
                <a:cs typeface="Arial" pitchFamily="34" charset="0"/>
              </a:rPr>
              <a:t>that represent </a:t>
            </a:r>
            <a:r>
              <a:rPr lang="en-US" sz="1800" kern="1200" dirty="0">
                <a:latin typeface="Arial" pitchFamily="34" charset="0"/>
                <a:cs typeface="Arial" pitchFamily="34" charset="0"/>
              </a:rPr>
              <a:t>the WEC community</a:t>
            </a:r>
            <a:r>
              <a:rPr lang="en-US" sz="1800" kern="1200" dirty="0" smtClean="0">
                <a:latin typeface="Arial" pitchFamily="34" charset="0"/>
                <a:cs typeface="Arial" pitchFamily="34" charset="0"/>
              </a:rPr>
              <a:t>.</a:t>
            </a:r>
            <a:endParaRPr lang="en-GB" sz="1800" dirty="0" smtClean="0"/>
          </a:p>
        </p:txBody>
      </p:sp>
    </p:spTree>
    <p:extLst>
      <p:ext uri="{BB962C8B-B14F-4D97-AF65-F5344CB8AC3E}">
        <p14:creationId xmlns:p14="http://schemas.microsoft.com/office/powerpoint/2010/main" val="412066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WEC_PPT Template_v1">
  <a:themeElements>
    <a:clrScheme name="1_WEC_PPT Template_v1 1">
      <a:dk1>
        <a:srgbClr val="000000"/>
      </a:dk1>
      <a:lt1>
        <a:srgbClr val="FFFFFF"/>
      </a:lt1>
      <a:dk2>
        <a:srgbClr val="838D8E"/>
      </a:dk2>
      <a:lt2>
        <a:srgbClr val="C6CBCC"/>
      </a:lt2>
      <a:accent1>
        <a:srgbClr val="165788"/>
      </a:accent1>
      <a:accent2>
        <a:srgbClr val="5C89AC"/>
      </a:accent2>
      <a:accent3>
        <a:srgbClr val="FFFFFF"/>
      </a:accent3>
      <a:accent4>
        <a:srgbClr val="000000"/>
      </a:accent4>
      <a:accent5>
        <a:srgbClr val="ABB4C3"/>
      </a:accent5>
      <a:accent6>
        <a:srgbClr val="537C9B"/>
      </a:accent6>
      <a:hlink>
        <a:srgbClr val="8BABC4"/>
      </a:hlink>
      <a:folHlink>
        <a:srgbClr val="E98300"/>
      </a:folHlink>
    </a:clrScheme>
    <a:fontScheme name="1_WEC_PPT Template_v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EC_PPT Template_v1 1">
        <a:dk1>
          <a:srgbClr val="000000"/>
        </a:dk1>
        <a:lt1>
          <a:srgbClr val="FFFFFF"/>
        </a:lt1>
        <a:dk2>
          <a:srgbClr val="838D8E"/>
        </a:dk2>
        <a:lt2>
          <a:srgbClr val="C6CBCC"/>
        </a:lt2>
        <a:accent1>
          <a:srgbClr val="165788"/>
        </a:accent1>
        <a:accent2>
          <a:srgbClr val="5C89AC"/>
        </a:accent2>
        <a:accent3>
          <a:srgbClr val="FFFFFF"/>
        </a:accent3>
        <a:accent4>
          <a:srgbClr val="000000"/>
        </a:accent4>
        <a:accent5>
          <a:srgbClr val="ABB4C3"/>
        </a:accent5>
        <a:accent6>
          <a:srgbClr val="537C9B"/>
        </a:accent6>
        <a:hlink>
          <a:srgbClr val="8BABC4"/>
        </a:hlink>
        <a:folHlink>
          <a:srgbClr val="E98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C_PPT Template_v1">
  <a:themeElements>
    <a:clrScheme name="WEC_PPT Template_v1 1">
      <a:dk1>
        <a:srgbClr val="000000"/>
      </a:dk1>
      <a:lt1>
        <a:srgbClr val="FFFFFF"/>
      </a:lt1>
      <a:dk2>
        <a:srgbClr val="838D8E"/>
      </a:dk2>
      <a:lt2>
        <a:srgbClr val="C6CBCC"/>
      </a:lt2>
      <a:accent1>
        <a:srgbClr val="165788"/>
      </a:accent1>
      <a:accent2>
        <a:srgbClr val="5C89AC"/>
      </a:accent2>
      <a:accent3>
        <a:srgbClr val="FFFFFF"/>
      </a:accent3>
      <a:accent4>
        <a:srgbClr val="000000"/>
      </a:accent4>
      <a:accent5>
        <a:srgbClr val="ABB4C3"/>
      </a:accent5>
      <a:accent6>
        <a:srgbClr val="537C9B"/>
      </a:accent6>
      <a:hlink>
        <a:srgbClr val="8BABC4"/>
      </a:hlink>
      <a:folHlink>
        <a:srgbClr val="E98300"/>
      </a:folHlink>
    </a:clrScheme>
    <a:fontScheme name="WEC_PPT Template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EC_PPT Template_v1 1">
        <a:dk1>
          <a:srgbClr val="000000"/>
        </a:dk1>
        <a:lt1>
          <a:srgbClr val="FFFFFF"/>
        </a:lt1>
        <a:dk2>
          <a:srgbClr val="838D8E"/>
        </a:dk2>
        <a:lt2>
          <a:srgbClr val="C6CBCC"/>
        </a:lt2>
        <a:accent1>
          <a:srgbClr val="165788"/>
        </a:accent1>
        <a:accent2>
          <a:srgbClr val="5C89AC"/>
        </a:accent2>
        <a:accent3>
          <a:srgbClr val="FFFFFF"/>
        </a:accent3>
        <a:accent4>
          <a:srgbClr val="000000"/>
        </a:accent4>
        <a:accent5>
          <a:srgbClr val="ABB4C3"/>
        </a:accent5>
        <a:accent6>
          <a:srgbClr val="537C9B"/>
        </a:accent6>
        <a:hlink>
          <a:srgbClr val="8BABC4"/>
        </a:hlink>
        <a:folHlink>
          <a:srgbClr val="E98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14039</TotalTime>
  <Words>4212</Words>
  <Application>Microsoft Office PowerPoint</Application>
  <PresentationFormat>A4 Paper (210x297 mm)</PresentationFormat>
  <Paragraphs>1760</Paragraphs>
  <Slides>63</Slides>
  <Notes>63</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1_WEC_PPT Template_v1</vt:lpstr>
      <vt:lpstr>WEC_PPT Template_v1</vt:lpstr>
      <vt:lpstr>WEC Energy Issues Monitor 2013</vt:lpstr>
      <vt:lpstr>World Energy Council – what we do</vt:lpstr>
      <vt:lpstr>Information on global, regional and national energy strategies</vt:lpstr>
      <vt:lpstr>The Energy Trilemma</vt:lpstr>
      <vt:lpstr>High-level events</vt:lpstr>
      <vt:lpstr>There is still time to register</vt:lpstr>
      <vt:lpstr>Authoritative studies</vt:lpstr>
      <vt:lpstr>WEC Denmark is working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WEC Energy Data</vt:lpstr>
      <vt:lpstr>Energy Resources Data</vt:lpstr>
      <vt:lpstr>Top 3 producing countries</vt:lpstr>
      <vt:lpstr>Biomass in Denmark and Sweden</vt:lpstr>
      <vt:lpstr>2010 Survey of Energy Resources</vt:lpstr>
      <vt:lpstr>Thank you</vt:lpstr>
    </vt:vector>
  </TitlesOfParts>
  <Company>hamilton-brown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Update</dc:title>
  <dc:creator>Christoph Frei</dc:creator>
  <cp:lastModifiedBy>Leif Sønderberg Petersen</cp:lastModifiedBy>
  <cp:revision>1216</cp:revision>
  <cp:lastPrinted>2013-05-21T14:38:23Z</cp:lastPrinted>
  <dcterms:created xsi:type="dcterms:W3CDTF">2007-06-21T16:36:41Z</dcterms:created>
  <dcterms:modified xsi:type="dcterms:W3CDTF">2013-09-18T10:36:46Z</dcterms:modified>
</cp:coreProperties>
</file>