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82" r:id="rId3"/>
    <p:sldId id="283" r:id="rId4"/>
    <p:sldId id="284" r:id="rId5"/>
    <p:sldId id="291" r:id="rId6"/>
    <p:sldId id="292" r:id="rId7"/>
    <p:sldId id="293" r:id="rId8"/>
    <p:sldId id="294" r:id="rId9"/>
    <p:sldId id="288" r:id="rId10"/>
    <p:sldId id="289" r:id="rId11"/>
    <p:sldId id="278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3329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4549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7822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3968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6787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0069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905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2172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506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1432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57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420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00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703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03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676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EF6884-B847-46A7-A23B-5AAD69064E09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56407C-AFC3-4C06-8D5D-E918979F54C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506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EF6884-B847-46A7-A23B-5AAD69064E09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56407C-AFC3-4C06-8D5D-E918979F54C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58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353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0548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17227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sidfot 2"/>
          <p:cNvSpPr>
            <a:spLocks noGrp="1"/>
          </p:cNvSpPr>
          <p:nvPr/>
        </p:nvSpPr>
        <p:spPr>
          <a:xfrm>
            <a:off x="448282" y="5822224"/>
            <a:ext cx="7979194" cy="917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tx1"/>
                </a:solidFill>
                <a:latin typeface="+mj-lt"/>
              </a:rPr>
              <a:t>Bioraffinaderi Öresund/</a:t>
            </a:r>
            <a:r>
              <a:rPr lang="sv-SE" sz="1400" b="1" dirty="0" err="1" smtClean="0">
                <a:solidFill>
                  <a:schemeClr val="tx1"/>
                </a:solidFill>
                <a:latin typeface="+mj-lt"/>
              </a:rPr>
              <a:t>Biorefinery</a:t>
            </a:r>
            <a:r>
              <a:rPr lang="sv-SE" sz="1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400" b="1" dirty="0" err="1" smtClean="0">
                <a:solidFill>
                  <a:schemeClr val="tx1"/>
                </a:solidFill>
                <a:latin typeface="+mj-lt"/>
              </a:rPr>
              <a:t>Oresund</a:t>
            </a:r>
            <a:r>
              <a:rPr lang="sv-SE" sz="1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sv-SE" smtClean="0"/>
              <a:t/>
            </a:r>
            <a:br>
              <a:rPr lang="sv-SE" smtClean="0"/>
            </a:br>
            <a:r>
              <a:rPr lang="sv-SE" smtClean="0"/>
              <a:t>September 18, 2013_bild/</a:t>
            </a:r>
            <a:r>
              <a:rPr lang="sv-SE" dirty="0" err="1" smtClean="0"/>
              <a:t>slide</a:t>
            </a:r>
            <a:r>
              <a:rPr lang="sv-SE" baseline="0" dirty="0" smtClean="0"/>
              <a:t> nr.</a:t>
            </a:r>
            <a:r>
              <a:rPr lang="sv-SE" dirty="0" smtClean="0"/>
              <a:t> </a:t>
            </a:r>
            <a:fld id="{360C221C-5667-4E7E-9A5F-3BE6C5081D24}" type="slidenum">
              <a:rPr lang="sv-SE" smtClean="0"/>
              <a:pPr/>
              <a:t>‹#›</a:t>
            </a:fld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8" name="Bildobjekt 7" descr="C:\Users\Josefin\Desktop\Josefins Bioraff\Loggos\OKS_logo_farve_rgb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431" y="5988148"/>
            <a:ext cx="2304256" cy="585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objekt 8" descr="C:\Users\Josefin\Desktop\Josefins Bioraff\Loggos\EU logo (farve, venstrestillet tekst, engelsk).jp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23" y="5988148"/>
            <a:ext cx="2161034" cy="585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Bildobjekt 9" descr="C:\Users\Josefin\Desktop\Josefins Bioraff\Loggos\Logo.jp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978" y="118457"/>
            <a:ext cx="2260600" cy="784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Rak 10"/>
          <p:cNvCxnSpPr/>
          <p:nvPr/>
        </p:nvCxnSpPr>
        <p:spPr>
          <a:xfrm>
            <a:off x="333423" y="5772124"/>
            <a:ext cx="8359264" cy="0"/>
          </a:xfrm>
          <a:prstGeom prst="line">
            <a:avLst/>
          </a:prstGeom>
          <a:ln w="85725" cmpd="dbl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 flipV="1">
            <a:off x="448282" y="443532"/>
            <a:ext cx="0" cy="5040560"/>
          </a:xfrm>
          <a:prstGeom prst="line">
            <a:avLst/>
          </a:prstGeom>
          <a:ln w="85725" cmpd="dbl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02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71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ABCB3-B269-4069-8611-B124EB01D4C8}" type="datetimeFigureOut">
              <a:rPr lang="sv-SE" smtClean="0"/>
              <a:t>2013-09-23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9BFCC-E694-42A3-B2B9-01A480CEA6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01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et.nu/SXh5OJ98" TargetMode="External"/><Relationship Id="rId3" Type="http://schemas.openxmlformats.org/officeDocument/2006/relationships/hyperlink" Target="http://ret.nu/qmq8pCPR" TargetMode="External"/><Relationship Id="rId7" Type="http://schemas.openxmlformats.org/officeDocument/2006/relationships/hyperlink" Target="http://ret.nu/hES4cHmk" TargetMode="External"/><Relationship Id="rId2" Type="http://schemas.openxmlformats.org/officeDocument/2006/relationships/hyperlink" Target="http://ret.nu/eMk59Vdq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://ret.nu/jWrRM2X" TargetMode="External"/><Relationship Id="rId11" Type="http://schemas.openxmlformats.org/officeDocument/2006/relationships/hyperlink" Target="http://ret.nu/IbppuZWS" TargetMode="External"/><Relationship Id="rId5" Type="http://schemas.openxmlformats.org/officeDocument/2006/relationships/hyperlink" Target="http://ret.nu/WJg819AM" TargetMode="External"/><Relationship Id="rId10" Type="http://schemas.openxmlformats.org/officeDocument/2006/relationships/hyperlink" Target="http://ret.nu/OGBAkD8z" TargetMode="External"/><Relationship Id="rId4" Type="http://schemas.openxmlformats.org/officeDocument/2006/relationships/hyperlink" Target="http://ret.nu/YYgqsVzE" TargetMode="External"/><Relationship Id="rId9" Type="http://schemas.openxmlformats.org/officeDocument/2006/relationships/hyperlink" Target="http://ret.nu/EZfJyGm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467544" y="54868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b="1" i="1" dirty="0" err="1" smtClean="0">
                <a:solidFill>
                  <a:schemeClr val="accent2">
                    <a:lumMod val="75000"/>
                  </a:schemeClr>
                </a:solidFill>
              </a:rPr>
              <a:t>Welcome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Biorefining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from 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raw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material 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to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high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value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products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Örestad, 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Denmark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September 18, 2013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1693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i="1" dirty="0" err="1" smtClean="0">
                <a:solidFill>
                  <a:srgbClr val="0000CC"/>
                </a:solidFill>
              </a:rPr>
              <a:t>Let´s</a:t>
            </a:r>
            <a:r>
              <a:rPr lang="sv-SE" i="1" dirty="0" smtClean="0">
                <a:solidFill>
                  <a:srgbClr val="0000CC"/>
                </a:solidFill>
              </a:rPr>
              <a:t> go!</a:t>
            </a:r>
            <a:endParaRPr lang="sv-SE" i="1" dirty="0">
              <a:solidFill>
                <a:srgbClr val="0000CC"/>
              </a:solidFill>
            </a:endParaRPr>
          </a:p>
        </p:txBody>
      </p:sp>
      <p:pic>
        <p:nvPicPr>
          <p:cNvPr id="3" name="Picture 4" descr="C:\Users\Josefin\Desktop\Bioraffinaderi Öresund\Foton\Bilder Bioraffinaderi110831\Till Felicia\Omrörare i tan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764704"/>
            <a:ext cx="3707623" cy="287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9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55576" y="27667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Program: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755576" y="1052736"/>
            <a:ext cx="77048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baseline="30000" dirty="0"/>
              <a:t>09.00-10.00 Poster session, coffee and registration</a:t>
            </a:r>
            <a:endParaRPr lang="en-US" sz="2000" baseline="30000" dirty="0"/>
          </a:p>
          <a:p>
            <a:endParaRPr lang="sv-SE" sz="2000" baseline="30000" dirty="0"/>
          </a:p>
          <a:p>
            <a:r>
              <a:rPr lang="en-US" sz="2000" b="1" baseline="30000" dirty="0"/>
              <a:t>10.00 Welcome</a:t>
            </a:r>
            <a:r>
              <a:rPr lang="en-US" sz="2000" baseline="30000" dirty="0"/>
              <a:t/>
            </a:r>
            <a:br>
              <a:rPr lang="en-US" sz="2000" baseline="30000" dirty="0"/>
            </a:br>
            <a:r>
              <a:rPr lang="en-US" sz="2000" b="1" i="1" baseline="30000" dirty="0"/>
              <a:t>Josefin Ahlqvist, </a:t>
            </a:r>
            <a:r>
              <a:rPr lang="en-US" sz="2000" baseline="30000" dirty="0"/>
              <a:t>Project leader, </a:t>
            </a:r>
            <a:r>
              <a:rPr lang="en-US" sz="2000" baseline="30000" dirty="0" err="1"/>
              <a:t>Biorefinery</a:t>
            </a:r>
            <a:r>
              <a:rPr lang="en-US" sz="2000" baseline="30000" dirty="0"/>
              <a:t> Oresund</a:t>
            </a:r>
          </a:p>
          <a:p>
            <a:endParaRPr lang="sv-SE" sz="2000" baseline="30000" dirty="0"/>
          </a:p>
          <a:p>
            <a:r>
              <a:rPr lang="en-US" sz="2000" b="1" baseline="30000" dirty="0"/>
              <a:t>10.15 Summary of the result of the </a:t>
            </a:r>
            <a:r>
              <a:rPr lang="en-US" sz="2000" b="1" baseline="30000" dirty="0" err="1"/>
              <a:t>Biorefinery</a:t>
            </a:r>
            <a:r>
              <a:rPr lang="en-US" sz="2000" b="1" baseline="30000" dirty="0"/>
              <a:t> Oresund Program </a:t>
            </a:r>
            <a:br>
              <a:rPr lang="en-US" sz="2000" b="1" baseline="30000" dirty="0"/>
            </a:br>
            <a:r>
              <a:rPr lang="en-US" sz="2000" b="1" i="1" baseline="30000" dirty="0" err="1"/>
              <a:t>Mahiri</a:t>
            </a:r>
            <a:r>
              <a:rPr lang="en-US" sz="2000" b="1" i="1" baseline="30000" dirty="0"/>
              <a:t> Workman,</a:t>
            </a:r>
            <a:r>
              <a:rPr lang="en-US" sz="2000" baseline="30000" dirty="0"/>
              <a:t> </a:t>
            </a:r>
            <a:r>
              <a:rPr lang="en-US" sz="2000" baseline="30000" dirty="0" err="1"/>
              <a:t>Assoc</a:t>
            </a:r>
            <a:r>
              <a:rPr lang="en-US" sz="2000" baseline="30000" dirty="0"/>
              <a:t> Prof., DTU Systems Biology</a:t>
            </a:r>
          </a:p>
          <a:p>
            <a:endParaRPr lang="sv-SE" sz="2000" baseline="30000" dirty="0"/>
          </a:p>
          <a:p>
            <a:r>
              <a:rPr lang="sv-SE" sz="2000" b="1" baseline="30000" dirty="0"/>
              <a:t>10.45 </a:t>
            </a:r>
            <a:r>
              <a:rPr lang="sv-SE" sz="2000" b="1" baseline="30000" dirty="0" err="1"/>
              <a:t>Enzymatic</a:t>
            </a:r>
            <a:r>
              <a:rPr lang="sv-SE" sz="2000" b="1" baseline="30000" dirty="0"/>
              <a:t> </a:t>
            </a:r>
            <a:r>
              <a:rPr lang="sv-SE" sz="2000" b="1" baseline="30000" dirty="0" err="1"/>
              <a:t>biomass</a:t>
            </a:r>
            <a:r>
              <a:rPr lang="sv-SE" sz="2000" b="1" baseline="30000" dirty="0"/>
              <a:t> </a:t>
            </a:r>
            <a:r>
              <a:rPr lang="sv-SE" sz="2000" b="1" baseline="30000" dirty="0" err="1"/>
              <a:t>conversion</a:t>
            </a:r>
            <a:r>
              <a:rPr lang="sv-SE" sz="2000" b="1" baseline="30000" dirty="0"/>
              <a:t> </a:t>
            </a:r>
            <a:r>
              <a:rPr lang="sv-SE" sz="2000" b="1" baseline="30000" dirty="0" err="1"/>
              <a:t>optimization</a:t>
            </a:r>
            <a:r>
              <a:rPr lang="sv-SE" sz="2000" b="1" baseline="30000" dirty="0"/>
              <a:t> and sugar </a:t>
            </a:r>
            <a:br>
              <a:rPr lang="sv-SE" sz="2000" b="1" baseline="30000" dirty="0"/>
            </a:br>
            <a:r>
              <a:rPr lang="sv-SE" sz="2000" b="1" baseline="30000" dirty="0" err="1"/>
              <a:t>production</a:t>
            </a:r>
            <a:r>
              <a:rPr lang="sv-SE" sz="2000" b="1" baseline="30000" dirty="0"/>
              <a:t> for </a:t>
            </a:r>
            <a:r>
              <a:rPr lang="sv-SE" sz="2000" b="1" baseline="30000" dirty="0" err="1"/>
              <a:t>fuels</a:t>
            </a:r>
            <a:r>
              <a:rPr lang="sv-SE" sz="2000" b="1" baseline="30000" dirty="0"/>
              <a:t> and </a:t>
            </a:r>
            <a:r>
              <a:rPr lang="sv-SE" sz="2000" b="1" baseline="30000" dirty="0" err="1"/>
              <a:t>chemicals</a:t>
            </a:r>
            <a:r>
              <a:rPr lang="sv-SE" sz="2000" b="1" baseline="30000" dirty="0"/>
              <a:t> </a:t>
            </a:r>
            <a:br>
              <a:rPr lang="sv-SE" sz="2000" b="1" baseline="30000" dirty="0"/>
            </a:br>
            <a:r>
              <a:rPr lang="sv-SE" sz="2000" b="1" i="1" baseline="30000" dirty="0"/>
              <a:t>Johan Börjesson, </a:t>
            </a:r>
            <a:r>
              <a:rPr lang="sv-SE" sz="2000" baseline="30000" dirty="0"/>
              <a:t>Senior Scientist, </a:t>
            </a:r>
            <a:r>
              <a:rPr lang="sv-SE" sz="2000" baseline="30000" dirty="0" err="1"/>
              <a:t>Novozymes</a:t>
            </a:r>
            <a:r>
              <a:rPr lang="sv-SE" sz="2000" baseline="30000" dirty="0"/>
              <a:t> A/S, </a:t>
            </a:r>
            <a:r>
              <a:rPr lang="sv-SE" sz="2000" baseline="30000" dirty="0" err="1"/>
              <a:t>Denmark</a:t>
            </a:r>
            <a:endParaRPr lang="sv-SE" sz="2000" baseline="30000" dirty="0"/>
          </a:p>
          <a:p>
            <a:endParaRPr lang="sv-SE" sz="2000" baseline="30000" dirty="0"/>
          </a:p>
          <a:p>
            <a:r>
              <a:rPr lang="sv-SE" sz="2000" b="1" baseline="30000" dirty="0"/>
              <a:t>11.15 </a:t>
            </a:r>
            <a:r>
              <a:rPr lang="sv-SE" sz="2000" b="1" baseline="30000" dirty="0" err="1"/>
              <a:t>Sustainability</a:t>
            </a:r>
            <a:r>
              <a:rPr lang="sv-SE" sz="2000" b="1" baseline="30000" dirty="0"/>
              <a:t> </a:t>
            </a:r>
            <a:r>
              <a:rPr lang="sv-SE" sz="2000" b="1" baseline="30000" dirty="0" err="1"/>
              <a:t>Assessment</a:t>
            </a:r>
            <a:r>
              <a:rPr lang="sv-SE" sz="2000" b="1" baseline="30000" dirty="0"/>
              <a:t> </a:t>
            </a:r>
            <a:r>
              <a:rPr lang="sv-SE" sz="2000" b="1" baseline="30000" dirty="0" err="1"/>
              <a:t>of</a:t>
            </a:r>
            <a:r>
              <a:rPr lang="sv-SE" sz="2000" b="1" baseline="30000" dirty="0"/>
              <a:t> </a:t>
            </a:r>
            <a:r>
              <a:rPr lang="sv-SE" sz="2000" b="1" baseline="30000" dirty="0" err="1"/>
              <a:t>Biorefinery</a:t>
            </a:r>
            <a:r>
              <a:rPr lang="sv-SE" sz="2000" b="1" baseline="30000" dirty="0"/>
              <a:t> Systems</a:t>
            </a:r>
            <a:br>
              <a:rPr lang="sv-SE" sz="2000" b="1" baseline="30000" dirty="0"/>
            </a:br>
            <a:r>
              <a:rPr lang="sv-SE" sz="2000" b="1" i="1" baseline="30000" dirty="0"/>
              <a:t>John A. </a:t>
            </a:r>
            <a:r>
              <a:rPr lang="sv-SE" sz="2000" b="1" i="1" baseline="30000" dirty="0" err="1"/>
              <a:t>Posada</a:t>
            </a:r>
            <a:r>
              <a:rPr lang="sv-SE" sz="2000" b="1" i="1" baseline="30000" dirty="0"/>
              <a:t> Duque, </a:t>
            </a:r>
            <a:r>
              <a:rPr lang="sv-SE" sz="2000" baseline="30000" dirty="0"/>
              <a:t>Dr Copernicus </a:t>
            </a:r>
            <a:r>
              <a:rPr lang="sv-SE" sz="2000" baseline="30000" dirty="0" err="1"/>
              <a:t>Institute</a:t>
            </a:r>
            <a:r>
              <a:rPr lang="sv-SE" sz="2000" baseline="30000" dirty="0"/>
              <a:t> </a:t>
            </a:r>
            <a:r>
              <a:rPr lang="sv-SE" sz="2000" baseline="30000" dirty="0" err="1"/>
              <a:t>of</a:t>
            </a:r>
            <a:r>
              <a:rPr lang="sv-SE" sz="2000" baseline="30000" dirty="0"/>
              <a:t> </a:t>
            </a:r>
            <a:r>
              <a:rPr lang="sv-SE" sz="2000" baseline="30000" dirty="0" err="1"/>
              <a:t>Sustainable</a:t>
            </a:r>
            <a:r>
              <a:rPr lang="sv-SE" sz="2000" baseline="30000" dirty="0"/>
              <a:t> </a:t>
            </a:r>
            <a:br>
              <a:rPr lang="sv-SE" sz="2000" baseline="30000" dirty="0"/>
            </a:br>
            <a:r>
              <a:rPr lang="sv-SE" sz="2000" baseline="30000" dirty="0" err="1"/>
              <a:t>Development</a:t>
            </a:r>
            <a:r>
              <a:rPr lang="sv-SE" sz="2000" baseline="30000" dirty="0"/>
              <a:t> - Energy &amp; Resources, Utrecht University</a:t>
            </a:r>
          </a:p>
          <a:p>
            <a:endParaRPr lang="sv-SE" sz="2000" baseline="30000" dirty="0"/>
          </a:p>
          <a:p>
            <a:r>
              <a:rPr lang="en-US" sz="2000" b="1" baseline="30000" dirty="0"/>
              <a:t>11.45 UK Driving Industrial Biotechnology uptake and the Bio economy – the UK strategy</a:t>
            </a:r>
            <a:r>
              <a:rPr lang="en-US" sz="2000" baseline="30000" dirty="0"/>
              <a:t/>
            </a:r>
            <a:br>
              <a:rPr lang="en-US" sz="2000" baseline="30000" dirty="0"/>
            </a:br>
            <a:r>
              <a:rPr lang="en-US" sz="2000" b="1" i="1" baseline="30000" dirty="0"/>
              <a:t>Rebecca Wood, </a:t>
            </a:r>
            <a:r>
              <a:rPr lang="en-US" sz="2000" baseline="30000" dirty="0"/>
              <a:t>Technology Theme Manager – Industrial Biotechnology, Chemistry Innovation and The Industrial Biotechnology Leadership Forum </a:t>
            </a:r>
            <a:r>
              <a:rPr lang="en-US" sz="2000" baseline="30000" dirty="0" smtClean="0"/>
              <a:t>(</a:t>
            </a:r>
            <a:r>
              <a:rPr lang="en-US" sz="2000" baseline="30000" dirty="0"/>
              <a:t>IBLF), UK</a:t>
            </a:r>
          </a:p>
          <a:p>
            <a:endParaRPr lang="sv-SE" sz="2000" baseline="30000" dirty="0"/>
          </a:p>
          <a:p>
            <a:r>
              <a:rPr lang="sv-SE" sz="2000" b="1" baseline="30000" dirty="0"/>
              <a:t>Lunch 12.15 – </a:t>
            </a:r>
            <a:r>
              <a:rPr lang="sv-SE" sz="2000" b="1" baseline="30000" dirty="0" smtClean="0"/>
              <a:t>13.15</a:t>
            </a:r>
            <a:endParaRPr lang="sv-SE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588727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83568" y="1052736"/>
            <a:ext cx="6120686" cy="4298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baseline="30000" dirty="0" smtClean="0"/>
              <a:t>13.15 </a:t>
            </a:r>
            <a:r>
              <a:rPr lang="en-US" sz="2000" b="1" baseline="30000" dirty="0" err="1"/>
              <a:t>Biorefinery</a:t>
            </a:r>
            <a:r>
              <a:rPr lang="en-US" sz="2000" b="1" baseline="30000" dirty="0"/>
              <a:t>: the bridge between Agriculture and Chemistry</a:t>
            </a:r>
            <a:r>
              <a:rPr lang="en-US" sz="2000" baseline="30000" dirty="0"/>
              <a:t/>
            </a:r>
            <a:br>
              <a:rPr lang="en-US" sz="2000" baseline="30000" dirty="0"/>
            </a:br>
            <a:r>
              <a:rPr lang="en-US" sz="2000" b="1" i="1" baseline="30000" dirty="0"/>
              <a:t>Marieke Bruins,</a:t>
            </a:r>
            <a:r>
              <a:rPr lang="en-US" sz="2000" baseline="30000" dirty="0"/>
              <a:t> Dr. Ir. ME </a:t>
            </a:r>
            <a:r>
              <a:rPr lang="en-US" sz="2000" baseline="30000" dirty="0" err="1"/>
              <a:t>Biobased</a:t>
            </a:r>
            <a:r>
              <a:rPr lang="en-US" sz="2000" baseline="30000" dirty="0"/>
              <a:t> Commodity Chemicals, </a:t>
            </a:r>
            <a:br>
              <a:rPr lang="en-US" sz="2000" baseline="30000" dirty="0"/>
            </a:br>
            <a:r>
              <a:rPr lang="en-US" sz="2000" baseline="30000" dirty="0" err="1"/>
              <a:t>Wageningen</a:t>
            </a:r>
            <a:r>
              <a:rPr lang="en-US" sz="2000" baseline="30000" dirty="0"/>
              <a:t> University</a:t>
            </a:r>
          </a:p>
          <a:p>
            <a:endParaRPr lang="sv-SE" sz="2000" baseline="30000" dirty="0"/>
          </a:p>
          <a:p>
            <a:r>
              <a:rPr lang="en-US" sz="2000" b="1" baseline="30000" dirty="0"/>
              <a:t>13.45 Global trends and policies in renewable energy</a:t>
            </a:r>
            <a:r>
              <a:rPr lang="en-US" sz="2000" baseline="30000" dirty="0"/>
              <a:t/>
            </a:r>
            <a:br>
              <a:rPr lang="en-US" sz="2000" baseline="30000" dirty="0"/>
            </a:br>
            <a:r>
              <a:rPr lang="en-US" sz="2000" b="1" i="1" baseline="30000" dirty="0"/>
              <a:t>Leif </a:t>
            </a:r>
            <a:r>
              <a:rPr lang="en-US" sz="2000" b="1" i="1" baseline="30000" dirty="0" err="1"/>
              <a:t>Sonderberg</a:t>
            </a:r>
            <a:r>
              <a:rPr lang="en-US" sz="2000" b="1" i="1" baseline="30000" dirty="0"/>
              <a:t> Petersen,</a:t>
            </a:r>
            <a:r>
              <a:rPr lang="en-US" sz="2000" baseline="30000" dirty="0"/>
              <a:t> Secretary General, World Energy Council</a:t>
            </a:r>
          </a:p>
          <a:p>
            <a:endParaRPr lang="sv-SE" sz="2000" baseline="30000" dirty="0"/>
          </a:p>
          <a:p>
            <a:r>
              <a:rPr lang="en-US" sz="2000" b="1" baseline="30000" dirty="0"/>
              <a:t>14.15 – 15.00 Poster session and coffee break</a:t>
            </a:r>
            <a:endParaRPr lang="en-US" sz="2000" baseline="30000" dirty="0"/>
          </a:p>
          <a:p>
            <a:endParaRPr lang="sv-SE" sz="2000" baseline="30000" dirty="0"/>
          </a:p>
          <a:p>
            <a:r>
              <a:rPr lang="sv-SE" sz="2000" b="1" baseline="30000" dirty="0"/>
              <a:t>15.00 Jerusalem </a:t>
            </a:r>
            <a:r>
              <a:rPr lang="sv-SE" sz="2000" b="1" baseline="30000" dirty="0" err="1"/>
              <a:t>artichoke</a:t>
            </a:r>
            <a:r>
              <a:rPr lang="sv-SE" sz="2000" b="1" baseline="30000" dirty="0"/>
              <a:t> as </a:t>
            </a:r>
            <a:r>
              <a:rPr lang="sv-SE" sz="2000" b="1" baseline="30000" dirty="0" err="1"/>
              <a:t>raw</a:t>
            </a:r>
            <a:r>
              <a:rPr lang="sv-SE" sz="2000" b="1" baseline="30000" dirty="0"/>
              <a:t> material in the </a:t>
            </a:r>
            <a:r>
              <a:rPr lang="sv-SE" sz="2000" b="1" baseline="30000" dirty="0" err="1"/>
              <a:t>Biorefinery</a:t>
            </a:r>
            <a:r>
              <a:rPr lang="sv-SE" sz="2000" b="1" baseline="30000" dirty="0"/>
              <a:t> </a:t>
            </a:r>
            <a:r>
              <a:rPr lang="sv-SE" sz="2000" b="1" baseline="30000" dirty="0" err="1"/>
              <a:t>Concept</a:t>
            </a:r>
            <a:r>
              <a:rPr lang="sv-SE" sz="2000" baseline="30000" dirty="0"/>
              <a:t/>
            </a:r>
            <a:br>
              <a:rPr lang="sv-SE" sz="2000" baseline="30000" dirty="0"/>
            </a:br>
            <a:r>
              <a:rPr lang="sv-SE" sz="2000" b="1" i="1" baseline="30000" dirty="0" err="1"/>
              <a:t>Ingólfur</a:t>
            </a:r>
            <a:r>
              <a:rPr lang="sv-SE" sz="2000" b="1" i="1" baseline="30000" dirty="0"/>
              <a:t> </a:t>
            </a:r>
            <a:r>
              <a:rPr lang="sv-SE" sz="2000" b="1" i="1" baseline="30000" dirty="0" err="1"/>
              <a:t>Bragi</a:t>
            </a:r>
            <a:r>
              <a:rPr lang="sv-SE" sz="2000" b="1" i="1" baseline="30000" dirty="0"/>
              <a:t> Gunnarsson,</a:t>
            </a:r>
            <a:r>
              <a:rPr lang="sv-SE" sz="2000" baseline="30000" dirty="0"/>
              <a:t> DTU Environment</a:t>
            </a:r>
          </a:p>
          <a:p>
            <a:endParaRPr lang="sv-SE" sz="2000" baseline="30000" dirty="0"/>
          </a:p>
          <a:p>
            <a:r>
              <a:rPr lang="en-US" sz="2000" b="1" baseline="30000" dirty="0"/>
              <a:t>15.30 Bio Base Europe Pilot Plant- Closing the gap in the </a:t>
            </a:r>
            <a:br>
              <a:rPr lang="en-US" sz="2000" b="1" baseline="30000" dirty="0"/>
            </a:br>
            <a:r>
              <a:rPr lang="en-US" sz="2000" b="1" baseline="30000" dirty="0"/>
              <a:t>innovation chain</a:t>
            </a:r>
            <a:r>
              <a:rPr lang="en-US" sz="2000" baseline="30000" dirty="0"/>
              <a:t/>
            </a:r>
            <a:br>
              <a:rPr lang="en-US" sz="2000" baseline="30000" dirty="0"/>
            </a:br>
            <a:r>
              <a:rPr lang="en-US" sz="2000" b="1" i="1" baseline="30000" dirty="0" err="1"/>
              <a:t>Hendrik</a:t>
            </a:r>
            <a:r>
              <a:rPr lang="en-US" sz="2000" b="1" i="1" baseline="30000" dirty="0"/>
              <a:t> </a:t>
            </a:r>
            <a:r>
              <a:rPr lang="en-US" sz="2000" b="1" i="1" baseline="30000" dirty="0" err="1"/>
              <a:t>Waegeman</a:t>
            </a:r>
            <a:r>
              <a:rPr lang="en-US" sz="2000" b="1" i="1" baseline="30000" dirty="0"/>
              <a:t>,</a:t>
            </a:r>
            <a:r>
              <a:rPr lang="en-US" sz="2000" baseline="30000" dirty="0"/>
              <a:t> Ph. D. Business Developer, Bio Base Europe Pilot Plant</a:t>
            </a:r>
          </a:p>
          <a:p>
            <a:endParaRPr lang="sv-SE" sz="2000" baseline="30000" dirty="0"/>
          </a:p>
          <a:p>
            <a:r>
              <a:rPr lang="en-US" sz="2000" b="1" baseline="30000" dirty="0"/>
              <a:t>16.00 Discussion and concluding remarks</a:t>
            </a:r>
            <a:r>
              <a:rPr lang="en-US" sz="2000" baseline="30000" dirty="0"/>
              <a:t/>
            </a:r>
            <a:br>
              <a:rPr lang="en-US" sz="2000" baseline="30000" dirty="0"/>
            </a:br>
            <a:r>
              <a:rPr lang="en-US" sz="2000" baseline="30000" dirty="0"/>
              <a:t>Chaired by </a:t>
            </a:r>
            <a:r>
              <a:rPr lang="en-US" sz="2000" b="1" i="1" baseline="30000" dirty="0"/>
              <a:t>Bo Mattiasson</a:t>
            </a:r>
            <a:r>
              <a:rPr lang="en-US" sz="2000" baseline="30000" dirty="0"/>
              <a:t>, Prof. Dept. of Biotechnology, </a:t>
            </a:r>
            <a:r>
              <a:rPr lang="en-US" sz="2000" baseline="30000" dirty="0" err="1"/>
              <a:t>Anneberg</a:t>
            </a:r>
            <a:r>
              <a:rPr lang="en-US" sz="2000" baseline="30000" dirty="0"/>
              <a:t> </a:t>
            </a:r>
            <a:r>
              <a:rPr lang="en-US" sz="2000" baseline="30000" dirty="0" err="1" smtClean="0"/>
              <a:t>Biorefinery</a:t>
            </a:r>
            <a:r>
              <a:rPr lang="en-US" sz="2000" baseline="30000" dirty="0" smtClean="0"/>
              <a:t> </a:t>
            </a:r>
            <a:r>
              <a:rPr lang="en-US" sz="2000" baseline="30000" dirty="0"/>
              <a:t>Plant</a:t>
            </a:r>
          </a:p>
          <a:p>
            <a:endParaRPr lang="sv-SE" sz="2000" baseline="30000" dirty="0"/>
          </a:p>
          <a:p>
            <a:r>
              <a:rPr lang="sv-SE" sz="2000" b="1" baseline="30000" dirty="0"/>
              <a:t>16.30 End </a:t>
            </a:r>
            <a:r>
              <a:rPr lang="sv-SE" sz="2000" b="1" baseline="30000" dirty="0" err="1"/>
              <a:t>of</a:t>
            </a:r>
            <a:r>
              <a:rPr lang="sv-SE" sz="2000" b="1" baseline="30000" dirty="0"/>
              <a:t> session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62447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8229600" cy="1143000"/>
          </a:xfrm>
        </p:spPr>
        <p:txBody>
          <a:bodyPr/>
          <a:lstStyle/>
          <a:p>
            <a:r>
              <a:rPr lang="sv-SE" dirty="0" smtClean="0"/>
              <a:t>An Inter regional program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87624" y="2060848"/>
            <a:ext cx="8229600" cy="4525963"/>
          </a:xfrm>
        </p:spPr>
        <p:txBody>
          <a:bodyPr/>
          <a:lstStyle/>
          <a:p>
            <a:r>
              <a:rPr lang="sv-SE" dirty="0" smtClean="0"/>
              <a:t>Start: </a:t>
            </a:r>
            <a:r>
              <a:rPr lang="en-US" dirty="0" smtClean="0"/>
              <a:t>October 1,</a:t>
            </a:r>
            <a:r>
              <a:rPr lang="sv-SE" dirty="0" smtClean="0"/>
              <a:t> 2010</a:t>
            </a:r>
          </a:p>
          <a:p>
            <a:r>
              <a:rPr lang="sv-SE" dirty="0" smtClean="0"/>
              <a:t>Ends: September 30, 2013</a:t>
            </a:r>
          </a:p>
          <a:p>
            <a:r>
              <a:rPr lang="sv-SE" dirty="0" smtClean="0"/>
              <a:t>Total budget: </a:t>
            </a:r>
            <a:r>
              <a:rPr lang="da-DK" dirty="0" smtClean="0"/>
              <a:t>3 </a:t>
            </a:r>
            <a:r>
              <a:rPr lang="da-DK" dirty="0"/>
              <a:t>070 934 EUR</a:t>
            </a:r>
          </a:p>
          <a:p>
            <a:r>
              <a:rPr lang="da-DK" dirty="0" smtClean="0"/>
              <a:t>EU-funding: </a:t>
            </a:r>
            <a:r>
              <a:rPr lang="da-DK" dirty="0"/>
              <a:t>1 535 469 EUR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450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612576" y="188640"/>
            <a:ext cx="8229600" cy="1143000"/>
          </a:xfrm>
        </p:spPr>
        <p:txBody>
          <a:bodyPr/>
          <a:lstStyle/>
          <a:p>
            <a:r>
              <a:rPr lang="sv-SE" dirty="0" err="1" smtClean="0"/>
              <a:t>Steering</a:t>
            </a:r>
            <a:r>
              <a:rPr lang="sv-SE" dirty="0" smtClean="0"/>
              <a:t> </a:t>
            </a:r>
            <a:r>
              <a:rPr lang="sv-SE" dirty="0" err="1" smtClean="0"/>
              <a:t>group</a:t>
            </a:r>
            <a:r>
              <a:rPr lang="sv-SE" dirty="0" smtClean="0"/>
              <a:t>, seniors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38324"/>
            <a:ext cx="8686800" cy="4525963"/>
          </a:xfrm>
        </p:spPr>
        <p:txBody>
          <a:bodyPr/>
          <a:lstStyle/>
          <a:p>
            <a:r>
              <a:rPr lang="sv-SE" sz="2800" dirty="0" smtClean="0"/>
              <a:t>DTU Systems </a:t>
            </a:r>
            <a:r>
              <a:rPr lang="sv-SE" sz="2800" dirty="0" err="1" smtClean="0"/>
              <a:t>Biology</a:t>
            </a:r>
            <a:r>
              <a:rPr lang="sv-SE" sz="2800" dirty="0" smtClean="0"/>
              <a:t>, </a:t>
            </a:r>
            <a:r>
              <a:rPr lang="sv-SE" sz="2800" dirty="0" err="1" smtClean="0"/>
              <a:t>Mhairi</a:t>
            </a:r>
            <a:r>
              <a:rPr lang="sv-SE" sz="2800" dirty="0" smtClean="0"/>
              <a:t> </a:t>
            </a:r>
            <a:r>
              <a:rPr lang="sv-SE" sz="2800" dirty="0" err="1" smtClean="0"/>
              <a:t>Workman</a:t>
            </a:r>
            <a:endParaRPr lang="sv-SE" sz="2800" dirty="0" smtClean="0"/>
          </a:p>
          <a:p>
            <a:r>
              <a:rPr lang="sv-SE" sz="2800" dirty="0" smtClean="0"/>
              <a:t>DTU Environment, </a:t>
            </a:r>
            <a:r>
              <a:rPr lang="sv-SE" sz="2800" dirty="0" err="1" smtClean="0"/>
              <a:t>Irini</a:t>
            </a:r>
            <a:r>
              <a:rPr lang="sv-SE" sz="2800" dirty="0" smtClean="0"/>
              <a:t> </a:t>
            </a:r>
            <a:r>
              <a:rPr lang="sv-SE" sz="2800" dirty="0" err="1" smtClean="0"/>
              <a:t>Angelidaki</a:t>
            </a:r>
            <a:r>
              <a:rPr lang="sv-SE" sz="2800" dirty="0" smtClean="0"/>
              <a:t> and Hans-Christian </a:t>
            </a:r>
            <a:r>
              <a:rPr lang="sv-SE" sz="2800" dirty="0"/>
              <a:t>Holten </a:t>
            </a:r>
            <a:r>
              <a:rPr lang="sv-SE" sz="2800" dirty="0" err="1" smtClean="0"/>
              <a:t>Lützhøft</a:t>
            </a:r>
            <a:endParaRPr lang="sv-SE" sz="2800" dirty="0" smtClean="0"/>
          </a:p>
          <a:p>
            <a:r>
              <a:rPr lang="sv-SE" sz="2800" dirty="0" smtClean="0"/>
              <a:t>DTU Chemistry, John </a:t>
            </a:r>
            <a:r>
              <a:rPr lang="sv-SE" sz="2800" dirty="0" err="1" smtClean="0"/>
              <a:t>Woodley</a:t>
            </a:r>
            <a:r>
              <a:rPr lang="sv-SE" sz="2800" dirty="0" smtClean="0"/>
              <a:t> and Pär Tufvesson</a:t>
            </a:r>
          </a:p>
          <a:p>
            <a:r>
              <a:rPr lang="sv-SE" sz="2800" dirty="0" smtClean="0"/>
              <a:t>LTH Environment and Energy Studies, Linda Tufvesson</a:t>
            </a:r>
          </a:p>
          <a:p>
            <a:r>
              <a:rPr lang="sv-SE" sz="2800" dirty="0" smtClean="0"/>
              <a:t>LTH, Dept. </a:t>
            </a:r>
            <a:r>
              <a:rPr lang="sv-SE" sz="2800" dirty="0" err="1" smtClean="0"/>
              <a:t>Of</a:t>
            </a:r>
            <a:r>
              <a:rPr lang="sv-SE" sz="2800" dirty="0" smtClean="0"/>
              <a:t> </a:t>
            </a:r>
            <a:r>
              <a:rPr lang="sv-SE" sz="2800" dirty="0" err="1" smtClean="0"/>
              <a:t>Biotechnology</a:t>
            </a:r>
            <a:r>
              <a:rPr lang="sv-SE" sz="2800" dirty="0" smtClean="0"/>
              <a:t>, Bo Mattiasson</a:t>
            </a:r>
          </a:p>
          <a:p>
            <a:r>
              <a:rPr lang="sv-SE" sz="2800" dirty="0" smtClean="0"/>
              <a:t>SLU, </a:t>
            </a:r>
            <a:r>
              <a:rPr lang="sv-SE" sz="2800" dirty="0" smtClean="0"/>
              <a:t>Alnarp, </a:t>
            </a:r>
            <a:r>
              <a:rPr lang="sv-SE" sz="2800" dirty="0" smtClean="0"/>
              <a:t>Eva Johansson</a:t>
            </a:r>
          </a:p>
        </p:txBody>
      </p:sp>
      <p:pic>
        <p:nvPicPr>
          <p:cNvPr id="10" name="B 1" descr="C:\Users\ptuf\Pictures\SLU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8876" y="4544575"/>
            <a:ext cx="1133484" cy="992157"/>
          </a:xfrm>
          <a:prstGeom prst="ellipse">
            <a:avLst/>
          </a:prstGeom>
          <a:ln w="381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B 2" descr="C:\Users\ptuf\Pictures\LTH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5705" y="4663062"/>
            <a:ext cx="2047859" cy="85083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/>
        </p:spPr>
      </p:pic>
      <p:pic>
        <p:nvPicPr>
          <p:cNvPr id="12" name="Billed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3717032"/>
            <a:ext cx="1080120" cy="124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15900" dist="50800" dir="5400000" sx="54000" sy="54000" algn="ctr" rotWithShape="0">
              <a:srgbClr val="000000">
                <a:alpha val="43137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9561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527" y="4072438"/>
            <a:ext cx="2555776" cy="74174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29696" y="116632"/>
            <a:ext cx="8229600" cy="1143000"/>
          </a:xfrm>
        </p:spPr>
        <p:txBody>
          <a:bodyPr/>
          <a:lstStyle/>
          <a:p>
            <a:r>
              <a:rPr lang="sv-SE" dirty="0" err="1" smtClean="0"/>
              <a:t>Advisory</a:t>
            </a:r>
            <a:r>
              <a:rPr lang="sv-SE" dirty="0" smtClean="0"/>
              <a:t> Board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4444" y="1049662"/>
            <a:ext cx="6120680" cy="4525963"/>
          </a:xfrm>
        </p:spPr>
        <p:txBody>
          <a:bodyPr/>
          <a:lstStyle/>
          <a:p>
            <a:r>
              <a:rPr lang="en-US" sz="2400" dirty="0" err="1"/>
              <a:t>Perstorp</a:t>
            </a:r>
            <a:r>
              <a:rPr lang="en-US" sz="2400" dirty="0"/>
              <a:t> </a:t>
            </a:r>
            <a:r>
              <a:rPr lang="en-US" sz="2400" dirty="0" smtClean="0"/>
              <a:t>AB, </a:t>
            </a:r>
            <a:br>
              <a:rPr lang="en-US" sz="2400" dirty="0" smtClean="0"/>
            </a:br>
            <a:r>
              <a:rPr lang="en-US" sz="2400" dirty="0" smtClean="0"/>
              <a:t>Stefan </a:t>
            </a:r>
            <a:r>
              <a:rPr lang="en-US" sz="2400" dirty="0" err="1" smtClean="0"/>
              <a:t>Lundmark</a:t>
            </a:r>
            <a:endParaRPr lang="en-US" sz="2400" dirty="0" smtClean="0"/>
          </a:p>
          <a:p>
            <a:r>
              <a:rPr lang="en-US" sz="2400" dirty="0" err="1" smtClean="0"/>
              <a:t>Kalundborg</a:t>
            </a:r>
            <a:r>
              <a:rPr lang="en-US" sz="2400" dirty="0" smtClean="0"/>
              <a:t> Municipal, Cluster Biofuels, </a:t>
            </a:r>
            <a:br>
              <a:rPr lang="en-US" sz="2400" dirty="0" smtClean="0"/>
            </a:br>
            <a:r>
              <a:rPr lang="en-US" sz="2400" dirty="0" err="1" smtClean="0"/>
              <a:t>Niels</a:t>
            </a:r>
            <a:r>
              <a:rPr lang="en-US" sz="2400" dirty="0" smtClean="0"/>
              <a:t> Larsen</a:t>
            </a:r>
          </a:p>
          <a:p>
            <a:r>
              <a:rPr lang="en-US" sz="2400" dirty="0" smtClean="0"/>
              <a:t>Nordic </a:t>
            </a:r>
            <a:r>
              <a:rPr lang="en-US" sz="2400" dirty="0"/>
              <a:t>Sugar </a:t>
            </a:r>
            <a:r>
              <a:rPr lang="en-US" sz="2400" dirty="0" smtClean="0"/>
              <a:t>AB, </a:t>
            </a:r>
            <a:br>
              <a:rPr lang="en-US" sz="2400" dirty="0" smtClean="0"/>
            </a:br>
            <a:r>
              <a:rPr lang="en-US" sz="2400" dirty="0" err="1" smtClean="0"/>
              <a:t>Bjarne</a:t>
            </a:r>
            <a:r>
              <a:rPr lang="en-US" sz="2400" dirty="0" smtClean="0"/>
              <a:t> </a:t>
            </a:r>
            <a:r>
              <a:rPr lang="en-US" sz="2400" dirty="0" err="1" smtClean="0"/>
              <a:t>Fallesen</a:t>
            </a:r>
            <a:endParaRPr lang="en-US" sz="2400" dirty="0" smtClean="0"/>
          </a:p>
          <a:p>
            <a:r>
              <a:rPr lang="en-US" sz="2400" dirty="0" smtClean="0"/>
              <a:t>Federation </a:t>
            </a:r>
            <a:r>
              <a:rPr lang="en-US" sz="2400" dirty="0"/>
              <a:t>of Swedish Farmers – </a:t>
            </a:r>
            <a:r>
              <a:rPr lang="en-US" sz="2400" dirty="0" smtClean="0"/>
              <a:t>LRF, </a:t>
            </a:r>
            <a:br>
              <a:rPr lang="en-US" sz="2400" dirty="0" smtClean="0"/>
            </a:br>
            <a:r>
              <a:rPr lang="en-US" sz="2400" dirty="0" err="1" smtClean="0"/>
              <a:t>Ewa</a:t>
            </a:r>
            <a:r>
              <a:rPr lang="en-US" sz="2400" dirty="0" smtClean="0"/>
              <a:t> Marie </a:t>
            </a:r>
            <a:r>
              <a:rPr lang="en-US" sz="2400" dirty="0" err="1" smtClean="0"/>
              <a:t>Rellman</a:t>
            </a:r>
            <a:endParaRPr lang="en-US" sz="2400" dirty="0" smtClean="0"/>
          </a:p>
          <a:p>
            <a:r>
              <a:rPr lang="en-US" sz="2400" dirty="0" err="1" smtClean="0"/>
              <a:t>Novozymes</a:t>
            </a:r>
            <a:r>
              <a:rPr lang="en-US" sz="2400" dirty="0" smtClean="0"/>
              <a:t> A/S, </a:t>
            </a:r>
            <a:br>
              <a:rPr lang="en-US" sz="2400" dirty="0" smtClean="0"/>
            </a:br>
            <a:r>
              <a:rPr lang="en-US" sz="2400" dirty="0" smtClean="0"/>
              <a:t>Johan Börjesson</a:t>
            </a:r>
            <a:endParaRPr lang="sv-SE" sz="2400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153" y="1129014"/>
            <a:ext cx="1973943" cy="52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247" y="3068960"/>
            <a:ext cx="2592288" cy="55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C:\Users\Josefin\Desktop\Kalundborg kommun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204864"/>
            <a:ext cx="3129271" cy="72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brandguide.novozymes.com/Material/Downloads/NOV_A_tag_PowerPoin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443308"/>
            <a:ext cx="2039408" cy="88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803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11560" y="262565"/>
            <a:ext cx="5281787" cy="586268"/>
          </a:xfrm>
          <a:prstGeom prst="rect">
            <a:avLst/>
          </a:prstGeom>
          <a:noFill/>
        </p:spPr>
        <p:txBody>
          <a:bodyPr wrap="square" lIns="92364" tIns="46182" rIns="92364" bIns="46182" rtlCol="0">
            <a:spAutoFit/>
          </a:bodyPr>
          <a:lstStyle/>
          <a:p>
            <a:r>
              <a:rPr lang="en-US" sz="3200" dirty="0" err="1">
                <a:solidFill>
                  <a:srgbClr val="996633"/>
                </a:solidFill>
              </a:rPr>
              <a:t>Biorefinery</a:t>
            </a:r>
            <a:r>
              <a:rPr lang="en-US" sz="3200" dirty="0">
                <a:solidFill>
                  <a:srgbClr val="996633"/>
                </a:solidFill>
              </a:rPr>
              <a:t> </a:t>
            </a:r>
            <a:r>
              <a:rPr lang="en-US" sz="3200" dirty="0" err="1">
                <a:solidFill>
                  <a:srgbClr val="996633"/>
                </a:solidFill>
              </a:rPr>
              <a:t>Öresund</a:t>
            </a:r>
            <a:endParaRPr lang="en-US" sz="3200" dirty="0">
              <a:solidFill>
                <a:srgbClr val="996633"/>
              </a:solidFill>
            </a:endParaRPr>
          </a:p>
        </p:txBody>
      </p:sp>
      <p:pic>
        <p:nvPicPr>
          <p:cNvPr id="5" name="Bildobjekt 4" descr="C:\Users\Josefin\Desktop\Josefins Bioraff\Loggos\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653" y="95496"/>
            <a:ext cx="2675521" cy="107176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ruta 15"/>
          <p:cNvSpPr txBox="1"/>
          <p:nvPr/>
        </p:nvSpPr>
        <p:spPr>
          <a:xfrm>
            <a:off x="611560" y="1087693"/>
            <a:ext cx="9130573" cy="5079246"/>
          </a:xfrm>
          <a:prstGeom prst="rect">
            <a:avLst/>
          </a:prstGeom>
          <a:noFill/>
        </p:spPr>
        <p:txBody>
          <a:bodyPr wrap="square" lIns="92364" tIns="46182" rIns="92364" bIns="46182" rtlCol="0">
            <a:spAutoFit/>
          </a:bodyPr>
          <a:lstStyle/>
          <a:p>
            <a:r>
              <a:rPr lang="en-US" b="0" dirty="0">
                <a:solidFill>
                  <a:srgbClr val="0000CC"/>
                </a:solidFill>
                <a:latin typeface="+mn-lt"/>
              </a:rPr>
              <a:t>Swedish and Danish researchers </a:t>
            </a:r>
            <a:r>
              <a:rPr lang="en-US" b="0" dirty="0" smtClean="0">
                <a:solidFill>
                  <a:srgbClr val="0000CC"/>
                </a:solidFill>
                <a:latin typeface="+mn-lt"/>
              </a:rPr>
              <a:t>and participants are </a:t>
            </a:r>
            <a:r>
              <a:rPr lang="en-US" b="0" dirty="0">
                <a:solidFill>
                  <a:srgbClr val="0000CC"/>
                </a:solidFill>
                <a:latin typeface="+mn-lt"/>
              </a:rPr>
              <a:t>collaborating </a:t>
            </a:r>
            <a:r>
              <a:rPr lang="en-US" dirty="0" smtClean="0">
                <a:solidFill>
                  <a:srgbClr val="0000CC"/>
                </a:solidFill>
              </a:rPr>
              <a:t> to create contact and 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communicate with </a:t>
            </a:r>
            <a:r>
              <a:rPr lang="en-US" dirty="0">
                <a:solidFill>
                  <a:srgbClr val="0000CC"/>
                </a:solidFill>
              </a:rPr>
              <a:t>society, companies, politicians, </a:t>
            </a:r>
            <a:r>
              <a:rPr lang="en-US" dirty="0" smtClean="0">
                <a:solidFill>
                  <a:srgbClr val="0000CC"/>
                </a:solidFill>
              </a:rPr>
              <a:t>media and other scientists </a:t>
            </a:r>
            <a:br>
              <a:rPr lang="en-US" dirty="0" smtClean="0">
                <a:solidFill>
                  <a:srgbClr val="0000CC"/>
                </a:solidFill>
              </a:rPr>
            </a:br>
            <a:r>
              <a:rPr lang="en-US" dirty="0" smtClean="0">
                <a:solidFill>
                  <a:srgbClr val="0000CC"/>
                </a:solidFill>
              </a:rPr>
              <a:t>and students </a:t>
            </a:r>
            <a:r>
              <a:rPr lang="en-US" b="0" dirty="0" smtClean="0">
                <a:solidFill>
                  <a:srgbClr val="0000CC"/>
                </a:solidFill>
                <a:latin typeface="+mn-lt"/>
              </a:rPr>
              <a:t>in </a:t>
            </a:r>
            <a:r>
              <a:rPr lang="en-US" b="0" dirty="0">
                <a:solidFill>
                  <a:srgbClr val="0000CC"/>
                </a:solidFill>
                <a:latin typeface="+mn-lt"/>
              </a:rPr>
              <a:t>the Oresund </a:t>
            </a:r>
            <a:r>
              <a:rPr lang="en-US" b="0" dirty="0" smtClean="0">
                <a:solidFill>
                  <a:srgbClr val="0000CC"/>
                </a:solidFill>
              </a:rPr>
              <a:t>Region</a:t>
            </a:r>
            <a:endParaRPr lang="en-US" dirty="0">
              <a:solidFill>
                <a:srgbClr val="0000CC"/>
              </a:solidFill>
            </a:endParaRPr>
          </a:p>
          <a:p>
            <a:endParaRPr lang="en-US" b="0" dirty="0" smtClean="0">
              <a:latin typeface="+mn-lt"/>
            </a:endParaRPr>
          </a:p>
          <a:p>
            <a:pPr marL="288636" indent="-288636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>
                <a:latin typeface="+mn-lt"/>
              </a:rPr>
              <a:t>Pilot scale plant</a:t>
            </a:r>
          </a:p>
          <a:p>
            <a:pPr marL="288636" indent="-288636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>
                <a:latin typeface="+mn-lt"/>
              </a:rPr>
              <a:t>Mobile Units</a:t>
            </a:r>
          </a:p>
          <a:p>
            <a:pPr marL="288636" indent="-288636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Process development</a:t>
            </a:r>
            <a:endParaRPr lang="en-US" b="0" dirty="0" smtClean="0">
              <a:latin typeface="+mn-lt"/>
            </a:endParaRPr>
          </a:p>
          <a:p>
            <a:pPr marL="288636" indent="-288636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>
                <a:latin typeface="+mn-lt"/>
              </a:rPr>
              <a:t>Process optimization</a:t>
            </a:r>
          </a:p>
          <a:p>
            <a:pPr marL="288636" indent="-288636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>
                <a:latin typeface="+mn-lt"/>
              </a:rPr>
              <a:t>LCA studies</a:t>
            </a:r>
          </a:p>
          <a:p>
            <a:pPr marL="288636" indent="-288636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>
                <a:latin typeface="+mn-lt"/>
              </a:rPr>
              <a:t>Economical studies</a:t>
            </a:r>
          </a:p>
          <a:p>
            <a:pPr marL="288636" indent="-288636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>
                <a:latin typeface="+mn-lt"/>
              </a:rPr>
              <a:t>Agriculture based with </a:t>
            </a:r>
            <a:br>
              <a:rPr lang="en-US" b="0" dirty="0" smtClean="0">
                <a:latin typeface="+mn-lt"/>
              </a:rPr>
            </a:br>
            <a:r>
              <a:rPr lang="en-US" b="0" dirty="0" smtClean="0">
                <a:latin typeface="+mn-lt"/>
              </a:rPr>
              <a:t>own crops</a:t>
            </a:r>
          </a:p>
          <a:p>
            <a:endParaRPr lang="en-US" b="0" dirty="0">
              <a:latin typeface="+mn-lt"/>
            </a:endParaRPr>
          </a:p>
          <a:p>
            <a:endParaRPr lang="en-US" b="0" dirty="0">
              <a:latin typeface="+mn-lt"/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3350358" y="2053649"/>
            <a:ext cx="5586756" cy="31473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92364" tIns="46182" rIns="92364" bIns="46182" rtlCol="0">
            <a:spAutoFit/>
          </a:bodyPr>
          <a:lstStyle/>
          <a:p>
            <a:r>
              <a:rPr lang="en-US" b="0" dirty="0" smtClean="0">
                <a:solidFill>
                  <a:srgbClr val="000080"/>
                </a:solidFill>
              </a:rPr>
              <a:t>The Oresund region have very similar crops and tradition in agriculture</a:t>
            </a:r>
            <a:br>
              <a:rPr lang="en-US" b="0" dirty="0" smtClean="0">
                <a:solidFill>
                  <a:srgbClr val="000080"/>
                </a:solidFill>
              </a:rPr>
            </a:br>
            <a:endParaRPr lang="en-US" b="0" dirty="0" smtClean="0">
              <a:solidFill>
                <a:srgbClr val="000080"/>
              </a:solidFill>
            </a:endParaRPr>
          </a:p>
          <a:p>
            <a:r>
              <a:rPr lang="en-US" b="0" dirty="0" smtClean="0">
                <a:solidFill>
                  <a:srgbClr val="000080"/>
                </a:solidFill>
              </a:rPr>
              <a:t>A regional, cross country collaboration can guarantee steady supply of raw material</a:t>
            </a:r>
            <a:br>
              <a:rPr lang="en-US" b="0" dirty="0" smtClean="0">
                <a:solidFill>
                  <a:srgbClr val="000080"/>
                </a:solidFill>
              </a:rPr>
            </a:br>
            <a:endParaRPr lang="en-US" b="0" dirty="0" smtClean="0">
              <a:solidFill>
                <a:srgbClr val="000080"/>
              </a:solidFill>
            </a:endParaRPr>
          </a:p>
          <a:p>
            <a:r>
              <a:rPr lang="en-US" b="0" dirty="0" smtClean="0">
                <a:solidFill>
                  <a:srgbClr val="000080"/>
                </a:solidFill>
              </a:rPr>
              <a:t>A very interesting match of knowledge in biotech is found in the region</a:t>
            </a:r>
          </a:p>
          <a:p>
            <a:endParaRPr lang="en-US" b="0" dirty="0" smtClean="0">
              <a:solidFill>
                <a:srgbClr val="000080"/>
              </a:solidFill>
            </a:endParaRPr>
          </a:p>
          <a:p>
            <a:r>
              <a:rPr lang="en-US" b="0" dirty="0" smtClean="0">
                <a:solidFill>
                  <a:srgbClr val="000080"/>
                </a:solidFill>
              </a:rPr>
              <a:t>The project is aiming to involve the industries in the region</a:t>
            </a:r>
            <a:endParaRPr lang="en-US" b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6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252536" y="332656"/>
            <a:ext cx="8229600" cy="1143000"/>
          </a:xfrm>
        </p:spPr>
        <p:txBody>
          <a:bodyPr/>
          <a:lstStyle/>
          <a:p>
            <a:r>
              <a:rPr lang="en-US" dirty="0" smtClean="0"/>
              <a:t>Media coverage</a:t>
            </a:r>
            <a:endParaRPr lang="en-US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829816"/>
              </p:ext>
            </p:extLst>
          </p:nvPr>
        </p:nvGraphicFramePr>
        <p:xfrm>
          <a:off x="1043608" y="1196752"/>
          <a:ext cx="5760640" cy="578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8653"/>
                <a:gridCol w="2535281"/>
                <a:gridCol w="696706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TT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Skåne får bioraffinaderi 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Tidningarnas Telegrambyrå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22 aug. 2011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439586"/>
              </p:ext>
            </p:extLst>
          </p:nvPr>
        </p:nvGraphicFramePr>
        <p:xfrm>
          <a:off x="1043608" y="1700808"/>
          <a:ext cx="5897880" cy="385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9020"/>
                <a:gridCol w="1800225"/>
                <a:gridCol w="900430"/>
                <a:gridCol w="878205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PAPPERSMEDIA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Skåne får bioraffinaderi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Linköpings Tidning/Kinda-Posten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9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25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Snart dags för plast från jordbruket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Process Nordic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7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25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Oljan ersätts med blast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Kristianstadsbladet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8-9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24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Restprodukter + bakterier = plast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Ny Teknik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10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24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Skåne får bioraffinaderi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Nordvästra Skånes Tidningar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16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Skåne får bioraffinaderi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Dagens Nyheter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29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Skåne får bioraffinaderi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Landskrona Posten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16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Skåne får bioraffinaderi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VLT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10 (del 1)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Skåne får bioraffinaderi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Dagens Industri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22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Skåne får bioraffinaderi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Helsingborgs Dagblad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16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Plastpåsar utan olja - snart på riktigt i Svalöv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Metro - Skåne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4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Plastpåsar utan olja i Svalöv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Metro - Göteborg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2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Raffinaderi ska göra plast av grödor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Svenska Dagbladet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19 (del 2)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Forskning: Skånskt bioraffinaderi utmanar världens oljeberoende - Oljan ska ersättas med blast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Sydsvenskan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Sid 6 (del 1)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22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Svampar är motorn i biofabriken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Sydsvenskan 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Sid 7 (del 1) 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22 aug. 2011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ktangel 2"/>
          <p:cNvSpPr/>
          <p:nvPr/>
        </p:nvSpPr>
        <p:spPr>
          <a:xfrm>
            <a:off x="6156176" y="764704"/>
            <a:ext cx="914400" cy="4824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393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984057"/>
              </p:ext>
            </p:extLst>
          </p:nvPr>
        </p:nvGraphicFramePr>
        <p:xfrm>
          <a:off x="696576" y="476672"/>
          <a:ext cx="5897880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8805"/>
                <a:gridCol w="1530350"/>
                <a:gridCol w="1620520"/>
                <a:gridCol w="878205"/>
              </a:tblGrid>
              <a:tr h="48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WEBBMEDIA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v-SE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Från jordärts-kocka till plast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Lokaltidningen Lund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>
                          <a:effectLst/>
                          <a:hlinkClick r:id="rId2"/>
                        </a:rPr>
                        <a:t>http://ret.nu/eMk59Vdq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25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Oljan ersätts med blast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Kristianstadbladet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>
                          <a:effectLst/>
                          <a:hlinkClick r:id="rId3"/>
                        </a:rPr>
                        <a:t>http://ret.nu/qmq8pCPR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24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Grödor blir plast och bränsle i nytt Raffinaderi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Skånska Dagbladet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>
                          <a:effectLst/>
                          <a:hlinkClick r:id="rId4"/>
                        </a:rPr>
                        <a:t>http://ret.nu/YYgqsVzE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Bioraffinaderi byggs i Skåne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Chemicalnet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>
                          <a:effectLst/>
                          <a:hlinkClick r:id="rId5"/>
                        </a:rPr>
                        <a:t>http://ret.nu/WJg819AM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23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Skånska grödor blir bioplast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Ny teknik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>
                          <a:effectLst/>
                          <a:hlinkClick r:id="rId6"/>
                        </a:rPr>
                        <a:t>http://ret.nu/jWrRM2X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23 aug. 2011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Bioraffinaderi byggs i Skåne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Jordbruksaktuellt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>
                          <a:effectLst/>
                          <a:hlinkClick r:id="rId7"/>
                        </a:rPr>
                        <a:t>http://ret.nu/hES4cHmk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22 aug. 2011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Snart dags för plast från jordbruket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Chemicalnet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>
                          <a:effectLst/>
                          <a:hlinkClick r:id="rId8"/>
                        </a:rPr>
                        <a:t>http://ret.nu/SXh5OJ98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22 aug. 2011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Nu kommer Sveriges första </a:t>
                      </a:r>
                      <a:r>
                        <a:rPr lang="sv-SE" sz="1100" dirty="0" err="1">
                          <a:effectLst/>
                        </a:rPr>
                        <a:t>bioplast</a:t>
                      </a:r>
                      <a:r>
                        <a:rPr lang="sv-SE" sz="1100" dirty="0">
                          <a:effectLst/>
                        </a:rPr>
                        <a:t> 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Miljöaktuellt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>
                          <a:effectLst/>
                          <a:hlinkClick r:id="rId9"/>
                        </a:rPr>
                        <a:t>http://ret.nu/EZfJyGmc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22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Svalöv får bioraffinaderi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Helsingborgs Dagblad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 dirty="0">
                          <a:effectLst/>
                          <a:hlinkClick r:id="rId10"/>
                        </a:rPr>
                        <a:t>http://ret.nu/OGBAkD8z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22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Oljan ska ersättas med blast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Sydsvenskan 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u="sng">
                          <a:effectLst/>
                          <a:hlinkClick r:id="rId11"/>
                        </a:rPr>
                        <a:t>http://ret.nu/IbppuZWS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22 aug. 2011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Nytt bioraffinaderi baseras på åkerbruk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Green Industry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http://www.greenindustry.se/2011/08/nytt-bioraffinaderi-baseras-pa-jordbruk/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23 aug. 2011</a:t>
                      </a:r>
                      <a:endParaRPr lang="sv-S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696576" y="3925416"/>
            <a:ext cx="3587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Swedish television</a:t>
            </a:r>
          </a:p>
          <a:p>
            <a:r>
              <a:rPr lang="sv-SE" b="1" dirty="0" smtClean="0"/>
              <a:t>Vetenskapens Värld</a:t>
            </a:r>
          </a:p>
          <a:p>
            <a:r>
              <a:rPr lang="sv-SE" b="1" dirty="0" smtClean="0"/>
              <a:t>TV 4</a:t>
            </a:r>
          </a:p>
          <a:p>
            <a:r>
              <a:rPr lang="sv-SE" b="1" dirty="0" smtClean="0"/>
              <a:t>SVT</a:t>
            </a:r>
          </a:p>
          <a:p>
            <a:r>
              <a:rPr lang="sv-SE" b="1" dirty="0" smtClean="0"/>
              <a:t>Kunskapskanalen</a:t>
            </a:r>
            <a:endParaRPr lang="sv-SE" dirty="0" smtClean="0"/>
          </a:p>
        </p:txBody>
      </p:sp>
      <p:sp>
        <p:nvSpPr>
          <p:cNvPr id="6" name="textruta 5"/>
          <p:cNvSpPr txBox="1"/>
          <p:nvPr/>
        </p:nvSpPr>
        <p:spPr>
          <a:xfrm>
            <a:off x="4552893" y="4074140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Swedish and </a:t>
            </a:r>
            <a:r>
              <a:rPr lang="sv-SE" b="1" dirty="0" err="1" smtClean="0"/>
              <a:t>Dansish</a:t>
            </a:r>
            <a:r>
              <a:rPr lang="sv-SE" b="1" dirty="0" smtClean="0"/>
              <a:t> radio</a:t>
            </a:r>
          </a:p>
          <a:p>
            <a:endParaRPr lang="sv-SE" b="1" dirty="0"/>
          </a:p>
          <a:p>
            <a:r>
              <a:rPr lang="sv-SE" b="1" dirty="0" smtClean="0"/>
              <a:t>-and </a:t>
            </a:r>
            <a:r>
              <a:rPr lang="sv-SE" b="1" dirty="0" err="1" smtClean="0"/>
              <a:t>more</a:t>
            </a:r>
            <a:r>
              <a:rPr lang="sv-SE" b="1" dirty="0" smtClean="0"/>
              <a:t> on the </a:t>
            </a:r>
            <a:r>
              <a:rPr lang="sv-SE" b="1" dirty="0" err="1" smtClean="0"/>
              <a:t>net</a:t>
            </a:r>
            <a:r>
              <a:rPr lang="sv-SE" b="1" dirty="0" smtClean="0"/>
              <a:t> </a:t>
            </a:r>
            <a:r>
              <a:rPr lang="sv-SE" b="1" dirty="0" err="1" smtClean="0"/>
              <a:t>to</a:t>
            </a:r>
            <a:r>
              <a:rPr lang="sv-SE" b="1" dirty="0" smtClean="0"/>
              <a:t> come</a:t>
            </a:r>
            <a:endParaRPr lang="sv-SE" dirty="0"/>
          </a:p>
        </p:txBody>
      </p:sp>
      <p:sp>
        <p:nvSpPr>
          <p:cNvPr id="2" name="Rektangel 1"/>
          <p:cNvSpPr/>
          <p:nvPr/>
        </p:nvSpPr>
        <p:spPr>
          <a:xfrm>
            <a:off x="5724128" y="260648"/>
            <a:ext cx="1008112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ruta 2"/>
          <p:cNvSpPr txBox="1"/>
          <p:nvPr/>
        </p:nvSpPr>
        <p:spPr>
          <a:xfrm>
            <a:off x="6876256" y="24208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And </a:t>
            </a:r>
            <a:r>
              <a:rPr lang="sv-SE" dirty="0" err="1" smtClean="0"/>
              <a:t>much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..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02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Mall Bioraffinaderi Öresund - Kop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Mall Bioraffinaderi Öresund - Kopia</Template>
  <TotalTime>442</TotalTime>
  <Words>538</Words>
  <Application>Microsoft Office PowerPoint</Application>
  <PresentationFormat>Bildspel på skärmen (4:3)</PresentationFormat>
  <Paragraphs>183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2" baseType="lpstr">
      <vt:lpstr>PPT Mall Bioraffinaderi Öresund - Kopia</vt:lpstr>
      <vt:lpstr>Anpassad formgivning</vt:lpstr>
      <vt:lpstr>Welcome  Biorefining from raw material to high value products  Örestad, Denmark September 18, 2013 </vt:lpstr>
      <vt:lpstr>PowerPoint-presentation</vt:lpstr>
      <vt:lpstr>PowerPoint-presentation</vt:lpstr>
      <vt:lpstr>An Inter regional program</vt:lpstr>
      <vt:lpstr>Steering group, seniors</vt:lpstr>
      <vt:lpstr>Advisory Board</vt:lpstr>
      <vt:lpstr>PowerPoint-presentation</vt:lpstr>
      <vt:lpstr>Media coverage</vt:lpstr>
      <vt:lpstr>PowerPoint-presentation</vt:lpstr>
      <vt:lpstr>PowerPoint-presentation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</dc:creator>
  <cp:lastModifiedBy>Josefin</cp:lastModifiedBy>
  <cp:revision>58</cp:revision>
  <dcterms:created xsi:type="dcterms:W3CDTF">2012-06-11T15:52:55Z</dcterms:created>
  <dcterms:modified xsi:type="dcterms:W3CDTF">2013-09-23T08:56:26Z</dcterms:modified>
</cp:coreProperties>
</file>