
<file path=[Content_Types].xml><?xml version="1.0" encoding="utf-8"?>
<Types xmlns="http://schemas.openxmlformats.org/package/2006/content-types">
  <Default Extension="xml" ContentType="application/xml"/>
  <Default Extension="avi" ContentType="video/unknown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1" r:id="rId3"/>
    <p:sldId id="259" r:id="rId4"/>
    <p:sldId id="276" r:id="rId5"/>
    <p:sldId id="262" r:id="rId6"/>
    <p:sldId id="263" r:id="rId7"/>
    <p:sldId id="264" r:id="rId8"/>
    <p:sldId id="279" r:id="rId9"/>
    <p:sldId id="278" r:id="rId10"/>
    <p:sldId id="265" r:id="rId11"/>
    <p:sldId id="269" r:id="rId12"/>
    <p:sldId id="266" r:id="rId13"/>
    <p:sldId id="274" r:id="rId14"/>
    <p:sldId id="275" r:id="rId15"/>
    <p:sldId id="267" r:id="rId16"/>
    <p:sldId id="270" r:id="rId17"/>
    <p:sldId id="272" r:id="rId18"/>
    <p:sldId id="271" r:id="rId19"/>
    <p:sldId id="273" r:id="rId20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33"/>
    <a:srgbClr val="33CCFF"/>
    <a:srgbClr val="660099"/>
    <a:srgbClr val="660066"/>
    <a:srgbClr val="990066"/>
    <a:srgbClr val="CC3399"/>
    <a:srgbClr val="FF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31" autoAdjust="0"/>
    <p:restoredTop sz="82665" autoAdjust="0"/>
  </p:normalViewPr>
  <p:slideViewPr>
    <p:cSldViewPr>
      <p:cViewPr>
        <p:scale>
          <a:sx n="118" d="100"/>
          <a:sy n="118" d="100"/>
        </p:scale>
        <p:origin x="-80" y="8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60045" cy="36004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env-ervol.win.dtu.dk\Homedir\inbg\PhD\Data\Composition%20analysis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env-ervol.win.dtu.dk\Homedir\inbg\PhD\Data\130430%20-%20Tuber%20sugar%20analysis%20ALL%20HARVESTS.xlsx" TargetMode="External"/><Relationship Id="rId2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env-ervol.win.dtu.dk\Homedir\inbg\PhD\Data\Biogas%20upgrading\13-05-03%20-%206.7L%20biogas%20upgrading%20GC%20resul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env-ervol.win.dtu.dk\Homedir\inbg\PhD\Data\Biogas%20upgrading\13-05-02%20-%206.7L%20Biogas%20upgrading%20HPLC%20resul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\\env-ervol.win.dtu.dk\Homedir\inbg\PhD\Data\130522%20-%20FermentorSuccTuber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\\env-ervol.win.dtu.dk\Homedir\inbg\PhD\Data\130513%20-%20Hydrolysis%20succinate%20fer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2892123832493"/>
          <c:y val="0.0145039089365166"/>
          <c:w val="0.893802784902457"/>
          <c:h val="0.820623067618334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'Composition summary'!$P$3</c:f>
              <c:strCache>
                <c:ptCount val="1"/>
                <c:pt idx="0">
                  <c:v>Cellulose</c:v>
                </c:pt>
              </c:strCache>
            </c:strRef>
          </c:tx>
          <c:spPr>
            <a:pattFill prst="pct50">
              <a:fgClr>
                <a:schemeClr val="tx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</c:spPr>
          <c:invertIfNegative val="0"/>
          <c:cat>
            <c:multiLvlStrRef>
              <c:f>'Composition summary'!$AH$4:$AI$36</c:f>
              <c:multiLvlStrCache>
                <c:ptCount val="33"/>
                <c:lvl>
                  <c:pt idx="0">
                    <c:v>Sept.</c:v>
                  </c:pt>
                  <c:pt idx="1">
                    <c:v>Oct.</c:v>
                  </c:pt>
                  <c:pt idx="2">
                    <c:v>Dec.</c:v>
                  </c:pt>
                  <c:pt idx="3">
                    <c:v>Sept.</c:v>
                  </c:pt>
                  <c:pt idx="4">
                    <c:v>Oct.</c:v>
                  </c:pt>
                  <c:pt idx="5">
                    <c:v>Dec.</c:v>
                  </c:pt>
                  <c:pt idx="6">
                    <c:v>Sept.</c:v>
                  </c:pt>
                  <c:pt idx="7">
                    <c:v>Oct.</c:v>
                  </c:pt>
                  <c:pt idx="8">
                    <c:v>Dec.</c:v>
                  </c:pt>
                  <c:pt idx="9">
                    <c:v>Sept.</c:v>
                  </c:pt>
                  <c:pt idx="10">
                    <c:v>Oct.</c:v>
                  </c:pt>
                  <c:pt idx="11">
                    <c:v>Dec.</c:v>
                  </c:pt>
                  <c:pt idx="12">
                    <c:v>Sept.</c:v>
                  </c:pt>
                  <c:pt idx="13">
                    <c:v>Oct.</c:v>
                  </c:pt>
                  <c:pt idx="14">
                    <c:v>Dec.</c:v>
                  </c:pt>
                  <c:pt idx="15">
                    <c:v>Sept.</c:v>
                  </c:pt>
                  <c:pt idx="16">
                    <c:v>Oct.</c:v>
                  </c:pt>
                  <c:pt idx="17">
                    <c:v>Dec.</c:v>
                  </c:pt>
                  <c:pt idx="18">
                    <c:v>Sept.</c:v>
                  </c:pt>
                  <c:pt idx="19">
                    <c:v>Oct.</c:v>
                  </c:pt>
                  <c:pt idx="20">
                    <c:v>Dec.</c:v>
                  </c:pt>
                  <c:pt idx="21">
                    <c:v>Sept.</c:v>
                  </c:pt>
                  <c:pt idx="22">
                    <c:v>Oct.</c:v>
                  </c:pt>
                  <c:pt idx="23">
                    <c:v>Dec.</c:v>
                  </c:pt>
                  <c:pt idx="24">
                    <c:v>Sept.</c:v>
                  </c:pt>
                  <c:pt idx="25">
                    <c:v>Oct.</c:v>
                  </c:pt>
                  <c:pt idx="26">
                    <c:v>Dec.</c:v>
                  </c:pt>
                  <c:pt idx="27">
                    <c:v>Sept.</c:v>
                  </c:pt>
                  <c:pt idx="28">
                    <c:v>Oct.</c:v>
                  </c:pt>
                  <c:pt idx="29">
                    <c:v>Dec.</c:v>
                  </c:pt>
                  <c:pt idx="30">
                    <c:v>Sept.</c:v>
                  </c:pt>
                  <c:pt idx="31">
                    <c:v>Oct.</c:v>
                  </c:pt>
                  <c:pt idx="32">
                    <c:v>Dec.</c:v>
                  </c:pt>
                </c:lvl>
                <c:lvl>
                  <c:pt idx="0">
                    <c:v>Johan A</c:v>
                  </c:pt>
                  <c:pt idx="3">
                    <c:v>Bianca</c:v>
                  </c:pt>
                  <c:pt idx="6">
                    <c:v>Dragon</c:v>
                  </c:pt>
                  <c:pt idx="9">
                    <c:v>Rema</c:v>
                  </c:pt>
                  <c:pt idx="12">
                    <c:v>Topstar</c:v>
                  </c:pt>
                  <c:pt idx="15">
                    <c:v>Urodny</c:v>
                  </c:pt>
                  <c:pt idx="18">
                    <c:v>Vanlig</c:v>
                  </c:pt>
                  <c:pt idx="21">
                    <c:v>Kung Ale</c:v>
                  </c:pt>
                  <c:pt idx="24">
                    <c:v>Kåseberga</c:v>
                  </c:pt>
                  <c:pt idx="27">
                    <c:v>Lars Törner</c:v>
                  </c:pt>
                  <c:pt idx="30">
                    <c:v>Larsviken</c:v>
                  </c:pt>
                </c:lvl>
              </c:multiLvlStrCache>
            </c:multiLvlStrRef>
          </c:cat>
          <c:val>
            <c:numRef>
              <c:f>'Composition summary'!$P$4:$P$36</c:f>
              <c:numCache>
                <c:formatCode>0.000</c:formatCode>
                <c:ptCount val="33"/>
                <c:pt idx="0">
                  <c:v>0.144708858916396</c:v>
                </c:pt>
                <c:pt idx="1">
                  <c:v>0.219463850511713</c:v>
                </c:pt>
                <c:pt idx="2">
                  <c:v>0.284626429532934</c:v>
                </c:pt>
                <c:pt idx="3">
                  <c:v>0.182185988116377</c:v>
                </c:pt>
                <c:pt idx="4">
                  <c:v>0.171948821695222</c:v>
                </c:pt>
                <c:pt idx="5">
                  <c:v>0.266932097560955</c:v>
                </c:pt>
                <c:pt idx="6">
                  <c:v>0.227290474647253</c:v>
                </c:pt>
                <c:pt idx="7">
                  <c:v>0.189213140899816</c:v>
                </c:pt>
                <c:pt idx="8">
                  <c:v>0.294373828963005</c:v>
                </c:pt>
                <c:pt idx="9">
                  <c:v>0.162271323934341</c:v>
                </c:pt>
                <c:pt idx="10">
                  <c:v>0.121327117909894</c:v>
                </c:pt>
                <c:pt idx="11">
                  <c:v>0.16509638941969</c:v>
                </c:pt>
                <c:pt idx="12">
                  <c:v>0.142018824542019</c:v>
                </c:pt>
                <c:pt idx="13">
                  <c:v>0.19809215975028</c:v>
                </c:pt>
                <c:pt idx="14">
                  <c:v>0.295798223217656</c:v>
                </c:pt>
                <c:pt idx="15">
                  <c:v>0.157761960366041</c:v>
                </c:pt>
                <c:pt idx="16">
                  <c:v>0.135443559136735</c:v>
                </c:pt>
                <c:pt idx="17">
                  <c:v>0.224125137783772</c:v>
                </c:pt>
                <c:pt idx="18">
                  <c:v>0.174582253830056</c:v>
                </c:pt>
                <c:pt idx="19">
                  <c:v>0.191423363861539</c:v>
                </c:pt>
                <c:pt idx="20">
                  <c:v>0.210559768492268</c:v>
                </c:pt>
                <c:pt idx="21">
                  <c:v>0.146946182981051</c:v>
                </c:pt>
                <c:pt idx="22">
                  <c:v>0.161833351860019</c:v>
                </c:pt>
                <c:pt idx="23">
                  <c:v>0.235748727652389</c:v>
                </c:pt>
                <c:pt idx="24">
                  <c:v>0.116154744649292</c:v>
                </c:pt>
                <c:pt idx="25">
                  <c:v>0.157892219649828</c:v>
                </c:pt>
                <c:pt idx="26">
                  <c:v>0.179095639613073</c:v>
                </c:pt>
                <c:pt idx="27">
                  <c:v>0.124135295127505</c:v>
                </c:pt>
                <c:pt idx="28">
                  <c:v>0.196213319510697</c:v>
                </c:pt>
                <c:pt idx="29">
                  <c:v>0.274762298115493</c:v>
                </c:pt>
                <c:pt idx="30">
                  <c:v>0.153473063683702</c:v>
                </c:pt>
                <c:pt idx="31">
                  <c:v>0.202092280099663</c:v>
                </c:pt>
                <c:pt idx="32">
                  <c:v>0.295127021329495</c:v>
                </c:pt>
              </c:numCache>
            </c:numRef>
          </c:val>
        </c:ser>
        <c:ser>
          <c:idx val="1"/>
          <c:order val="1"/>
          <c:tx>
            <c:strRef>
              <c:f>'Composition summary'!$Q$3</c:f>
              <c:strCache>
                <c:ptCount val="1"/>
                <c:pt idx="0">
                  <c:v>Hemicellulose</c:v>
                </c:pt>
              </c:strCache>
            </c:strRef>
          </c:tx>
          <c:spPr>
            <a:pattFill prst="ltDn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</c:spPr>
          <c:invertIfNegative val="0"/>
          <c:cat>
            <c:multiLvlStrRef>
              <c:f>'Composition summary'!$AH$4:$AI$36</c:f>
              <c:multiLvlStrCache>
                <c:ptCount val="33"/>
                <c:lvl>
                  <c:pt idx="0">
                    <c:v>Sept.</c:v>
                  </c:pt>
                  <c:pt idx="1">
                    <c:v>Oct.</c:v>
                  </c:pt>
                  <c:pt idx="2">
                    <c:v>Dec.</c:v>
                  </c:pt>
                  <c:pt idx="3">
                    <c:v>Sept.</c:v>
                  </c:pt>
                  <c:pt idx="4">
                    <c:v>Oct.</c:v>
                  </c:pt>
                  <c:pt idx="5">
                    <c:v>Dec.</c:v>
                  </c:pt>
                  <c:pt idx="6">
                    <c:v>Sept.</c:v>
                  </c:pt>
                  <c:pt idx="7">
                    <c:v>Oct.</c:v>
                  </c:pt>
                  <c:pt idx="8">
                    <c:v>Dec.</c:v>
                  </c:pt>
                  <c:pt idx="9">
                    <c:v>Sept.</c:v>
                  </c:pt>
                  <c:pt idx="10">
                    <c:v>Oct.</c:v>
                  </c:pt>
                  <c:pt idx="11">
                    <c:v>Dec.</c:v>
                  </c:pt>
                  <c:pt idx="12">
                    <c:v>Sept.</c:v>
                  </c:pt>
                  <c:pt idx="13">
                    <c:v>Oct.</c:v>
                  </c:pt>
                  <c:pt idx="14">
                    <c:v>Dec.</c:v>
                  </c:pt>
                  <c:pt idx="15">
                    <c:v>Sept.</c:v>
                  </c:pt>
                  <c:pt idx="16">
                    <c:v>Oct.</c:v>
                  </c:pt>
                  <c:pt idx="17">
                    <c:v>Dec.</c:v>
                  </c:pt>
                  <c:pt idx="18">
                    <c:v>Sept.</c:v>
                  </c:pt>
                  <c:pt idx="19">
                    <c:v>Oct.</c:v>
                  </c:pt>
                  <c:pt idx="20">
                    <c:v>Dec.</c:v>
                  </c:pt>
                  <c:pt idx="21">
                    <c:v>Sept.</c:v>
                  </c:pt>
                  <c:pt idx="22">
                    <c:v>Oct.</c:v>
                  </c:pt>
                  <c:pt idx="23">
                    <c:v>Dec.</c:v>
                  </c:pt>
                  <c:pt idx="24">
                    <c:v>Sept.</c:v>
                  </c:pt>
                  <c:pt idx="25">
                    <c:v>Oct.</c:v>
                  </c:pt>
                  <c:pt idx="26">
                    <c:v>Dec.</c:v>
                  </c:pt>
                  <c:pt idx="27">
                    <c:v>Sept.</c:v>
                  </c:pt>
                  <c:pt idx="28">
                    <c:v>Oct.</c:v>
                  </c:pt>
                  <c:pt idx="29">
                    <c:v>Dec.</c:v>
                  </c:pt>
                  <c:pt idx="30">
                    <c:v>Sept.</c:v>
                  </c:pt>
                  <c:pt idx="31">
                    <c:v>Oct.</c:v>
                  </c:pt>
                  <c:pt idx="32">
                    <c:v>Dec.</c:v>
                  </c:pt>
                </c:lvl>
                <c:lvl>
                  <c:pt idx="0">
                    <c:v>Johan A</c:v>
                  </c:pt>
                  <c:pt idx="3">
                    <c:v>Bianca</c:v>
                  </c:pt>
                  <c:pt idx="6">
                    <c:v>Dragon</c:v>
                  </c:pt>
                  <c:pt idx="9">
                    <c:v>Rema</c:v>
                  </c:pt>
                  <c:pt idx="12">
                    <c:v>Topstar</c:v>
                  </c:pt>
                  <c:pt idx="15">
                    <c:v>Urodny</c:v>
                  </c:pt>
                  <c:pt idx="18">
                    <c:v>Vanlig</c:v>
                  </c:pt>
                  <c:pt idx="21">
                    <c:v>Kung Ale</c:v>
                  </c:pt>
                  <c:pt idx="24">
                    <c:v>Kåseberga</c:v>
                  </c:pt>
                  <c:pt idx="27">
                    <c:v>Lars Törner</c:v>
                  </c:pt>
                  <c:pt idx="30">
                    <c:v>Larsviken</c:v>
                  </c:pt>
                </c:lvl>
              </c:multiLvlStrCache>
            </c:multiLvlStrRef>
          </c:cat>
          <c:val>
            <c:numRef>
              <c:f>'Composition summary'!$Q$4:$Q$36</c:f>
              <c:numCache>
                <c:formatCode>0.000</c:formatCode>
                <c:ptCount val="33"/>
                <c:pt idx="0">
                  <c:v>0.168316704627302</c:v>
                </c:pt>
                <c:pt idx="1">
                  <c:v>0.143514208556639</c:v>
                </c:pt>
                <c:pt idx="2">
                  <c:v>0.115026339304878</c:v>
                </c:pt>
                <c:pt idx="3">
                  <c:v>0.123802316042811</c:v>
                </c:pt>
                <c:pt idx="4">
                  <c:v>0.134135825574406</c:v>
                </c:pt>
                <c:pt idx="5">
                  <c:v>0.145934426160639</c:v>
                </c:pt>
                <c:pt idx="6">
                  <c:v>0.122801980950112</c:v>
                </c:pt>
                <c:pt idx="7">
                  <c:v>0.163161334987708</c:v>
                </c:pt>
                <c:pt idx="8">
                  <c:v>0.0930279611145646</c:v>
                </c:pt>
                <c:pt idx="9">
                  <c:v>0.116148296946914</c:v>
                </c:pt>
                <c:pt idx="10">
                  <c:v>0.117748169668749</c:v>
                </c:pt>
                <c:pt idx="11">
                  <c:v>0.0952710851113099</c:v>
                </c:pt>
                <c:pt idx="12">
                  <c:v>0.13190713125208</c:v>
                </c:pt>
                <c:pt idx="13">
                  <c:v>0.115737872643561</c:v>
                </c:pt>
                <c:pt idx="14">
                  <c:v>0.0933436485746547</c:v>
                </c:pt>
                <c:pt idx="15">
                  <c:v>0.116691077130833</c:v>
                </c:pt>
                <c:pt idx="16">
                  <c:v>0.102555192404361</c:v>
                </c:pt>
                <c:pt idx="17">
                  <c:v>0.105154054443147</c:v>
                </c:pt>
                <c:pt idx="18">
                  <c:v>0.131217847825522</c:v>
                </c:pt>
                <c:pt idx="19">
                  <c:v>0.11633575763651</c:v>
                </c:pt>
                <c:pt idx="20">
                  <c:v>0.121021234721932</c:v>
                </c:pt>
                <c:pt idx="21">
                  <c:v>0.111321497476724</c:v>
                </c:pt>
                <c:pt idx="22">
                  <c:v>0.100074497080588</c:v>
                </c:pt>
                <c:pt idx="23">
                  <c:v>0.141019375945792</c:v>
                </c:pt>
                <c:pt idx="24">
                  <c:v>0.101696616105822</c:v>
                </c:pt>
                <c:pt idx="25">
                  <c:v>0.108427557170264</c:v>
                </c:pt>
                <c:pt idx="26">
                  <c:v>0.11471437634582</c:v>
                </c:pt>
                <c:pt idx="27">
                  <c:v>0.106100706549847</c:v>
                </c:pt>
                <c:pt idx="28">
                  <c:v>0.137517456111598</c:v>
                </c:pt>
                <c:pt idx="29">
                  <c:v>0.113153761755244</c:v>
                </c:pt>
                <c:pt idx="30">
                  <c:v>0.13186403848662</c:v>
                </c:pt>
                <c:pt idx="31">
                  <c:v>0.154418151773864</c:v>
                </c:pt>
                <c:pt idx="32">
                  <c:v>0.0947736001656709</c:v>
                </c:pt>
              </c:numCache>
            </c:numRef>
          </c:val>
        </c:ser>
        <c:ser>
          <c:idx val="5"/>
          <c:order val="2"/>
          <c:tx>
            <c:strRef>
              <c:f>'Composition summary'!$R$3</c:f>
              <c:strCache>
                <c:ptCount val="1"/>
                <c:pt idx="0">
                  <c:v>Lignin</c:v>
                </c:pt>
              </c:strCache>
            </c:strRef>
          </c:tx>
          <c:spPr>
            <a:pattFill prst="pct5">
              <a:fgClr>
                <a:schemeClr val="tx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</c:spPr>
          <c:invertIfNegative val="0"/>
          <c:cat>
            <c:multiLvlStrRef>
              <c:f>'Composition summary'!$AH$4:$AI$36</c:f>
              <c:multiLvlStrCache>
                <c:ptCount val="33"/>
                <c:lvl>
                  <c:pt idx="0">
                    <c:v>Sept.</c:v>
                  </c:pt>
                  <c:pt idx="1">
                    <c:v>Oct.</c:v>
                  </c:pt>
                  <c:pt idx="2">
                    <c:v>Dec.</c:v>
                  </c:pt>
                  <c:pt idx="3">
                    <c:v>Sept.</c:v>
                  </c:pt>
                  <c:pt idx="4">
                    <c:v>Oct.</c:v>
                  </c:pt>
                  <c:pt idx="5">
                    <c:v>Dec.</c:v>
                  </c:pt>
                  <c:pt idx="6">
                    <c:v>Sept.</c:v>
                  </c:pt>
                  <c:pt idx="7">
                    <c:v>Oct.</c:v>
                  </c:pt>
                  <c:pt idx="8">
                    <c:v>Dec.</c:v>
                  </c:pt>
                  <c:pt idx="9">
                    <c:v>Sept.</c:v>
                  </c:pt>
                  <c:pt idx="10">
                    <c:v>Oct.</c:v>
                  </c:pt>
                  <c:pt idx="11">
                    <c:v>Dec.</c:v>
                  </c:pt>
                  <c:pt idx="12">
                    <c:v>Sept.</c:v>
                  </c:pt>
                  <c:pt idx="13">
                    <c:v>Oct.</c:v>
                  </c:pt>
                  <c:pt idx="14">
                    <c:v>Dec.</c:v>
                  </c:pt>
                  <c:pt idx="15">
                    <c:v>Sept.</c:v>
                  </c:pt>
                  <c:pt idx="16">
                    <c:v>Oct.</c:v>
                  </c:pt>
                  <c:pt idx="17">
                    <c:v>Dec.</c:v>
                  </c:pt>
                  <c:pt idx="18">
                    <c:v>Sept.</c:v>
                  </c:pt>
                  <c:pt idx="19">
                    <c:v>Oct.</c:v>
                  </c:pt>
                  <c:pt idx="20">
                    <c:v>Dec.</c:v>
                  </c:pt>
                  <c:pt idx="21">
                    <c:v>Sept.</c:v>
                  </c:pt>
                  <c:pt idx="22">
                    <c:v>Oct.</c:v>
                  </c:pt>
                  <c:pt idx="23">
                    <c:v>Dec.</c:v>
                  </c:pt>
                  <c:pt idx="24">
                    <c:v>Sept.</c:v>
                  </c:pt>
                  <c:pt idx="25">
                    <c:v>Oct.</c:v>
                  </c:pt>
                  <c:pt idx="26">
                    <c:v>Dec.</c:v>
                  </c:pt>
                  <c:pt idx="27">
                    <c:v>Sept.</c:v>
                  </c:pt>
                  <c:pt idx="28">
                    <c:v>Oct.</c:v>
                  </c:pt>
                  <c:pt idx="29">
                    <c:v>Dec.</c:v>
                  </c:pt>
                  <c:pt idx="30">
                    <c:v>Sept.</c:v>
                  </c:pt>
                  <c:pt idx="31">
                    <c:v>Oct.</c:v>
                  </c:pt>
                  <c:pt idx="32">
                    <c:v>Dec.</c:v>
                  </c:pt>
                </c:lvl>
                <c:lvl>
                  <c:pt idx="0">
                    <c:v>Johan A</c:v>
                  </c:pt>
                  <c:pt idx="3">
                    <c:v>Bianca</c:v>
                  </c:pt>
                  <c:pt idx="6">
                    <c:v>Dragon</c:v>
                  </c:pt>
                  <c:pt idx="9">
                    <c:v>Rema</c:v>
                  </c:pt>
                  <c:pt idx="12">
                    <c:v>Topstar</c:v>
                  </c:pt>
                  <c:pt idx="15">
                    <c:v>Urodny</c:v>
                  </c:pt>
                  <c:pt idx="18">
                    <c:v>Vanlig</c:v>
                  </c:pt>
                  <c:pt idx="21">
                    <c:v>Kung Ale</c:v>
                  </c:pt>
                  <c:pt idx="24">
                    <c:v>Kåseberga</c:v>
                  </c:pt>
                  <c:pt idx="27">
                    <c:v>Lars Törner</c:v>
                  </c:pt>
                  <c:pt idx="30">
                    <c:v>Larsviken</c:v>
                  </c:pt>
                </c:lvl>
              </c:multiLvlStrCache>
            </c:multiLvlStrRef>
          </c:cat>
          <c:val>
            <c:numRef>
              <c:f>'Composition summary'!$R$4:$R$36</c:f>
              <c:numCache>
                <c:formatCode>0.000</c:formatCode>
                <c:ptCount val="33"/>
                <c:pt idx="0">
                  <c:v>0.183686273475165</c:v>
                </c:pt>
                <c:pt idx="1">
                  <c:v>0.181210462144565</c:v>
                </c:pt>
                <c:pt idx="2">
                  <c:v>0.174728026806974</c:v>
                </c:pt>
                <c:pt idx="3">
                  <c:v>0.155623239540369</c:v>
                </c:pt>
                <c:pt idx="4">
                  <c:v>0.145388698978679</c:v>
                </c:pt>
                <c:pt idx="5">
                  <c:v>0.176208749438393</c:v>
                </c:pt>
                <c:pt idx="6">
                  <c:v>0.122128696363302</c:v>
                </c:pt>
                <c:pt idx="7">
                  <c:v>0.123987514035728</c:v>
                </c:pt>
                <c:pt idx="8">
                  <c:v>0.163039818885089</c:v>
                </c:pt>
                <c:pt idx="9">
                  <c:v>0.158617515522259</c:v>
                </c:pt>
                <c:pt idx="10">
                  <c:v>0.179626440885008</c:v>
                </c:pt>
                <c:pt idx="11">
                  <c:v>0.192323877909212</c:v>
                </c:pt>
                <c:pt idx="12">
                  <c:v>0.177162453655393</c:v>
                </c:pt>
                <c:pt idx="13">
                  <c:v>0.181936343859795</c:v>
                </c:pt>
                <c:pt idx="14">
                  <c:v>0.186682094755807</c:v>
                </c:pt>
                <c:pt idx="15">
                  <c:v>0.132599407711762</c:v>
                </c:pt>
                <c:pt idx="16">
                  <c:v>0.175829657436836</c:v>
                </c:pt>
                <c:pt idx="17">
                  <c:v>0.207313748977901</c:v>
                </c:pt>
                <c:pt idx="18">
                  <c:v>0.160453223926784</c:v>
                </c:pt>
                <c:pt idx="19">
                  <c:v>0.17061395837357</c:v>
                </c:pt>
                <c:pt idx="20">
                  <c:v>0.19288218576876</c:v>
                </c:pt>
                <c:pt idx="21">
                  <c:v>0.135973015399011</c:v>
                </c:pt>
                <c:pt idx="22">
                  <c:v>0.150170920344366</c:v>
                </c:pt>
                <c:pt idx="23">
                  <c:v>0.191689543564771</c:v>
                </c:pt>
                <c:pt idx="24">
                  <c:v>0.220568596299482</c:v>
                </c:pt>
                <c:pt idx="25">
                  <c:v>0.215097288181099</c:v>
                </c:pt>
                <c:pt idx="26">
                  <c:v>0.197584456465776</c:v>
                </c:pt>
                <c:pt idx="27">
                  <c:v>0.189627589438629</c:v>
                </c:pt>
                <c:pt idx="28">
                  <c:v>0.202241523569297</c:v>
                </c:pt>
                <c:pt idx="29">
                  <c:v>0.205159998842942</c:v>
                </c:pt>
                <c:pt idx="30">
                  <c:v>0.185783829079417</c:v>
                </c:pt>
                <c:pt idx="31">
                  <c:v>0.197703253376136</c:v>
                </c:pt>
                <c:pt idx="32">
                  <c:v>0.202804083672051</c:v>
                </c:pt>
              </c:numCache>
            </c:numRef>
          </c:val>
        </c:ser>
        <c:ser>
          <c:idx val="6"/>
          <c:order val="3"/>
          <c:tx>
            <c:strRef>
              <c:f>'Composition summary'!$S$3</c:f>
              <c:strCache>
                <c:ptCount val="1"/>
                <c:pt idx="0">
                  <c:v>Protein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multiLvlStrRef>
              <c:f>'Composition summary'!$AH$4:$AI$36</c:f>
              <c:multiLvlStrCache>
                <c:ptCount val="33"/>
                <c:lvl>
                  <c:pt idx="0">
                    <c:v>Sept.</c:v>
                  </c:pt>
                  <c:pt idx="1">
                    <c:v>Oct.</c:v>
                  </c:pt>
                  <c:pt idx="2">
                    <c:v>Dec.</c:v>
                  </c:pt>
                  <c:pt idx="3">
                    <c:v>Sept.</c:v>
                  </c:pt>
                  <c:pt idx="4">
                    <c:v>Oct.</c:v>
                  </c:pt>
                  <c:pt idx="5">
                    <c:v>Dec.</c:v>
                  </c:pt>
                  <c:pt idx="6">
                    <c:v>Sept.</c:v>
                  </c:pt>
                  <c:pt idx="7">
                    <c:v>Oct.</c:v>
                  </c:pt>
                  <c:pt idx="8">
                    <c:v>Dec.</c:v>
                  </c:pt>
                  <c:pt idx="9">
                    <c:v>Sept.</c:v>
                  </c:pt>
                  <c:pt idx="10">
                    <c:v>Oct.</c:v>
                  </c:pt>
                  <c:pt idx="11">
                    <c:v>Dec.</c:v>
                  </c:pt>
                  <c:pt idx="12">
                    <c:v>Sept.</c:v>
                  </c:pt>
                  <c:pt idx="13">
                    <c:v>Oct.</c:v>
                  </c:pt>
                  <c:pt idx="14">
                    <c:v>Dec.</c:v>
                  </c:pt>
                  <c:pt idx="15">
                    <c:v>Sept.</c:v>
                  </c:pt>
                  <c:pt idx="16">
                    <c:v>Oct.</c:v>
                  </c:pt>
                  <c:pt idx="17">
                    <c:v>Dec.</c:v>
                  </c:pt>
                  <c:pt idx="18">
                    <c:v>Sept.</c:v>
                  </c:pt>
                  <c:pt idx="19">
                    <c:v>Oct.</c:v>
                  </c:pt>
                  <c:pt idx="20">
                    <c:v>Dec.</c:v>
                  </c:pt>
                  <c:pt idx="21">
                    <c:v>Sept.</c:v>
                  </c:pt>
                  <c:pt idx="22">
                    <c:v>Oct.</c:v>
                  </c:pt>
                  <c:pt idx="23">
                    <c:v>Dec.</c:v>
                  </c:pt>
                  <c:pt idx="24">
                    <c:v>Sept.</c:v>
                  </c:pt>
                  <c:pt idx="25">
                    <c:v>Oct.</c:v>
                  </c:pt>
                  <c:pt idx="26">
                    <c:v>Dec.</c:v>
                  </c:pt>
                  <c:pt idx="27">
                    <c:v>Sept.</c:v>
                  </c:pt>
                  <c:pt idx="28">
                    <c:v>Oct.</c:v>
                  </c:pt>
                  <c:pt idx="29">
                    <c:v>Dec.</c:v>
                  </c:pt>
                  <c:pt idx="30">
                    <c:v>Sept.</c:v>
                  </c:pt>
                  <c:pt idx="31">
                    <c:v>Oct.</c:v>
                  </c:pt>
                  <c:pt idx="32">
                    <c:v>Dec.</c:v>
                  </c:pt>
                </c:lvl>
                <c:lvl>
                  <c:pt idx="0">
                    <c:v>Johan A</c:v>
                  </c:pt>
                  <c:pt idx="3">
                    <c:v>Bianca</c:v>
                  </c:pt>
                  <c:pt idx="6">
                    <c:v>Dragon</c:v>
                  </c:pt>
                  <c:pt idx="9">
                    <c:v>Rema</c:v>
                  </c:pt>
                  <c:pt idx="12">
                    <c:v>Topstar</c:v>
                  </c:pt>
                  <c:pt idx="15">
                    <c:v>Urodny</c:v>
                  </c:pt>
                  <c:pt idx="18">
                    <c:v>Vanlig</c:v>
                  </c:pt>
                  <c:pt idx="21">
                    <c:v>Kung Ale</c:v>
                  </c:pt>
                  <c:pt idx="24">
                    <c:v>Kåseberga</c:v>
                  </c:pt>
                  <c:pt idx="27">
                    <c:v>Lars Törner</c:v>
                  </c:pt>
                  <c:pt idx="30">
                    <c:v>Larsviken</c:v>
                  </c:pt>
                </c:lvl>
              </c:multiLvlStrCache>
            </c:multiLvlStrRef>
          </c:cat>
          <c:val>
            <c:numRef>
              <c:f>'Composition summary'!$S$4:$S$36</c:f>
              <c:numCache>
                <c:formatCode>0.000</c:formatCode>
                <c:ptCount val="33"/>
                <c:pt idx="0">
                  <c:v>0.032</c:v>
                </c:pt>
                <c:pt idx="1">
                  <c:v>0.0159375</c:v>
                </c:pt>
                <c:pt idx="2">
                  <c:v>0.01365625</c:v>
                </c:pt>
                <c:pt idx="3">
                  <c:v>0.0475</c:v>
                </c:pt>
                <c:pt idx="4">
                  <c:v>0.0221875</c:v>
                </c:pt>
                <c:pt idx="5">
                  <c:v>0.01240625</c:v>
                </c:pt>
                <c:pt idx="6">
                  <c:v>0.058</c:v>
                </c:pt>
                <c:pt idx="7">
                  <c:v>0.035625</c:v>
                </c:pt>
                <c:pt idx="8">
                  <c:v>0.02928125</c:v>
                </c:pt>
                <c:pt idx="9">
                  <c:v>0.03875</c:v>
                </c:pt>
                <c:pt idx="10">
                  <c:v>0.0325</c:v>
                </c:pt>
                <c:pt idx="11">
                  <c:v>0.02015625</c:v>
                </c:pt>
                <c:pt idx="12">
                  <c:v>0.02125</c:v>
                </c:pt>
                <c:pt idx="13">
                  <c:v>0.028125</c:v>
                </c:pt>
                <c:pt idx="14">
                  <c:v>0.0115625</c:v>
                </c:pt>
                <c:pt idx="15">
                  <c:v>0.0234375</c:v>
                </c:pt>
                <c:pt idx="16">
                  <c:v>0.0221875</c:v>
                </c:pt>
                <c:pt idx="17">
                  <c:v>0.01971875</c:v>
                </c:pt>
                <c:pt idx="18">
                  <c:v>0.04</c:v>
                </c:pt>
                <c:pt idx="19">
                  <c:v>0.0328125</c:v>
                </c:pt>
                <c:pt idx="20">
                  <c:v>0.01234375</c:v>
                </c:pt>
                <c:pt idx="21">
                  <c:v>0.0315</c:v>
                </c:pt>
                <c:pt idx="22">
                  <c:v>0.0240625</c:v>
                </c:pt>
                <c:pt idx="23">
                  <c:v>0.016625</c:v>
                </c:pt>
                <c:pt idx="24">
                  <c:v>0.0225</c:v>
                </c:pt>
                <c:pt idx="25">
                  <c:v>0.0196875</c:v>
                </c:pt>
                <c:pt idx="26">
                  <c:v>0.01434375</c:v>
                </c:pt>
                <c:pt idx="27">
                  <c:v>0.06125</c:v>
                </c:pt>
                <c:pt idx="28">
                  <c:v>0.0271875</c:v>
                </c:pt>
                <c:pt idx="29">
                  <c:v>0.01284375</c:v>
                </c:pt>
                <c:pt idx="30">
                  <c:v>0.0275</c:v>
                </c:pt>
                <c:pt idx="31">
                  <c:v>0.025</c:v>
                </c:pt>
                <c:pt idx="32">
                  <c:v>0.0111875</c:v>
                </c:pt>
              </c:numCache>
            </c:numRef>
          </c:val>
        </c:ser>
        <c:ser>
          <c:idx val="8"/>
          <c:order val="4"/>
          <c:tx>
            <c:strRef>
              <c:f>'Composition summary'!$T$3</c:f>
              <c:strCache>
                <c:ptCount val="1"/>
                <c:pt idx="0">
                  <c:v>Lipids</c:v>
                </c:pt>
              </c:strCache>
            </c:strRef>
          </c:tx>
          <c:spPr>
            <a:pattFill prst="pct70">
              <a:fgClr>
                <a:schemeClr val="tx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</c:spPr>
          <c:invertIfNegative val="0"/>
          <c:cat>
            <c:multiLvlStrRef>
              <c:f>'Composition summary'!$AH$4:$AI$36</c:f>
              <c:multiLvlStrCache>
                <c:ptCount val="33"/>
                <c:lvl>
                  <c:pt idx="0">
                    <c:v>Sept.</c:v>
                  </c:pt>
                  <c:pt idx="1">
                    <c:v>Oct.</c:v>
                  </c:pt>
                  <c:pt idx="2">
                    <c:v>Dec.</c:v>
                  </c:pt>
                  <c:pt idx="3">
                    <c:v>Sept.</c:v>
                  </c:pt>
                  <c:pt idx="4">
                    <c:v>Oct.</c:v>
                  </c:pt>
                  <c:pt idx="5">
                    <c:v>Dec.</c:v>
                  </c:pt>
                  <c:pt idx="6">
                    <c:v>Sept.</c:v>
                  </c:pt>
                  <c:pt idx="7">
                    <c:v>Oct.</c:v>
                  </c:pt>
                  <c:pt idx="8">
                    <c:v>Dec.</c:v>
                  </c:pt>
                  <c:pt idx="9">
                    <c:v>Sept.</c:v>
                  </c:pt>
                  <c:pt idx="10">
                    <c:v>Oct.</c:v>
                  </c:pt>
                  <c:pt idx="11">
                    <c:v>Dec.</c:v>
                  </c:pt>
                  <c:pt idx="12">
                    <c:v>Sept.</c:v>
                  </c:pt>
                  <c:pt idx="13">
                    <c:v>Oct.</c:v>
                  </c:pt>
                  <c:pt idx="14">
                    <c:v>Dec.</c:v>
                  </c:pt>
                  <c:pt idx="15">
                    <c:v>Sept.</c:v>
                  </c:pt>
                  <c:pt idx="16">
                    <c:v>Oct.</c:v>
                  </c:pt>
                  <c:pt idx="17">
                    <c:v>Dec.</c:v>
                  </c:pt>
                  <c:pt idx="18">
                    <c:v>Sept.</c:v>
                  </c:pt>
                  <c:pt idx="19">
                    <c:v>Oct.</c:v>
                  </c:pt>
                  <c:pt idx="20">
                    <c:v>Dec.</c:v>
                  </c:pt>
                  <c:pt idx="21">
                    <c:v>Sept.</c:v>
                  </c:pt>
                  <c:pt idx="22">
                    <c:v>Oct.</c:v>
                  </c:pt>
                  <c:pt idx="23">
                    <c:v>Dec.</c:v>
                  </c:pt>
                  <c:pt idx="24">
                    <c:v>Sept.</c:v>
                  </c:pt>
                  <c:pt idx="25">
                    <c:v>Oct.</c:v>
                  </c:pt>
                  <c:pt idx="26">
                    <c:v>Dec.</c:v>
                  </c:pt>
                  <c:pt idx="27">
                    <c:v>Sept.</c:v>
                  </c:pt>
                  <c:pt idx="28">
                    <c:v>Oct.</c:v>
                  </c:pt>
                  <c:pt idx="29">
                    <c:v>Dec.</c:v>
                  </c:pt>
                  <c:pt idx="30">
                    <c:v>Sept.</c:v>
                  </c:pt>
                  <c:pt idx="31">
                    <c:v>Oct.</c:v>
                  </c:pt>
                  <c:pt idx="32">
                    <c:v>Dec.</c:v>
                  </c:pt>
                </c:lvl>
                <c:lvl>
                  <c:pt idx="0">
                    <c:v>Johan A</c:v>
                  </c:pt>
                  <c:pt idx="3">
                    <c:v>Bianca</c:v>
                  </c:pt>
                  <c:pt idx="6">
                    <c:v>Dragon</c:v>
                  </c:pt>
                  <c:pt idx="9">
                    <c:v>Rema</c:v>
                  </c:pt>
                  <c:pt idx="12">
                    <c:v>Topstar</c:v>
                  </c:pt>
                  <c:pt idx="15">
                    <c:v>Urodny</c:v>
                  </c:pt>
                  <c:pt idx="18">
                    <c:v>Vanlig</c:v>
                  </c:pt>
                  <c:pt idx="21">
                    <c:v>Kung Ale</c:v>
                  </c:pt>
                  <c:pt idx="24">
                    <c:v>Kåseberga</c:v>
                  </c:pt>
                  <c:pt idx="27">
                    <c:v>Lars Törner</c:v>
                  </c:pt>
                  <c:pt idx="30">
                    <c:v>Larsviken</c:v>
                  </c:pt>
                </c:lvl>
              </c:multiLvlStrCache>
            </c:multiLvlStrRef>
          </c:cat>
          <c:val>
            <c:numRef>
              <c:f>'Composition summary'!$T$4:$T$36</c:f>
              <c:numCache>
                <c:formatCode>0.000</c:formatCode>
                <c:ptCount val="33"/>
                <c:pt idx="0">
                  <c:v>0.044458438419504</c:v>
                </c:pt>
                <c:pt idx="1">
                  <c:v>0.0438428604579208</c:v>
                </c:pt>
                <c:pt idx="2">
                  <c:v>0.0347503338201544</c:v>
                </c:pt>
                <c:pt idx="3">
                  <c:v>0.0357831219938785</c:v>
                </c:pt>
                <c:pt idx="4">
                  <c:v>0.0286851253850788</c:v>
                </c:pt>
                <c:pt idx="5">
                  <c:v>0.0221791929601728</c:v>
                </c:pt>
                <c:pt idx="6">
                  <c:v>0.0445024663586636</c:v>
                </c:pt>
                <c:pt idx="7">
                  <c:v>0.0385742739271835</c:v>
                </c:pt>
                <c:pt idx="8">
                  <c:v>0.0367596729043265</c:v>
                </c:pt>
                <c:pt idx="9">
                  <c:v>0.0452010613406409</c:v>
                </c:pt>
                <c:pt idx="10">
                  <c:v>0.0449273919736162</c:v>
                </c:pt>
                <c:pt idx="11">
                  <c:v>0.0356667733342877</c:v>
                </c:pt>
                <c:pt idx="12">
                  <c:v>0.0365204081930483</c:v>
                </c:pt>
                <c:pt idx="13">
                  <c:v>0.0285194801299227</c:v>
                </c:pt>
                <c:pt idx="14">
                  <c:v>0.022414676090541</c:v>
                </c:pt>
                <c:pt idx="15">
                  <c:v>0.0457131953056946</c:v>
                </c:pt>
                <c:pt idx="16">
                  <c:v>0.0385327283387416</c:v>
                </c:pt>
                <c:pt idx="17">
                  <c:v>0.0382716354221103</c:v>
                </c:pt>
                <c:pt idx="18">
                  <c:v>0.0438449367088607</c:v>
                </c:pt>
                <c:pt idx="19">
                  <c:v>0.042487768178636</c:v>
                </c:pt>
                <c:pt idx="20">
                  <c:v>0.0343364754977605</c:v>
                </c:pt>
                <c:pt idx="21">
                  <c:v>0.0340752291384077</c:v>
                </c:pt>
                <c:pt idx="22">
                  <c:v>0.027483483978007</c:v>
                </c:pt>
                <c:pt idx="23">
                  <c:v>0.0211050677467504</c:v>
                </c:pt>
                <c:pt idx="24">
                  <c:v>0.0424226403170625</c:v>
                </c:pt>
                <c:pt idx="25">
                  <c:v>0.0365512550014459</c:v>
                </c:pt>
                <c:pt idx="26">
                  <c:v>0.0364609461144733</c:v>
                </c:pt>
                <c:pt idx="27">
                  <c:v>0.0383077919274768</c:v>
                </c:pt>
                <c:pt idx="28">
                  <c:v>0.0409074657072183</c:v>
                </c:pt>
                <c:pt idx="29">
                  <c:v>0.0357646013906433</c:v>
                </c:pt>
                <c:pt idx="30">
                  <c:v>0.044714086044988</c:v>
                </c:pt>
                <c:pt idx="31">
                  <c:v>0.0421052066115701</c:v>
                </c:pt>
                <c:pt idx="32">
                  <c:v>0.0347031937394247</c:v>
                </c:pt>
              </c:numCache>
            </c:numRef>
          </c:val>
        </c:ser>
        <c:ser>
          <c:idx val="3"/>
          <c:order val="5"/>
          <c:tx>
            <c:strRef>
              <c:f>'Composition summary'!$V$3</c:f>
              <c:strCache>
                <c:ptCount val="1"/>
                <c:pt idx="0">
                  <c:v>Uronic acids</c:v>
                </c:pt>
              </c:strCache>
            </c:strRef>
          </c:tx>
          <c:spPr>
            <a:pattFill prst="weave">
              <a:fgClr>
                <a:schemeClr val="tx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</c:spPr>
          <c:invertIfNegative val="0"/>
          <c:cat>
            <c:multiLvlStrRef>
              <c:f>'Composition summary'!$AH$4:$AI$36</c:f>
              <c:multiLvlStrCache>
                <c:ptCount val="33"/>
                <c:lvl>
                  <c:pt idx="0">
                    <c:v>Sept.</c:v>
                  </c:pt>
                  <c:pt idx="1">
                    <c:v>Oct.</c:v>
                  </c:pt>
                  <c:pt idx="2">
                    <c:v>Dec.</c:v>
                  </c:pt>
                  <c:pt idx="3">
                    <c:v>Sept.</c:v>
                  </c:pt>
                  <c:pt idx="4">
                    <c:v>Oct.</c:v>
                  </c:pt>
                  <c:pt idx="5">
                    <c:v>Dec.</c:v>
                  </c:pt>
                  <c:pt idx="6">
                    <c:v>Sept.</c:v>
                  </c:pt>
                  <c:pt idx="7">
                    <c:v>Oct.</c:v>
                  </c:pt>
                  <c:pt idx="8">
                    <c:v>Dec.</c:v>
                  </c:pt>
                  <c:pt idx="9">
                    <c:v>Sept.</c:v>
                  </c:pt>
                  <c:pt idx="10">
                    <c:v>Oct.</c:v>
                  </c:pt>
                  <c:pt idx="11">
                    <c:v>Dec.</c:v>
                  </c:pt>
                  <c:pt idx="12">
                    <c:v>Sept.</c:v>
                  </c:pt>
                  <c:pt idx="13">
                    <c:v>Oct.</c:v>
                  </c:pt>
                  <c:pt idx="14">
                    <c:v>Dec.</c:v>
                  </c:pt>
                  <c:pt idx="15">
                    <c:v>Sept.</c:v>
                  </c:pt>
                  <c:pt idx="16">
                    <c:v>Oct.</c:v>
                  </c:pt>
                  <c:pt idx="17">
                    <c:v>Dec.</c:v>
                  </c:pt>
                  <c:pt idx="18">
                    <c:v>Sept.</c:v>
                  </c:pt>
                  <c:pt idx="19">
                    <c:v>Oct.</c:v>
                  </c:pt>
                  <c:pt idx="20">
                    <c:v>Dec.</c:v>
                  </c:pt>
                  <c:pt idx="21">
                    <c:v>Sept.</c:v>
                  </c:pt>
                  <c:pt idx="22">
                    <c:v>Oct.</c:v>
                  </c:pt>
                  <c:pt idx="23">
                    <c:v>Dec.</c:v>
                  </c:pt>
                  <c:pt idx="24">
                    <c:v>Sept.</c:v>
                  </c:pt>
                  <c:pt idx="25">
                    <c:v>Oct.</c:v>
                  </c:pt>
                  <c:pt idx="26">
                    <c:v>Dec.</c:v>
                  </c:pt>
                  <c:pt idx="27">
                    <c:v>Sept.</c:v>
                  </c:pt>
                  <c:pt idx="28">
                    <c:v>Oct.</c:v>
                  </c:pt>
                  <c:pt idx="29">
                    <c:v>Dec.</c:v>
                  </c:pt>
                  <c:pt idx="30">
                    <c:v>Sept.</c:v>
                  </c:pt>
                  <c:pt idx="31">
                    <c:v>Oct.</c:v>
                  </c:pt>
                  <c:pt idx="32">
                    <c:v>Dec.</c:v>
                  </c:pt>
                </c:lvl>
                <c:lvl>
                  <c:pt idx="0">
                    <c:v>Johan A</c:v>
                  </c:pt>
                  <c:pt idx="3">
                    <c:v>Bianca</c:v>
                  </c:pt>
                  <c:pt idx="6">
                    <c:v>Dragon</c:v>
                  </c:pt>
                  <c:pt idx="9">
                    <c:v>Rema</c:v>
                  </c:pt>
                  <c:pt idx="12">
                    <c:v>Topstar</c:v>
                  </c:pt>
                  <c:pt idx="15">
                    <c:v>Urodny</c:v>
                  </c:pt>
                  <c:pt idx="18">
                    <c:v>Vanlig</c:v>
                  </c:pt>
                  <c:pt idx="21">
                    <c:v>Kung Ale</c:v>
                  </c:pt>
                  <c:pt idx="24">
                    <c:v>Kåseberga</c:v>
                  </c:pt>
                  <c:pt idx="27">
                    <c:v>Lars Törner</c:v>
                  </c:pt>
                  <c:pt idx="30">
                    <c:v>Larsviken</c:v>
                  </c:pt>
                </c:lvl>
              </c:multiLvlStrCache>
            </c:multiLvlStrRef>
          </c:cat>
          <c:val>
            <c:numRef>
              <c:f>'Composition summary'!$V$4:$V$36</c:f>
              <c:numCache>
                <c:formatCode>0.000</c:formatCode>
                <c:ptCount val="33"/>
                <c:pt idx="0">
                  <c:v>0.104434451320576</c:v>
                </c:pt>
                <c:pt idx="1">
                  <c:v>0.128801694908707</c:v>
                </c:pt>
                <c:pt idx="2">
                  <c:v>0.119845348573278</c:v>
                </c:pt>
                <c:pt idx="3">
                  <c:v>0.148934894276385</c:v>
                </c:pt>
                <c:pt idx="4">
                  <c:v>0.141682687743659</c:v>
                </c:pt>
                <c:pt idx="5">
                  <c:v>0.0909307413751868</c:v>
                </c:pt>
                <c:pt idx="6">
                  <c:v>0.149217984567392</c:v>
                </c:pt>
                <c:pt idx="7">
                  <c:v>0.11041507584338</c:v>
                </c:pt>
                <c:pt idx="8">
                  <c:v>0.139027362815187</c:v>
                </c:pt>
                <c:pt idx="9">
                  <c:v>0.155721433238584</c:v>
                </c:pt>
                <c:pt idx="10">
                  <c:v>0.155832344115297</c:v>
                </c:pt>
                <c:pt idx="11">
                  <c:v>0.141067884604762</c:v>
                </c:pt>
                <c:pt idx="12">
                  <c:v>0.14099166263428</c:v>
                </c:pt>
                <c:pt idx="13">
                  <c:v>0.1531109219447</c:v>
                </c:pt>
                <c:pt idx="14">
                  <c:v>0.141342661149266</c:v>
                </c:pt>
                <c:pt idx="15">
                  <c:v>0.157250598558885</c:v>
                </c:pt>
                <c:pt idx="16">
                  <c:v>0.1653681029561</c:v>
                </c:pt>
                <c:pt idx="17">
                  <c:v>0.131708684827797</c:v>
                </c:pt>
                <c:pt idx="18">
                  <c:v>0.146374868141612</c:v>
                </c:pt>
                <c:pt idx="19">
                  <c:v>0.156006018662525</c:v>
                </c:pt>
                <c:pt idx="20">
                  <c:v>0.118477721698446</c:v>
                </c:pt>
                <c:pt idx="21">
                  <c:v>0.15670712407812</c:v>
                </c:pt>
                <c:pt idx="22">
                  <c:v>0.172644046798977</c:v>
                </c:pt>
                <c:pt idx="23">
                  <c:v>0.09158529628587</c:v>
                </c:pt>
                <c:pt idx="24">
                  <c:v>0.165906162431415</c:v>
                </c:pt>
                <c:pt idx="25">
                  <c:v>0.159094381813744</c:v>
                </c:pt>
                <c:pt idx="26">
                  <c:v>0.122818679080698</c:v>
                </c:pt>
                <c:pt idx="27">
                  <c:v>0.159925626279853</c:v>
                </c:pt>
                <c:pt idx="28">
                  <c:v>0.138511327337918</c:v>
                </c:pt>
                <c:pt idx="29">
                  <c:v>0.125276914182378</c:v>
                </c:pt>
                <c:pt idx="30">
                  <c:v>0.14346900366232</c:v>
                </c:pt>
                <c:pt idx="31">
                  <c:v>0.114796724259193</c:v>
                </c:pt>
                <c:pt idx="32">
                  <c:v>0.135882068193043</c:v>
                </c:pt>
              </c:numCache>
            </c:numRef>
          </c:val>
        </c:ser>
        <c:ser>
          <c:idx val="4"/>
          <c:order val="6"/>
          <c:tx>
            <c:strRef>
              <c:f>'Composition summary'!$U$3</c:f>
              <c:strCache>
                <c:ptCount val="1"/>
                <c:pt idx="0">
                  <c:v>Extractives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multiLvlStrRef>
              <c:f>'Composition summary'!$AH$4:$AI$36</c:f>
              <c:multiLvlStrCache>
                <c:ptCount val="33"/>
                <c:lvl>
                  <c:pt idx="0">
                    <c:v>Sept.</c:v>
                  </c:pt>
                  <c:pt idx="1">
                    <c:v>Oct.</c:v>
                  </c:pt>
                  <c:pt idx="2">
                    <c:v>Dec.</c:v>
                  </c:pt>
                  <c:pt idx="3">
                    <c:v>Sept.</c:v>
                  </c:pt>
                  <c:pt idx="4">
                    <c:v>Oct.</c:v>
                  </c:pt>
                  <c:pt idx="5">
                    <c:v>Dec.</c:v>
                  </c:pt>
                  <c:pt idx="6">
                    <c:v>Sept.</c:v>
                  </c:pt>
                  <c:pt idx="7">
                    <c:v>Oct.</c:v>
                  </c:pt>
                  <c:pt idx="8">
                    <c:v>Dec.</c:v>
                  </c:pt>
                  <c:pt idx="9">
                    <c:v>Sept.</c:v>
                  </c:pt>
                  <c:pt idx="10">
                    <c:v>Oct.</c:v>
                  </c:pt>
                  <c:pt idx="11">
                    <c:v>Dec.</c:v>
                  </c:pt>
                  <c:pt idx="12">
                    <c:v>Sept.</c:v>
                  </c:pt>
                  <c:pt idx="13">
                    <c:v>Oct.</c:v>
                  </c:pt>
                  <c:pt idx="14">
                    <c:v>Dec.</c:v>
                  </c:pt>
                  <c:pt idx="15">
                    <c:v>Sept.</c:v>
                  </c:pt>
                  <c:pt idx="16">
                    <c:v>Oct.</c:v>
                  </c:pt>
                  <c:pt idx="17">
                    <c:v>Dec.</c:v>
                  </c:pt>
                  <c:pt idx="18">
                    <c:v>Sept.</c:v>
                  </c:pt>
                  <c:pt idx="19">
                    <c:v>Oct.</c:v>
                  </c:pt>
                  <c:pt idx="20">
                    <c:v>Dec.</c:v>
                  </c:pt>
                  <c:pt idx="21">
                    <c:v>Sept.</c:v>
                  </c:pt>
                  <c:pt idx="22">
                    <c:v>Oct.</c:v>
                  </c:pt>
                  <c:pt idx="23">
                    <c:v>Dec.</c:v>
                  </c:pt>
                  <c:pt idx="24">
                    <c:v>Sept.</c:v>
                  </c:pt>
                  <c:pt idx="25">
                    <c:v>Oct.</c:v>
                  </c:pt>
                  <c:pt idx="26">
                    <c:v>Dec.</c:v>
                  </c:pt>
                  <c:pt idx="27">
                    <c:v>Sept.</c:v>
                  </c:pt>
                  <c:pt idx="28">
                    <c:v>Oct.</c:v>
                  </c:pt>
                  <c:pt idx="29">
                    <c:v>Dec.</c:v>
                  </c:pt>
                  <c:pt idx="30">
                    <c:v>Sept.</c:v>
                  </c:pt>
                  <c:pt idx="31">
                    <c:v>Oct.</c:v>
                  </c:pt>
                  <c:pt idx="32">
                    <c:v>Dec.</c:v>
                  </c:pt>
                </c:lvl>
                <c:lvl>
                  <c:pt idx="0">
                    <c:v>Johan A</c:v>
                  </c:pt>
                  <c:pt idx="3">
                    <c:v>Bianca</c:v>
                  </c:pt>
                  <c:pt idx="6">
                    <c:v>Dragon</c:v>
                  </c:pt>
                  <c:pt idx="9">
                    <c:v>Rema</c:v>
                  </c:pt>
                  <c:pt idx="12">
                    <c:v>Topstar</c:v>
                  </c:pt>
                  <c:pt idx="15">
                    <c:v>Urodny</c:v>
                  </c:pt>
                  <c:pt idx="18">
                    <c:v>Vanlig</c:v>
                  </c:pt>
                  <c:pt idx="21">
                    <c:v>Kung Ale</c:v>
                  </c:pt>
                  <c:pt idx="24">
                    <c:v>Kåseberga</c:v>
                  </c:pt>
                  <c:pt idx="27">
                    <c:v>Lars Törner</c:v>
                  </c:pt>
                  <c:pt idx="30">
                    <c:v>Larsviken</c:v>
                  </c:pt>
                </c:lvl>
              </c:multiLvlStrCache>
            </c:multiLvlStrRef>
          </c:cat>
          <c:val>
            <c:numRef>
              <c:f>'Composition summary'!$U$4:$U$36</c:f>
              <c:numCache>
                <c:formatCode>0.000</c:formatCode>
                <c:ptCount val="33"/>
                <c:pt idx="0">
                  <c:v>0.125465531736024</c:v>
                </c:pt>
                <c:pt idx="1">
                  <c:v>0.127443842821782</c:v>
                </c:pt>
                <c:pt idx="2">
                  <c:v>0.114233048195285</c:v>
                </c:pt>
                <c:pt idx="3">
                  <c:v>0.114549628334062</c:v>
                </c:pt>
                <c:pt idx="4">
                  <c:v>0.111430679380498</c:v>
                </c:pt>
                <c:pt idx="5">
                  <c:v>0.102821015907597</c:v>
                </c:pt>
                <c:pt idx="6">
                  <c:v>0.117512625103562</c:v>
                </c:pt>
                <c:pt idx="7">
                  <c:v>0.11052486997576</c:v>
                </c:pt>
                <c:pt idx="8">
                  <c:v>0.10031118775327</c:v>
                </c:pt>
                <c:pt idx="9">
                  <c:v>0.131313079679595</c:v>
                </c:pt>
                <c:pt idx="10">
                  <c:v>0.134437464473481</c:v>
                </c:pt>
                <c:pt idx="11">
                  <c:v>0.120694014761821</c:v>
                </c:pt>
                <c:pt idx="12">
                  <c:v>0.120348368103885</c:v>
                </c:pt>
                <c:pt idx="13">
                  <c:v>0.11404565866434</c:v>
                </c:pt>
                <c:pt idx="14">
                  <c:v>0.10696895321621</c:v>
                </c:pt>
                <c:pt idx="15">
                  <c:v>0.124259944092856</c:v>
                </c:pt>
                <c:pt idx="16">
                  <c:v>0.113653061891908</c:v>
                </c:pt>
                <c:pt idx="17">
                  <c:v>0.107508767408637</c:v>
                </c:pt>
                <c:pt idx="18">
                  <c:v>0.127373417721519</c:v>
                </c:pt>
                <c:pt idx="19">
                  <c:v>0.127137311429678</c:v>
                </c:pt>
                <c:pt idx="20">
                  <c:v>0.116192374391536</c:v>
                </c:pt>
                <c:pt idx="21">
                  <c:v>0.112290591000402</c:v>
                </c:pt>
                <c:pt idx="22">
                  <c:v>0.109902845998026</c:v>
                </c:pt>
                <c:pt idx="23">
                  <c:v>0.100719144693765</c:v>
                </c:pt>
                <c:pt idx="24">
                  <c:v>0.115315389327266</c:v>
                </c:pt>
                <c:pt idx="25">
                  <c:v>0.107808666191165</c:v>
                </c:pt>
                <c:pt idx="26">
                  <c:v>0.102422364032428</c:v>
                </c:pt>
                <c:pt idx="27">
                  <c:v>0.124500323764299</c:v>
                </c:pt>
                <c:pt idx="28">
                  <c:v>0.130285585788171</c:v>
                </c:pt>
                <c:pt idx="29">
                  <c:v>0.113796458970229</c:v>
                </c:pt>
                <c:pt idx="30">
                  <c:v>0.131058528062896</c:v>
                </c:pt>
                <c:pt idx="31">
                  <c:v>0.131376859504132</c:v>
                </c:pt>
                <c:pt idx="32">
                  <c:v>0.112182529610829</c:v>
                </c:pt>
              </c:numCache>
            </c:numRef>
          </c:val>
        </c:ser>
        <c:ser>
          <c:idx val="0"/>
          <c:order val="7"/>
          <c:tx>
            <c:strRef>
              <c:f>'Composition summary'!$W$3</c:f>
              <c:strCache>
                <c:ptCount val="1"/>
                <c:pt idx="0">
                  <c:v>Ash</c:v>
                </c:pt>
              </c:strCache>
            </c:strRef>
          </c:tx>
          <c:spPr>
            <a:pattFill prst="pct40">
              <a:fgClr>
                <a:schemeClr val="bg2"/>
              </a:fgClr>
              <a:bgClr>
                <a:schemeClr val="tx1"/>
              </a:bgClr>
            </a:pattFill>
            <a:ln>
              <a:solidFill>
                <a:sysClr val="windowText" lastClr="000000"/>
              </a:solidFill>
            </a:ln>
          </c:spPr>
          <c:invertIfNegative val="0"/>
          <c:cat>
            <c:multiLvlStrRef>
              <c:f>'Composition summary'!$AH$4:$AI$36</c:f>
              <c:multiLvlStrCache>
                <c:ptCount val="33"/>
                <c:lvl>
                  <c:pt idx="0">
                    <c:v>Sept.</c:v>
                  </c:pt>
                  <c:pt idx="1">
                    <c:v>Oct.</c:v>
                  </c:pt>
                  <c:pt idx="2">
                    <c:v>Dec.</c:v>
                  </c:pt>
                  <c:pt idx="3">
                    <c:v>Sept.</c:v>
                  </c:pt>
                  <c:pt idx="4">
                    <c:v>Oct.</c:v>
                  </c:pt>
                  <c:pt idx="5">
                    <c:v>Dec.</c:v>
                  </c:pt>
                  <c:pt idx="6">
                    <c:v>Sept.</c:v>
                  </c:pt>
                  <c:pt idx="7">
                    <c:v>Oct.</c:v>
                  </c:pt>
                  <c:pt idx="8">
                    <c:v>Dec.</c:v>
                  </c:pt>
                  <c:pt idx="9">
                    <c:v>Sept.</c:v>
                  </c:pt>
                  <c:pt idx="10">
                    <c:v>Oct.</c:v>
                  </c:pt>
                  <c:pt idx="11">
                    <c:v>Dec.</c:v>
                  </c:pt>
                  <c:pt idx="12">
                    <c:v>Sept.</c:v>
                  </c:pt>
                  <c:pt idx="13">
                    <c:v>Oct.</c:v>
                  </c:pt>
                  <c:pt idx="14">
                    <c:v>Dec.</c:v>
                  </c:pt>
                  <c:pt idx="15">
                    <c:v>Sept.</c:v>
                  </c:pt>
                  <c:pt idx="16">
                    <c:v>Oct.</c:v>
                  </c:pt>
                  <c:pt idx="17">
                    <c:v>Dec.</c:v>
                  </c:pt>
                  <c:pt idx="18">
                    <c:v>Sept.</c:v>
                  </c:pt>
                  <c:pt idx="19">
                    <c:v>Oct.</c:v>
                  </c:pt>
                  <c:pt idx="20">
                    <c:v>Dec.</c:v>
                  </c:pt>
                  <c:pt idx="21">
                    <c:v>Sept.</c:v>
                  </c:pt>
                  <c:pt idx="22">
                    <c:v>Oct.</c:v>
                  </c:pt>
                  <c:pt idx="23">
                    <c:v>Dec.</c:v>
                  </c:pt>
                  <c:pt idx="24">
                    <c:v>Sept.</c:v>
                  </c:pt>
                  <c:pt idx="25">
                    <c:v>Oct.</c:v>
                  </c:pt>
                  <c:pt idx="26">
                    <c:v>Dec.</c:v>
                  </c:pt>
                  <c:pt idx="27">
                    <c:v>Sept.</c:v>
                  </c:pt>
                  <c:pt idx="28">
                    <c:v>Oct.</c:v>
                  </c:pt>
                  <c:pt idx="29">
                    <c:v>Dec.</c:v>
                  </c:pt>
                  <c:pt idx="30">
                    <c:v>Sept.</c:v>
                  </c:pt>
                  <c:pt idx="31">
                    <c:v>Oct.</c:v>
                  </c:pt>
                  <c:pt idx="32">
                    <c:v>Dec.</c:v>
                  </c:pt>
                </c:lvl>
                <c:lvl>
                  <c:pt idx="0">
                    <c:v>Johan A</c:v>
                  </c:pt>
                  <c:pt idx="3">
                    <c:v>Bianca</c:v>
                  </c:pt>
                  <c:pt idx="6">
                    <c:v>Dragon</c:v>
                  </c:pt>
                  <c:pt idx="9">
                    <c:v>Rema</c:v>
                  </c:pt>
                  <c:pt idx="12">
                    <c:v>Topstar</c:v>
                  </c:pt>
                  <c:pt idx="15">
                    <c:v>Urodny</c:v>
                  </c:pt>
                  <c:pt idx="18">
                    <c:v>Vanlig</c:v>
                  </c:pt>
                  <c:pt idx="21">
                    <c:v>Kung Ale</c:v>
                  </c:pt>
                  <c:pt idx="24">
                    <c:v>Kåseberga</c:v>
                  </c:pt>
                  <c:pt idx="27">
                    <c:v>Lars Törner</c:v>
                  </c:pt>
                  <c:pt idx="30">
                    <c:v>Larsviken</c:v>
                  </c:pt>
                </c:lvl>
              </c:multiLvlStrCache>
            </c:multiLvlStrRef>
          </c:cat>
          <c:val>
            <c:numRef>
              <c:f>'Composition summary'!$W$4:$W$36</c:f>
              <c:numCache>
                <c:formatCode>0.000</c:formatCode>
                <c:ptCount val="33"/>
                <c:pt idx="0">
                  <c:v>0.10611605757129</c:v>
                </c:pt>
                <c:pt idx="1">
                  <c:v>0.084345697184337</c:v>
                </c:pt>
                <c:pt idx="2">
                  <c:v>0.0516447756739567</c:v>
                </c:pt>
                <c:pt idx="3">
                  <c:v>0.115126450676624</c:v>
                </c:pt>
                <c:pt idx="4">
                  <c:v>0.0814576036798643</c:v>
                </c:pt>
                <c:pt idx="5">
                  <c:v>0.0685903073354884</c:v>
                </c:pt>
                <c:pt idx="6">
                  <c:v>0.11637877314285</c:v>
                </c:pt>
                <c:pt idx="7">
                  <c:v>0.0837041749384375</c:v>
                </c:pt>
                <c:pt idx="8">
                  <c:v>0.0469375233179778</c:v>
                </c:pt>
                <c:pt idx="9">
                  <c:v>0.13676202543551</c:v>
                </c:pt>
                <c:pt idx="10">
                  <c:v>0.0967320933881014</c:v>
                </c:pt>
                <c:pt idx="11">
                  <c:v>0.0627969176362776</c:v>
                </c:pt>
                <c:pt idx="12">
                  <c:v>0.109014650153219</c:v>
                </c:pt>
                <c:pt idx="13">
                  <c:v>0.126544109708448</c:v>
                </c:pt>
                <c:pt idx="14">
                  <c:v>0.050808489577122</c:v>
                </c:pt>
                <c:pt idx="15">
                  <c:v>0.130415139664066</c:v>
                </c:pt>
                <c:pt idx="16">
                  <c:v>0.147947726791009</c:v>
                </c:pt>
                <c:pt idx="17">
                  <c:v>0.0285316788286267</c:v>
                </c:pt>
                <c:pt idx="18">
                  <c:v>0.134670535334154</c:v>
                </c:pt>
                <c:pt idx="19">
                  <c:v>0.105610553609495</c:v>
                </c:pt>
                <c:pt idx="20">
                  <c:v>0.0543355660221369</c:v>
                </c:pt>
                <c:pt idx="21">
                  <c:v>0.128494083317203</c:v>
                </c:pt>
                <c:pt idx="22">
                  <c:v>0.0945182847778677</c:v>
                </c:pt>
                <c:pt idx="23">
                  <c:v>0.0793291027915912</c:v>
                </c:pt>
                <c:pt idx="24">
                  <c:v>0.100446845184262</c:v>
                </c:pt>
                <c:pt idx="25">
                  <c:v>0.112141249680198</c:v>
                </c:pt>
                <c:pt idx="26">
                  <c:v>0.0734461089909738</c:v>
                </c:pt>
                <c:pt idx="27">
                  <c:v>0.131511019585603</c:v>
                </c:pt>
                <c:pt idx="28">
                  <c:v>0.103100767769025</c:v>
                </c:pt>
                <c:pt idx="29">
                  <c:v>0.055292931920821</c:v>
                </c:pt>
                <c:pt idx="30">
                  <c:v>0.135149790838321</c:v>
                </c:pt>
                <c:pt idx="31">
                  <c:v>0.0883568301640997</c:v>
                </c:pt>
                <c:pt idx="32">
                  <c:v>0.0664950551548508</c:v>
                </c:pt>
              </c:numCache>
            </c:numRef>
          </c:val>
        </c:ser>
        <c:ser>
          <c:idx val="7"/>
          <c:order val="8"/>
          <c:tx>
            <c:strRef>
              <c:f>'Composition summary'!$X$3</c:f>
              <c:strCache>
                <c:ptCount val="1"/>
                <c:pt idx="0">
                  <c:v>Other</c:v>
                </c:pt>
              </c:strCache>
            </c:strRef>
          </c:tx>
          <c:spPr>
            <a:pattFill prst="dashHorz">
              <a:fgClr>
                <a:schemeClr val="tx1">
                  <a:lumMod val="75000"/>
                  <a:lumOff val="25000"/>
                </a:schemeClr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</c:spPr>
          <c:invertIfNegative val="0"/>
          <c:cat>
            <c:multiLvlStrRef>
              <c:f>'Composition summary'!$AH$4:$AI$36</c:f>
              <c:multiLvlStrCache>
                <c:ptCount val="33"/>
                <c:lvl>
                  <c:pt idx="0">
                    <c:v>Sept.</c:v>
                  </c:pt>
                  <c:pt idx="1">
                    <c:v>Oct.</c:v>
                  </c:pt>
                  <c:pt idx="2">
                    <c:v>Dec.</c:v>
                  </c:pt>
                  <c:pt idx="3">
                    <c:v>Sept.</c:v>
                  </c:pt>
                  <c:pt idx="4">
                    <c:v>Oct.</c:v>
                  </c:pt>
                  <c:pt idx="5">
                    <c:v>Dec.</c:v>
                  </c:pt>
                  <c:pt idx="6">
                    <c:v>Sept.</c:v>
                  </c:pt>
                  <c:pt idx="7">
                    <c:v>Oct.</c:v>
                  </c:pt>
                  <c:pt idx="8">
                    <c:v>Dec.</c:v>
                  </c:pt>
                  <c:pt idx="9">
                    <c:v>Sept.</c:v>
                  </c:pt>
                  <c:pt idx="10">
                    <c:v>Oct.</c:v>
                  </c:pt>
                  <c:pt idx="11">
                    <c:v>Dec.</c:v>
                  </c:pt>
                  <c:pt idx="12">
                    <c:v>Sept.</c:v>
                  </c:pt>
                  <c:pt idx="13">
                    <c:v>Oct.</c:v>
                  </c:pt>
                  <c:pt idx="14">
                    <c:v>Dec.</c:v>
                  </c:pt>
                  <c:pt idx="15">
                    <c:v>Sept.</c:v>
                  </c:pt>
                  <c:pt idx="16">
                    <c:v>Oct.</c:v>
                  </c:pt>
                  <c:pt idx="17">
                    <c:v>Dec.</c:v>
                  </c:pt>
                  <c:pt idx="18">
                    <c:v>Sept.</c:v>
                  </c:pt>
                  <c:pt idx="19">
                    <c:v>Oct.</c:v>
                  </c:pt>
                  <c:pt idx="20">
                    <c:v>Dec.</c:v>
                  </c:pt>
                  <c:pt idx="21">
                    <c:v>Sept.</c:v>
                  </c:pt>
                  <c:pt idx="22">
                    <c:v>Oct.</c:v>
                  </c:pt>
                  <c:pt idx="23">
                    <c:v>Dec.</c:v>
                  </c:pt>
                  <c:pt idx="24">
                    <c:v>Sept.</c:v>
                  </c:pt>
                  <c:pt idx="25">
                    <c:v>Oct.</c:v>
                  </c:pt>
                  <c:pt idx="26">
                    <c:v>Dec.</c:v>
                  </c:pt>
                  <c:pt idx="27">
                    <c:v>Sept.</c:v>
                  </c:pt>
                  <c:pt idx="28">
                    <c:v>Oct.</c:v>
                  </c:pt>
                  <c:pt idx="29">
                    <c:v>Dec.</c:v>
                  </c:pt>
                  <c:pt idx="30">
                    <c:v>Sept.</c:v>
                  </c:pt>
                  <c:pt idx="31">
                    <c:v>Oct.</c:v>
                  </c:pt>
                  <c:pt idx="32">
                    <c:v>Dec.</c:v>
                  </c:pt>
                </c:lvl>
                <c:lvl>
                  <c:pt idx="0">
                    <c:v>Johan A</c:v>
                  </c:pt>
                  <c:pt idx="3">
                    <c:v>Bianca</c:v>
                  </c:pt>
                  <c:pt idx="6">
                    <c:v>Dragon</c:v>
                  </c:pt>
                  <c:pt idx="9">
                    <c:v>Rema</c:v>
                  </c:pt>
                  <c:pt idx="12">
                    <c:v>Topstar</c:v>
                  </c:pt>
                  <c:pt idx="15">
                    <c:v>Urodny</c:v>
                  </c:pt>
                  <c:pt idx="18">
                    <c:v>Vanlig</c:v>
                  </c:pt>
                  <c:pt idx="21">
                    <c:v>Kung Ale</c:v>
                  </c:pt>
                  <c:pt idx="24">
                    <c:v>Kåseberga</c:v>
                  </c:pt>
                  <c:pt idx="27">
                    <c:v>Lars Törner</c:v>
                  </c:pt>
                  <c:pt idx="30">
                    <c:v>Larsviken</c:v>
                  </c:pt>
                </c:lvl>
              </c:multiLvlStrCache>
            </c:multiLvlStrRef>
          </c:cat>
          <c:val>
            <c:numRef>
              <c:f>'Composition summary'!$X$4:$X$36</c:f>
              <c:numCache>
                <c:formatCode>0.000</c:formatCode>
                <c:ptCount val="33"/>
                <c:pt idx="0">
                  <c:v>0.0908136839337436</c:v>
                </c:pt>
                <c:pt idx="1">
                  <c:v>0.0554398834143356</c:v>
                </c:pt>
                <c:pt idx="2">
                  <c:v>0.0914894480925399</c:v>
                </c:pt>
                <c:pt idx="3">
                  <c:v>0.0764943610194942</c:v>
                </c:pt>
                <c:pt idx="4">
                  <c:v>0.163083057562592</c:v>
                </c:pt>
                <c:pt idx="5">
                  <c:v>0.113997219261567</c:v>
                </c:pt>
                <c:pt idx="6">
                  <c:v>0.0421669988668658</c:v>
                </c:pt>
                <c:pt idx="7">
                  <c:v>0.144794615391986</c:v>
                </c:pt>
                <c:pt idx="8">
                  <c:v>0.0972413942465813</c:v>
                </c:pt>
                <c:pt idx="9">
                  <c:v>0.0552152639021556</c:v>
                </c:pt>
                <c:pt idx="10">
                  <c:v>0.116868977585853</c:v>
                </c:pt>
                <c:pt idx="11">
                  <c:v>0.16692680722264</c:v>
                </c:pt>
                <c:pt idx="12">
                  <c:v>0.120786501466075</c:v>
                </c:pt>
                <c:pt idx="13">
                  <c:v>0.0538884532989536</c:v>
                </c:pt>
                <c:pt idx="14">
                  <c:v>0.0910787534187434</c:v>
                </c:pt>
                <c:pt idx="15">
                  <c:v>0.111871177169862</c:v>
                </c:pt>
                <c:pt idx="16">
                  <c:v>0.0984824710443087</c:v>
                </c:pt>
                <c:pt idx="17">
                  <c:v>0.137667542308008</c:v>
                </c:pt>
                <c:pt idx="18">
                  <c:v>0.0414829165114934</c:v>
                </c:pt>
                <c:pt idx="19">
                  <c:v>0.0575727682480483</c:v>
                </c:pt>
                <c:pt idx="20">
                  <c:v>0.13985092340716</c:v>
                </c:pt>
                <c:pt idx="21">
                  <c:v>0.142692276609081</c:v>
                </c:pt>
                <c:pt idx="22">
                  <c:v>0.15931006916215</c:v>
                </c:pt>
                <c:pt idx="23">
                  <c:v>0.122178741319072</c:v>
                </c:pt>
                <c:pt idx="24">
                  <c:v>0.114989005685398</c:v>
                </c:pt>
                <c:pt idx="25">
                  <c:v>0.083299882312257</c:v>
                </c:pt>
                <c:pt idx="26">
                  <c:v>0.159113679356757</c:v>
                </c:pt>
                <c:pt idx="27">
                  <c:v>0.0646416473267863</c:v>
                </c:pt>
                <c:pt idx="28">
                  <c:v>0.0240350542060757</c:v>
                </c:pt>
                <c:pt idx="29">
                  <c:v>0.0639492848222511</c:v>
                </c:pt>
                <c:pt idx="30">
                  <c:v>0.0469876601417346</c:v>
                </c:pt>
                <c:pt idx="31">
                  <c:v>0.0441506942113426</c:v>
                </c:pt>
                <c:pt idx="32">
                  <c:v>0.046844948134635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85331976"/>
        <c:axId val="-2085370744"/>
      </c:barChart>
      <c:catAx>
        <c:axId val="-2085331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800">
                <a:latin typeface="+mn-lt"/>
              </a:defRPr>
            </a:pPr>
            <a:endParaRPr lang="en-US"/>
          </a:p>
        </c:txPr>
        <c:crossAx val="-2085370744"/>
        <c:crosses val="autoZero"/>
        <c:auto val="1"/>
        <c:lblAlgn val="ctr"/>
        <c:lblOffset val="0"/>
        <c:tickLblSkip val="1"/>
        <c:noMultiLvlLbl val="0"/>
      </c:catAx>
      <c:valAx>
        <c:axId val="-2085370744"/>
        <c:scaling>
          <c:orientation val="minMax"/>
          <c:max val="1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00" b="1">
                    <a:latin typeface="Arial" pitchFamily="34" charset="0"/>
                    <a:cs typeface="Arial" pitchFamily="34" charset="0"/>
                  </a:defRPr>
                </a:pPr>
                <a:r>
                  <a:rPr lang="en-GB" sz="1000" b="0">
                    <a:latin typeface="Arial" pitchFamily="34" charset="0"/>
                    <a:cs typeface="Arial" pitchFamily="34" charset="0"/>
                  </a:rPr>
                  <a:t>g/g dw</a:t>
                </a:r>
              </a:p>
            </c:rich>
          </c:tx>
          <c:layout>
            <c:manualLayout>
              <c:xMode val="edge"/>
              <c:yMode val="edge"/>
              <c:x val="0.0151860288534548"/>
              <c:y val="0.387935304878334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crossAx val="-2085331976"/>
        <c:crosses val="autoZero"/>
        <c:crossBetween val="between"/>
        <c:minorUnit val="0.1"/>
      </c:valAx>
      <c:spPr>
        <a:ln>
          <a:solidFill>
            <a:schemeClr val="tx1">
              <a:lumMod val="50000"/>
              <a:lumOff val="50000"/>
            </a:schemeClr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0532059859260189"/>
          <c:y val="0.950821788987606"/>
          <c:w val="0.946794014073981"/>
          <c:h val="0.0491782110123935"/>
        </c:manualLayout>
      </c:layout>
      <c:overlay val="0"/>
      <c:txPr>
        <a:bodyPr/>
        <a:lstStyle/>
        <a:p>
          <a:pPr>
            <a:defRPr sz="105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95733454293103"/>
          <c:y val="0.0252692326502665"/>
          <c:w val="0.903548082928203"/>
          <c:h val="0.738794933242041"/>
        </c:manualLayout>
      </c:layout>
      <c:barChart>
        <c:barDir val="col"/>
        <c:grouping val="stacked"/>
        <c:varyColors val="0"/>
        <c:ser>
          <c:idx val="0"/>
          <c:order val="0"/>
          <c:tx>
            <c:v>Inulin</c:v>
          </c:tx>
          <c:spPr>
            <a:pattFill prst="pct50">
              <a:fgClr>
                <a:schemeClr val="tx1">
                  <a:lumMod val="75000"/>
                  <a:lumOff val="2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Sheet1!$AV$5:$AV$37</c:f>
                <c:numCache>
                  <c:formatCode>General</c:formatCode>
                  <c:ptCount val="33"/>
                  <c:pt idx="0">
                    <c:v>0.00626707863816511</c:v>
                  </c:pt>
                  <c:pt idx="1">
                    <c:v>0.00865888455909399</c:v>
                  </c:pt>
                  <c:pt idx="2">
                    <c:v>0.0038052499994071</c:v>
                  </c:pt>
                  <c:pt idx="3">
                    <c:v>0.00853213749042425</c:v>
                  </c:pt>
                  <c:pt idx="4">
                    <c:v>0.00720508819375763</c:v>
                  </c:pt>
                  <c:pt idx="5">
                    <c:v>0.00416163441941735</c:v>
                  </c:pt>
                  <c:pt idx="6">
                    <c:v>0.00835880597029518</c:v>
                  </c:pt>
                  <c:pt idx="7">
                    <c:v>0.00596745269350253</c:v>
                  </c:pt>
                  <c:pt idx="8">
                    <c:v>0.0086458818115089</c:v>
                  </c:pt>
                  <c:pt idx="9">
                    <c:v>0.0112779677927297</c:v>
                  </c:pt>
                  <c:pt idx="10">
                    <c:v>0.00580555381525475</c:v>
                  </c:pt>
                  <c:pt idx="11">
                    <c:v>0.00838312615262243</c:v>
                  </c:pt>
                  <c:pt idx="12">
                    <c:v>0.00628897903256126</c:v>
                  </c:pt>
                  <c:pt idx="13">
                    <c:v>0.00823407492694976</c:v>
                  </c:pt>
                  <c:pt idx="14">
                    <c:v>0.00632900809321915</c:v>
                  </c:pt>
                  <c:pt idx="15">
                    <c:v>0.00642357929234023</c:v>
                  </c:pt>
                  <c:pt idx="16">
                    <c:v>0.00827046019821092</c:v>
                  </c:pt>
                  <c:pt idx="17">
                    <c:v>0.00614703570711863</c:v>
                  </c:pt>
                  <c:pt idx="18">
                    <c:v>0.00809967782983377</c:v>
                  </c:pt>
                  <c:pt idx="19">
                    <c:v>0.0115132591678439</c:v>
                  </c:pt>
                  <c:pt idx="20">
                    <c:v>0.00605577561145179</c:v>
                  </c:pt>
                  <c:pt idx="21">
                    <c:v>0.00857685183530899</c:v>
                  </c:pt>
                  <c:pt idx="22">
                    <c:v>0.00664213053639507</c:v>
                  </c:pt>
                  <c:pt idx="23">
                    <c:v>0.00793991094500554</c:v>
                  </c:pt>
                  <c:pt idx="24">
                    <c:v>0.00639136456259549</c:v>
                  </c:pt>
                  <c:pt idx="25">
                    <c:v>0.00621290907174155</c:v>
                  </c:pt>
                  <c:pt idx="26">
                    <c:v>0.00876626912136551</c:v>
                  </c:pt>
                  <c:pt idx="27">
                    <c:v>0.0118877434501378</c:v>
                  </c:pt>
                  <c:pt idx="28">
                    <c:v>0.00838906559553548</c:v>
                  </c:pt>
                  <c:pt idx="29">
                    <c:v>0.00617233928139884</c:v>
                  </c:pt>
                  <c:pt idx="30">
                    <c:v>0.00643624068627772</c:v>
                  </c:pt>
                  <c:pt idx="31">
                    <c:v>0.0082475546972333</c:v>
                  </c:pt>
                  <c:pt idx="32">
                    <c:v>0.00591556976219176</c:v>
                  </c:pt>
                </c:numCache>
              </c:numRef>
            </c:plus>
            <c:minus>
              <c:numRef>
                <c:f>Sheet1!$AV$5:$AV$37</c:f>
                <c:numCache>
                  <c:formatCode>General</c:formatCode>
                  <c:ptCount val="33"/>
                  <c:pt idx="0">
                    <c:v>0.00626707863816511</c:v>
                  </c:pt>
                  <c:pt idx="1">
                    <c:v>0.00865888455909399</c:v>
                  </c:pt>
                  <c:pt idx="2">
                    <c:v>0.0038052499994071</c:v>
                  </c:pt>
                  <c:pt idx="3">
                    <c:v>0.00853213749042425</c:v>
                  </c:pt>
                  <c:pt idx="4">
                    <c:v>0.00720508819375763</c:v>
                  </c:pt>
                  <c:pt idx="5">
                    <c:v>0.00416163441941735</c:v>
                  </c:pt>
                  <c:pt idx="6">
                    <c:v>0.00835880597029518</c:v>
                  </c:pt>
                  <c:pt idx="7">
                    <c:v>0.00596745269350253</c:v>
                  </c:pt>
                  <c:pt idx="8">
                    <c:v>0.0086458818115089</c:v>
                  </c:pt>
                  <c:pt idx="9">
                    <c:v>0.0112779677927297</c:v>
                  </c:pt>
                  <c:pt idx="10">
                    <c:v>0.00580555381525475</c:v>
                  </c:pt>
                  <c:pt idx="11">
                    <c:v>0.00838312615262243</c:v>
                  </c:pt>
                  <c:pt idx="12">
                    <c:v>0.00628897903256126</c:v>
                  </c:pt>
                  <c:pt idx="13">
                    <c:v>0.00823407492694976</c:v>
                  </c:pt>
                  <c:pt idx="14">
                    <c:v>0.00632900809321915</c:v>
                  </c:pt>
                  <c:pt idx="15">
                    <c:v>0.00642357929234023</c:v>
                  </c:pt>
                  <c:pt idx="16">
                    <c:v>0.00827046019821092</c:v>
                  </c:pt>
                  <c:pt idx="17">
                    <c:v>0.00614703570711863</c:v>
                  </c:pt>
                  <c:pt idx="18">
                    <c:v>0.00809967782983377</c:v>
                  </c:pt>
                  <c:pt idx="19">
                    <c:v>0.0115132591678439</c:v>
                  </c:pt>
                  <c:pt idx="20">
                    <c:v>0.00605577561145179</c:v>
                  </c:pt>
                  <c:pt idx="21">
                    <c:v>0.00857685183530899</c:v>
                  </c:pt>
                  <c:pt idx="22">
                    <c:v>0.00664213053639507</c:v>
                  </c:pt>
                  <c:pt idx="23">
                    <c:v>0.00793991094500554</c:v>
                  </c:pt>
                  <c:pt idx="24">
                    <c:v>0.00639136456259549</c:v>
                  </c:pt>
                  <c:pt idx="25">
                    <c:v>0.00621290907174155</c:v>
                  </c:pt>
                  <c:pt idx="26">
                    <c:v>0.00876626912136551</c:v>
                  </c:pt>
                  <c:pt idx="27">
                    <c:v>0.0118877434501378</c:v>
                  </c:pt>
                  <c:pt idx="28">
                    <c:v>0.00838906559553548</c:v>
                  </c:pt>
                  <c:pt idx="29">
                    <c:v>0.00617233928139884</c:v>
                  </c:pt>
                  <c:pt idx="30">
                    <c:v>0.00643624068627772</c:v>
                  </c:pt>
                  <c:pt idx="31">
                    <c:v>0.0082475546972333</c:v>
                  </c:pt>
                  <c:pt idx="32">
                    <c:v>0.00591556976219176</c:v>
                  </c:pt>
                </c:numCache>
              </c:numRef>
            </c:minus>
          </c:errBars>
          <c:cat>
            <c:multiLvlStrRef>
              <c:f>Sheet1!$AL$5:$AM$37</c:f>
              <c:multiLvlStrCache>
                <c:ptCount val="33"/>
                <c:lvl>
                  <c:pt idx="0">
                    <c:v>Sept.</c:v>
                  </c:pt>
                  <c:pt idx="1">
                    <c:v>Oct.</c:v>
                  </c:pt>
                  <c:pt idx="2">
                    <c:v>Dec.</c:v>
                  </c:pt>
                  <c:pt idx="3">
                    <c:v>Sept.</c:v>
                  </c:pt>
                  <c:pt idx="4">
                    <c:v>Oct.</c:v>
                  </c:pt>
                  <c:pt idx="5">
                    <c:v>Dec.</c:v>
                  </c:pt>
                  <c:pt idx="6">
                    <c:v>Sept.</c:v>
                  </c:pt>
                  <c:pt idx="7">
                    <c:v>Oct.</c:v>
                  </c:pt>
                  <c:pt idx="8">
                    <c:v>Dec.</c:v>
                  </c:pt>
                  <c:pt idx="9">
                    <c:v>Sept.</c:v>
                  </c:pt>
                  <c:pt idx="10">
                    <c:v>Oct.</c:v>
                  </c:pt>
                  <c:pt idx="11">
                    <c:v>Dec.</c:v>
                  </c:pt>
                  <c:pt idx="12">
                    <c:v>Sept.</c:v>
                  </c:pt>
                  <c:pt idx="13">
                    <c:v>Oct.</c:v>
                  </c:pt>
                  <c:pt idx="14">
                    <c:v>Dec.</c:v>
                  </c:pt>
                  <c:pt idx="15">
                    <c:v>Sept.</c:v>
                  </c:pt>
                  <c:pt idx="16">
                    <c:v>Oct.</c:v>
                  </c:pt>
                  <c:pt idx="17">
                    <c:v>Dec.</c:v>
                  </c:pt>
                  <c:pt idx="18">
                    <c:v>Sept.</c:v>
                  </c:pt>
                  <c:pt idx="19">
                    <c:v>Oct.</c:v>
                  </c:pt>
                  <c:pt idx="20">
                    <c:v>Dec.</c:v>
                  </c:pt>
                  <c:pt idx="21">
                    <c:v>Sept.</c:v>
                  </c:pt>
                  <c:pt idx="22">
                    <c:v>Oct.</c:v>
                  </c:pt>
                  <c:pt idx="23">
                    <c:v>Dec.</c:v>
                  </c:pt>
                  <c:pt idx="24">
                    <c:v>Sept.</c:v>
                  </c:pt>
                  <c:pt idx="25">
                    <c:v>Oct.</c:v>
                  </c:pt>
                  <c:pt idx="26">
                    <c:v>Dec.</c:v>
                  </c:pt>
                  <c:pt idx="27">
                    <c:v>Sept.</c:v>
                  </c:pt>
                  <c:pt idx="28">
                    <c:v>Oct.</c:v>
                  </c:pt>
                  <c:pt idx="29">
                    <c:v>Dec.</c:v>
                  </c:pt>
                  <c:pt idx="30">
                    <c:v>Sept.</c:v>
                  </c:pt>
                  <c:pt idx="31">
                    <c:v>Oct.</c:v>
                  </c:pt>
                  <c:pt idx="32">
                    <c:v>Dec.</c:v>
                  </c:pt>
                </c:lvl>
                <c:lvl>
                  <c:pt idx="0">
                    <c:v>Johan A</c:v>
                  </c:pt>
                  <c:pt idx="3">
                    <c:v>Bianca</c:v>
                  </c:pt>
                  <c:pt idx="6">
                    <c:v>Dragon</c:v>
                  </c:pt>
                  <c:pt idx="9">
                    <c:v>Rema</c:v>
                  </c:pt>
                  <c:pt idx="12">
                    <c:v>Topstar</c:v>
                  </c:pt>
                  <c:pt idx="15">
                    <c:v>Urodny</c:v>
                  </c:pt>
                  <c:pt idx="18">
                    <c:v>Vanlig</c:v>
                  </c:pt>
                  <c:pt idx="21">
                    <c:v>Kung Ale</c:v>
                  </c:pt>
                  <c:pt idx="24">
                    <c:v>Kåseberga</c:v>
                  </c:pt>
                  <c:pt idx="27">
                    <c:v>Lars Törner</c:v>
                  </c:pt>
                  <c:pt idx="30">
                    <c:v>Larsviken</c:v>
                  </c:pt>
                </c:lvl>
              </c:multiLvlStrCache>
            </c:multiLvlStrRef>
          </c:cat>
          <c:val>
            <c:numRef>
              <c:f>Sheet1!$AU$5:$AU$37</c:f>
              <c:numCache>
                <c:formatCode>General</c:formatCode>
                <c:ptCount val="33"/>
                <c:pt idx="0">
                  <c:v>0.824165486139463</c:v>
                </c:pt>
                <c:pt idx="1">
                  <c:v>0.811415346572689</c:v>
                </c:pt>
                <c:pt idx="2">
                  <c:v>0.802134005705327</c:v>
                </c:pt>
                <c:pt idx="3">
                  <c:v>0.811436717805463</c:v>
                </c:pt>
                <c:pt idx="4">
                  <c:v>0.80515207181199</c:v>
                </c:pt>
                <c:pt idx="5">
                  <c:v>0.807286007437485</c:v>
                </c:pt>
                <c:pt idx="6">
                  <c:v>0.807028272098374</c:v>
                </c:pt>
                <c:pt idx="7">
                  <c:v>0.794922599933583</c:v>
                </c:pt>
                <c:pt idx="8">
                  <c:v>0.80316960497721</c:v>
                </c:pt>
                <c:pt idx="9">
                  <c:v>0.810962601964466</c:v>
                </c:pt>
                <c:pt idx="10">
                  <c:v>0.763471684130508</c:v>
                </c:pt>
                <c:pt idx="11">
                  <c:v>0.798755734296834</c:v>
                </c:pt>
                <c:pt idx="12">
                  <c:v>0.837753028010536</c:v>
                </c:pt>
                <c:pt idx="13">
                  <c:v>0.816028067728423</c:v>
                </c:pt>
                <c:pt idx="14">
                  <c:v>0.832309650650202</c:v>
                </c:pt>
                <c:pt idx="15">
                  <c:v>0.844746437038007</c:v>
                </c:pt>
                <c:pt idx="16">
                  <c:v>0.788020767948025</c:v>
                </c:pt>
                <c:pt idx="17">
                  <c:v>0.818844799810093</c:v>
                </c:pt>
                <c:pt idx="18">
                  <c:v>0.802708805462672</c:v>
                </c:pt>
                <c:pt idx="19">
                  <c:v>0.773314382960866</c:v>
                </c:pt>
                <c:pt idx="20">
                  <c:v>0.796377632852704</c:v>
                </c:pt>
                <c:pt idx="21">
                  <c:v>0.817214182506876</c:v>
                </c:pt>
                <c:pt idx="22">
                  <c:v>0.800024369472973</c:v>
                </c:pt>
                <c:pt idx="23">
                  <c:v>0.786875300974308</c:v>
                </c:pt>
                <c:pt idx="24">
                  <c:v>0.840509970586276</c:v>
                </c:pt>
                <c:pt idx="25">
                  <c:v>0.817041802263283</c:v>
                </c:pt>
                <c:pt idx="26">
                  <c:v>0.835262120788857</c:v>
                </c:pt>
                <c:pt idx="27">
                  <c:v>0.854809619692709</c:v>
                </c:pt>
                <c:pt idx="28">
                  <c:v>0.831388231064798</c:v>
                </c:pt>
                <c:pt idx="29">
                  <c:v>0.811706585823403</c:v>
                </c:pt>
                <c:pt idx="30">
                  <c:v>0.846411500537632</c:v>
                </c:pt>
                <c:pt idx="31">
                  <c:v>0.785838300462779</c:v>
                </c:pt>
                <c:pt idx="32">
                  <c:v>0.788011290071898</c:v>
                </c:pt>
              </c:numCache>
            </c:numRef>
          </c:val>
        </c:ser>
        <c:ser>
          <c:idx val="1"/>
          <c:order val="1"/>
          <c:tx>
            <c:v>Protein</c:v>
          </c:tx>
          <c:spPr>
            <a:pattFill prst="pct20">
              <a:fgClr>
                <a:schemeClr val="tx1"/>
              </a:fgClr>
              <a:bgClr>
                <a:schemeClr val="bg1"/>
              </a:bgClr>
            </a:pattFill>
            <a:ln w="3175">
              <a:solidFill>
                <a:sysClr val="windowText" lastClr="00000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'SLU data\[Kopia av emmajordärtskocka120426 (3).xlsx]Knöl'!$Z$31:$Z$63</c:f>
                <c:numCache>
                  <c:formatCode>General</c:formatCode>
                  <c:ptCount val="33"/>
                  <c:pt idx="0">
                    <c:v>0.000883883476483184</c:v>
                  </c:pt>
                  <c:pt idx="1">
                    <c:v>0.004</c:v>
                  </c:pt>
                  <c:pt idx="2">
                    <c:v>0.00103895480331597</c:v>
                  </c:pt>
                  <c:pt idx="3">
                    <c:v>0.000883883476483191</c:v>
                  </c:pt>
                  <c:pt idx="4">
                    <c:v>0.004</c:v>
                  </c:pt>
                  <c:pt idx="5">
                    <c:v>0.000650520624833171</c:v>
                  </c:pt>
                  <c:pt idx="6">
                    <c:v>0.000883883476483184</c:v>
                  </c:pt>
                  <c:pt idx="7">
                    <c:v>0.005</c:v>
                  </c:pt>
                  <c:pt idx="8">
                    <c:v>0.00184136498283203</c:v>
                  </c:pt>
                  <c:pt idx="9">
                    <c:v>0.0</c:v>
                  </c:pt>
                  <c:pt idx="10">
                    <c:v>0.002</c:v>
                  </c:pt>
                  <c:pt idx="11">
                    <c:v>0.0114702400258234</c:v>
                  </c:pt>
                  <c:pt idx="12">
                    <c:v>0.0</c:v>
                  </c:pt>
                  <c:pt idx="13">
                    <c:v>0.003</c:v>
                  </c:pt>
                  <c:pt idx="14">
                    <c:v>0.000618718433538232</c:v>
                  </c:pt>
                  <c:pt idx="15">
                    <c:v>0.00265165042944955</c:v>
                  </c:pt>
                  <c:pt idx="16">
                    <c:v>0.004</c:v>
                  </c:pt>
                  <c:pt idx="17">
                    <c:v>0.00757058796153465</c:v>
                  </c:pt>
                  <c:pt idx="18">
                    <c:v>0.000441941738241592</c:v>
                  </c:pt>
                  <c:pt idx="19">
                    <c:v>0.001</c:v>
                  </c:pt>
                  <c:pt idx="20">
                    <c:v>0.00251350518864261</c:v>
                  </c:pt>
                  <c:pt idx="21">
                    <c:v>0.00530330085889911</c:v>
                  </c:pt>
                  <c:pt idx="22">
                    <c:v>0.002</c:v>
                  </c:pt>
                  <c:pt idx="23">
                    <c:v>0.0108188805836525</c:v>
                  </c:pt>
                  <c:pt idx="24">
                    <c:v>0.000883883476483184</c:v>
                  </c:pt>
                  <c:pt idx="25">
                    <c:v>0.007</c:v>
                  </c:pt>
                  <c:pt idx="26">
                    <c:v>0.00146175194544081</c:v>
                  </c:pt>
                  <c:pt idx="27">
                    <c:v>0.002</c:v>
                  </c:pt>
                  <c:pt idx="28">
                    <c:v>0.003</c:v>
                  </c:pt>
                  <c:pt idx="29">
                    <c:v>0.00181196112679053</c:v>
                  </c:pt>
                  <c:pt idx="30">
                    <c:v>0.003</c:v>
                  </c:pt>
                  <c:pt idx="31">
                    <c:v>0.006</c:v>
                  </c:pt>
                  <c:pt idx="32">
                    <c:v>0.006</c:v>
                  </c:pt>
                </c:numCache>
              </c:numRef>
            </c:plus>
            <c:minus>
              <c:numRef>
                <c:f>'SLU data\[Kopia av emmajordärtskocka120426 (3).xlsx]Knöl'!$Z$31:$Z$63</c:f>
                <c:numCache>
                  <c:formatCode>General</c:formatCode>
                  <c:ptCount val="33"/>
                  <c:pt idx="0">
                    <c:v>0.000883883476483184</c:v>
                  </c:pt>
                  <c:pt idx="1">
                    <c:v>0.004</c:v>
                  </c:pt>
                  <c:pt idx="2">
                    <c:v>0.00103895480331597</c:v>
                  </c:pt>
                  <c:pt idx="3">
                    <c:v>0.000883883476483191</c:v>
                  </c:pt>
                  <c:pt idx="4">
                    <c:v>0.004</c:v>
                  </c:pt>
                  <c:pt idx="5">
                    <c:v>0.000650520624833171</c:v>
                  </c:pt>
                  <c:pt idx="6">
                    <c:v>0.000883883476483184</c:v>
                  </c:pt>
                  <c:pt idx="7">
                    <c:v>0.005</c:v>
                  </c:pt>
                  <c:pt idx="8">
                    <c:v>0.00184136498283203</c:v>
                  </c:pt>
                  <c:pt idx="9">
                    <c:v>0.0</c:v>
                  </c:pt>
                  <c:pt idx="10">
                    <c:v>0.002</c:v>
                  </c:pt>
                  <c:pt idx="11">
                    <c:v>0.0114702400258234</c:v>
                  </c:pt>
                  <c:pt idx="12">
                    <c:v>0.0</c:v>
                  </c:pt>
                  <c:pt idx="13">
                    <c:v>0.003</c:v>
                  </c:pt>
                  <c:pt idx="14">
                    <c:v>0.000618718433538232</c:v>
                  </c:pt>
                  <c:pt idx="15">
                    <c:v>0.00265165042944955</c:v>
                  </c:pt>
                  <c:pt idx="16">
                    <c:v>0.004</c:v>
                  </c:pt>
                  <c:pt idx="17">
                    <c:v>0.00757058796153465</c:v>
                  </c:pt>
                  <c:pt idx="18">
                    <c:v>0.000441941738241592</c:v>
                  </c:pt>
                  <c:pt idx="19">
                    <c:v>0.001</c:v>
                  </c:pt>
                  <c:pt idx="20">
                    <c:v>0.00251350518864261</c:v>
                  </c:pt>
                  <c:pt idx="21">
                    <c:v>0.00530330085889911</c:v>
                  </c:pt>
                  <c:pt idx="22">
                    <c:v>0.002</c:v>
                  </c:pt>
                  <c:pt idx="23">
                    <c:v>0.0108188805836525</c:v>
                  </c:pt>
                  <c:pt idx="24">
                    <c:v>0.000883883476483184</c:v>
                  </c:pt>
                  <c:pt idx="25">
                    <c:v>0.007</c:v>
                  </c:pt>
                  <c:pt idx="26">
                    <c:v>0.00146175194544081</c:v>
                  </c:pt>
                  <c:pt idx="27">
                    <c:v>0.002</c:v>
                  </c:pt>
                  <c:pt idx="28">
                    <c:v>0.003</c:v>
                  </c:pt>
                  <c:pt idx="29">
                    <c:v>0.00181196112679053</c:v>
                  </c:pt>
                  <c:pt idx="30">
                    <c:v>0.003</c:v>
                  </c:pt>
                  <c:pt idx="31">
                    <c:v>0.006</c:v>
                  </c:pt>
                  <c:pt idx="32">
                    <c:v>0.006</c:v>
                  </c:pt>
                </c:numCache>
              </c:numRef>
            </c:minus>
          </c:errBars>
          <c:cat>
            <c:multiLvlStrRef>
              <c:f>Sheet1!$AL$5:$AM$37</c:f>
              <c:multiLvlStrCache>
                <c:ptCount val="33"/>
                <c:lvl>
                  <c:pt idx="0">
                    <c:v>Sept.</c:v>
                  </c:pt>
                  <c:pt idx="1">
                    <c:v>Oct.</c:v>
                  </c:pt>
                  <c:pt idx="2">
                    <c:v>Dec.</c:v>
                  </c:pt>
                  <c:pt idx="3">
                    <c:v>Sept.</c:v>
                  </c:pt>
                  <c:pt idx="4">
                    <c:v>Oct.</c:v>
                  </c:pt>
                  <c:pt idx="5">
                    <c:v>Dec.</c:v>
                  </c:pt>
                  <c:pt idx="6">
                    <c:v>Sept.</c:v>
                  </c:pt>
                  <c:pt idx="7">
                    <c:v>Oct.</c:v>
                  </c:pt>
                  <c:pt idx="8">
                    <c:v>Dec.</c:v>
                  </c:pt>
                  <c:pt idx="9">
                    <c:v>Sept.</c:v>
                  </c:pt>
                  <c:pt idx="10">
                    <c:v>Oct.</c:v>
                  </c:pt>
                  <c:pt idx="11">
                    <c:v>Dec.</c:v>
                  </c:pt>
                  <c:pt idx="12">
                    <c:v>Sept.</c:v>
                  </c:pt>
                  <c:pt idx="13">
                    <c:v>Oct.</c:v>
                  </c:pt>
                  <c:pt idx="14">
                    <c:v>Dec.</c:v>
                  </c:pt>
                  <c:pt idx="15">
                    <c:v>Sept.</c:v>
                  </c:pt>
                  <c:pt idx="16">
                    <c:v>Oct.</c:v>
                  </c:pt>
                  <c:pt idx="17">
                    <c:v>Dec.</c:v>
                  </c:pt>
                  <c:pt idx="18">
                    <c:v>Sept.</c:v>
                  </c:pt>
                  <c:pt idx="19">
                    <c:v>Oct.</c:v>
                  </c:pt>
                  <c:pt idx="20">
                    <c:v>Dec.</c:v>
                  </c:pt>
                  <c:pt idx="21">
                    <c:v>Sept.</c:v>
                  </c:pt>
                  <c:pt idx="22">
                    <c:v>Oct.</c:v>
                  </c:pt>
                  <c:pt idx="23">
                    <c:v>Dec.</c:v>
                  </c:pt>
                  <c:pt idx="24">
                    <c:v>Sept.</c:v>
                  </c:pt>
                  <c:pt idx="25">
                    <c:v>Oct.</c:v>
                  </c:pt>
                  <c:pt idx="26">
                    <c:v>Dec.</c:v>
                  </c:pt>
                  <c:pt idx="27">
                    <c:v>Sept.</c:v>
                  </c:pt>
                  <c:pt idx="28">
                    <c:v>Oct.</c:v>
                  </c:pt>
                  <c:pt idx="29">
                    <c:v>Dec.</c:v>
                  </c:pt>
                  <c:pt idx="30">
                    <c:v>Sept.</c:v>
                  </c:pt>
                  <c:pt idx="31">
                    <c:v>Oct.</c:v>
                  </c:pt>
                  <c:pt idx="32">
                    <c:v>Dec.</c:v>
                  </c:pt>
                </c:lvl>
                <c:lvl>
                  <c:pt idx="0">
                    <c:v>Johan A</c:v>
                  </c:pt>
                  <c:pt idx="3">
                    <c:v>Bianca</c:v>
                  </c:pt>
                  <c:pt idx="6">
                    <c:v>Dragon</c:v>
                  </c:pt>
                  <c:pt idx="9">
                    <c:v>Rema</c:v>
                  </c:pt>
                  <c:pt idx="12">
                    <c:v>Topstar</c:v>
                  </c:pt>
                  <c:pt idx="15">
                    <c:v>Urodny</c:v>
                  </c:pt>
                  <c:pt idx="18">
                    <c:v>Vanlig</c:v>
                  </c:pt>
                  <c:pt idx="21">
                    <c:v>Kung Ale</c:v>
                  </c:pt>
                  <c:pt idx="24">
                    <c:v>Kåseberga</c:v>
                  </c:pt>
                  <c:pt idx="27">
                    <c:v>Lars Törner</c:v>
                  </c:pt>
                  <c:pt idx="30">
                    <c:v>Larsviken</c:v>
                  </c:pt>
                </c:lvl>
              </c:multiLvlStrCache>
            </c:multiLvlStrRef>
          </c:cat>
          <c:val>
            <c:numRef>
              <c:f>'SLU data\[Kopia av emmajordärtskocka120426 (3).xlsx]Knöl'!$Y$31:$Y$63</c:f>
              <c:numCache>
                <c:formatCode>General</c:formatCode>
                <c:ptCount val="33"/>
                <c:pt idx="0">
                  <c:v>0.061875</c:v>
                </c:pt>
                <c:pt idx="1">
                  <c:v>0.085625</c:v>
                </c:pt>
                <c:pt idx="2">
                  <c:v>0.0712083333333333</c:v>
                </c:pt>
                <c:pt idx="3">
                  <c:v>0.0675</c:v>
                </c:pt>
                <c:pt idx="4">
                  <c:v>0.0675</c:v>
                </c:pt>
                <c:pt idx="5">
                  <c:v>0.0687916666666667</c:v>
                </c:pt>
                <c:pt idx="6">
                  <c:v>0.083125</c:v>
                </c:pt>
                <c:pt idx="7">
                  <c:v>0.0590625</c:v>
                </c:pt>
                <c:pt idx="8">
                  <c:v>0.05775</c:v>
                </c:pt>
                <c:pt idx="9">
                  <c:v>0.085</c:v>
                </c:pt>
                <c:pt idx="10">
                  <c:v>0.086875</c:v>
                </c:pt>
                <c:pt idx="11">
                  <c:v>0.08096875</c:v>
                </c:pt>
                <c:pt idx="12">
                  <c:v>0.084375</c:v>
                </c:pt>
                <c:pt idx="13">
                  <c:v>0.0675</c:v>
                </c:pt>
                <c:pt idx="14">
                  <c:v>0.0600833333333333</c:v>
                </c:pt>
                <c:pt idx="15">
                  <c:v>0.07875</c:v>
                </c:pt>
                <c:pt idx="16">
                  <c:v>0.0528125</c:v>
                </c:pt>
                <c:pt idx="17">
                  <c:v>0.0899166666666667</c:v>
                </c:pt>
                <c:pt idx="18">
                  <c:v>0.0884375</c:v>
                </c:pt>
                <c:pt idx="19">
                  <c:v>0.0590625</c:v>
                </c:pt>
                <c:pt idx="20">
                  <c:v>0.10325</c:v>
                </c:pt>
                <c:pt idx="21">
                  <c:v>0.09375</c:v>
                </c:pt>
                <c:pt idx="22">
                  <c:v>0.0703125</c:v>
                </c:pt>
                <c:pt idx="23">
                  <c:v>0.100104166666667</c:v>
                </c:pt>
                <c:pt idx="24">
                  <c:v>0.074375</c:v>
                </c:pt>
                <c:pt idx="25">
                  <c:v>0.06625</c:v>
                </c:pt>
                <c:pt idx="26">
                  <c:v>0.0799166666666667</c:v>
                </c:pt>
                <c:pt idx="27">
                  <c:v>0.070825</c:v>
                </c:pt>
                <c:pt idx="28">
                  <c:v>0.080625</c:v>
                </c:pt>
                <c:pt idx="29">
                  <c:v>0.087625</c:v>
                </c:pt>
                <c:pt idx="30">
                  <c:v>0.07144</c:v>
                </c:pt>
                <c:pt idx="31">
                  <c:v>0.07755</c:v>
                </c:pt>
                <c:pt idx="32">
                  <c:v>0.08009375</c:v>
                </c:pt>
              </c:numCache>
            </c:numRef>
          </c:val>
        </c:ser>
        <c:ser>
          <c:idx val="2"/>
          <c:order val="2"/>
          <c:tx>
            <c:v>Free sugars</c:v>
          </c:tx>
          <c:spPr>
            <a:pattFill prst="ltUpDiag">
              <a:fgClr>
                <a:schemeClr val="tx1"/>
              </a:fgClr>
              <a:bgClr>
                <a:schemeClr val="bg1"/>
              </a:bgClr>
            </a:pattFill>
            <a:ln w="3175">
              <a:solidFill>
                <a:sysClr val="windowText" lastClr="00000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Sheet1!$AD$5:$AD$37</c:f>
                <c:numCache>
                  <c:formatCode>General</c:formatCode>
                  <c:ptCount val="33"/>
                  <c:pt idx="0">
                    <c:v>0.00236951247387975</c:v>
                  </c:pt>
                  <c:pt idx="1">
                    <c:v>0.00293889088010788</c:v>
                  </c:pt>
                  <c:pt idx="2">
                    <c:v>0.0030288360106945</c:v>
                  </c:pt>
                  <c:pt idx="3">
                    <c:v>0.0023831952767998</c:v>
                  </c:pt>
                  <c:pt idx="4">
                    <c:v>0.00295096028702259</c:v>
                  </c:pt>
                  <c:pt idx="5">
                    <c:v>0.00297458877325058</c:v>
                  </c:pt>
                  <c:pt idx="6">
                    <c:v>0.00241060825097412</c:v>
                  </c:pt>
                  <c:pt idx="7">
                    <c:v>0.00305784093503952</c:v>
                  </c:pt>
                  <c:pt idx="8">
                    <c:v>0.00294347046017647</c:v>
                  </c:pt>
                  <c:pt idx="9">
                    <c:v>0.00294053649669886</c:v>
                  </c:pt>
                  <c:pt idx="10">
                    <c:v>0.00222452226340771</c:v>
                  </c:pt>
                  <c:pt idx="11">
                    <c:v>0.00272820245146751</c:v>
                  </c:pt>
                  <c:pt idx="12">
                    <c:v>0.00261095047903662</c:v>
                  </c:pt>
                  <c:pt idx="13">
                    <c:v>0.00247684589016437</c:v>
                  </c:pt>
                  <c:pt idx="14">
                    <c:v>0.00271940879702568</c:v>
                  </c:pt>
                  <c:pt idx="15">
                    <c:v>0.00316582327008247</c:v>
                  </c:pt>
                  <c:pt idx="16">
                    <c:v>0.00253957687132359</c:v>
                  </c:pt>
                  <c:pt idx="17">
                    <c:v>0.00307923826932907</c:v>
                  </c:pt>
                  <c:pt idx="18">
                    <c:v>0.00285653649669885</c:v>
                  </c:pt>
                  <c:pt idx="19">
                    <c:v>0.00207672195893526</c:v>
                  </c:pt>
                  <c:pt idx="20">
                    <c:v>0.00288852245146751</c:v>
                  </c:pt>
                  <c:pt idx="21">
                    <c:v>0.00288716314047575</c:v>
                  </c:pt>
                  <c:pt idx="22">
                    <c:v>0.00244156799125671</c:v>
                  </c:pt>
                  <c:pt idx="23">
                    <c:v>0.00290391833782196</c:v>
                  </c:pt>
                  <c:pt idx="24">
                    <c:v>0.00323456764054298</c:v>
                  </c:pt>
                  <c:pt idx="25">
                    <c:v>0.00275039080013037</c:v>
                  </c:pt>
                  <c:pt idx="26">
                    <c:v>0.00317081763267517</c:v>
                  </c:pt>
                  <c:pt idx="27">
                    <c:v>0.00250534653192759</c:v>
                  </c:pt>
                  <c:pt idx="28">
                    <c:v>0.00305131209168434</c:v>
                  </c:pt>
                  <c:pt idx="29">
                    <c:v>0.00288614637136459</c:v>
                  </c:pt>
                  <c:pt idx="30">
                    <c:v>0.00250385554566979</c:v>
                  </c:pt>
                  <c:pt idx="31">
                    <c:v>0.00283918972713947</c:v>
                  </c:pt>
                  <c:pt idx="32">
                    <c:v>0.00274113356351852</c:v>
                  </c:pt>
                </c:numCache>
              </c:numRef>
            </c:plus>
            <c:minus>
              <c:numRef>
                <c:f>Sheet1!$AD$5:$AD$37</c:f>
                <c:numCache>
                  <c:formatCode>General</c:formatCode>
                  <c:ptCount val="33"/>
                  <c:pt idx="0">
                    <c:v>0.00236951247387975</c:v>
                  </c:pt>
                  <c:pt idx="1">
                    <c:v>0.00293889088010788</c:v>
                  </c:pt>
                  <c:pt idx="2">
                    <c:v>0.0030288360106945</c:v>
                  </c:pt>
                  <c:pt idx="3">
                    <c:v>0.0023831952767998</c:v>
                  </c:pt>
                  <c:pt idx="4">
                    <c:v>0.00295096028702259</c:v>
                  </c:pt>
                  <c:pt idx="5">
                    <c:v>0.00297458877325058</c:v>
                  </c:pt>
                  <c:pt idx="6">
                    <c:v>0.00241060825097412</c:v>
                  </c:pt>
                  <c:pt idx="7">
                    <c:v>0.00305784093503952</c:v>
                  </c:pt>
                  <c:pt idx="8">
                    <c:v>0.00294347046017647</c:v>
                  </c:pt>
                  <c:pt idx="9">
                    <c:v>0.00294053649669886</c:v>
                  </c:pt>
                  <c:pt idx="10">
                    <c:v>0.00222452226340771</c:v>
                  </c:pt>
                  <c:pt idx="11">
                    <c:v>0.00272820245146751</c:v>
                  </c:pt>
                  <c:pt idx="12">
                    <c:v>0.00261095047903662</c:v>
                  </c:pt>
                  <c:pt idx="13">
                    <c:v>0.00247684589016437</c:v>
                  </c:pt>
                  <c:pt idx="14">
                    <c:v>0.00271940879702568</c:v>
                  </c:pt>
                  <c:pt idx="15">
                    <c:v>0.00316582327008247</c:v>
                  </c:pt>
                  <c:pt idx="16">
                    <c:v>0.00253957687132359</c:v>
                  </c:pt>
                  <c:pt idx="17">
                    <c:v>0.00307923826932907</c:v>
                  </c:pt>
                  <c:pt idx="18">
                    <c:v>0.00285653649669885</c:v>
                  </c:pt>
                  <c:pt idx="19">
                    <c:v>0.00207672195893526</c:v>
                  </c:pt>
                  <c:pt idx="20">
                    <c:v>0.00288852245146751</c:v>
                  </c:pt>
                  <c:pt idx="21">
                    <c:v>0.00288716314047575</c:v>
                  </c:pt>
                  <c:pt idx="22">
                    <c:v>0.00244156799125671</c:v>
                  </c:pt>
                  <c:pt idx="23">
                    <c:v>0.00290391833782196</c:v>
                  </c:pt>
                  <c:pt idx="24">
                    <c:v>0.00323456764054298</c:v>
                  </c:pt>
                  <c:pt idx="25">
                    <c:v>0.00275039080013037</c:v>
                  </c:pt>
                  <c:pt idx="26">
                    <c:v>0.00317081763267517</c:v>
                  </c:pt>
                  <c:pt idx="27">
                    <c:v>0.00250534653192759</c:v>
                  </c:pt>
                  <c:pt idx="28">
                    <c:v>0.00305131209168434</c:v>
                  </c:pt>
                  <c:pt idx="29">
                    <c:v>0.00288614637136459</c:v>
                  </c:pt>
                  <c:pt idx="30">
                    <c:v>0.00250385554566979</c:v>
                  </c:pt>
                  <c:pt idx="31">
                    <c:v>0.00283918972713947</c:v>
                  </c:pt>
                  <c:pt idx="32">
                    <c:v>0.00274113356351852</c:v>
                  </c:pt>
                </c:numCache>
              </c:numRef>
            </c:minus>
          </c:errBars>
          <c:cat>
            <c:multiLvlStrRef>
              <c:f>Sheet1!$AL$5:$AM$37</c:f>
              <c:multiLvlStrCache>
                <c:ptCount val="33"/>
                <c:lvl>
                  <c:pt idx="0">
                    <c:v>Sept.</c:v>
                  </c:pt>
                  <c:pt idx="1">
                    <c:v>Oct.</c:v>
                  </c:pt>
                  <c:pt idx="2">
                    <c:v>Dec.</c:v>
                  </c:pt>
                  <c:pt idx="3">
                    <c:v>Sept.</c:v>
                  </c:pt>
                  <c:pt idx="4">
                    <c:v>Oct.</c:v>
                  </c:pt>
                  <c:pt idx="5">
                    <c:v>Dec.</c:v>
                  </c:pt>
                  <c:pt idx="6">
                    <c:v>Sept.</c:v>
                  </c:pt>
                  <c:pt idx="7">
                    <c:v>Oct.</c:v>
                  </c:pt>
                  <c:pt idx="8">
                    <c:v>Dec.</c:v>
                  </c:pt>
                  <c:pt idx="9">
                    <c:v>Sept.</c:v>
                  </c:pt>
                  <c:pt idx="10">
                    <c:v>Oct.</c:v>
                  </c:pt>
                  <c:pt idx="11">
                    <c:v>Dec.</c:v>
                  </c:pt>
                  <c:pt idx="12">
                    <c:v>Sept.</c:v>
                  </c:pt>
                  <c:pt idx="13">
                    <c:v>Oct.</c:v>
                  </c:pt>
                  <c:pt idx="14">
                    <c:v>Dec.</c:v>
                  </c:pt>
                  <c:pt idx="15">
                    <c:v>Sept.</c:v>
                  </c:pt>
                  <c:pt idx="16">
                    <c:v>Oct.</c:v>
                  </c:pt>
                  <c:pt idx="17">
                    <c:v>Dec.</c:v>
                  </c:pt>
                  <c:pt idx="18">
                    <c:v>Sept.</c:v>
                  </c:pt>
                  <c:pt idx="19">
                    <c:v>Oct.</c:v>
                  </c:pt>
                  <c:pt idx="20">
                    <c:v>Dec.</c:v>
                  </c:pt>
                  <c:pt idx="21">
                    <c:v>Sept.</c:v>
                  </c:pt>
                  <c:pt idx="22">
                    <c:v>Oct.</c:v>
                  </c:pt>
                  <c:pt idx="23">
                    <c:v>Dec.</c:v>
                  </c:pt>
                  <c:pt idx="24">
                    <c:v>Sept.</c:v>
                  </c:pt>
                  <c:pt idx="25">
                    <c:v>Oct.</c:v>
                  </c:pt>
                  <c:pt idx="26">
                    <c:v>Dec.</c:v>
                  </c:pt>
                  <c:pt idx="27">
                    <c:v>Sept.</c:v>
                  </c:pt>
                  <c:pt idx="28">
                    <c:v>Oct.</c:v>
                  </c:pt>
                  <c:pt idx="29">
                    <c:v>Dec.</c:v>
                  </c:pt>
                  <c:pt idx="30">
                    <c:v>Sept.</c:v>
                  </c:pt>
                  <c:pt idx="31">
                    <c:v>Oct.</c:v>
                  </c:pt>
                  <c:pt idx="32">
                    <c:v>Dec.</c:v>
                  </c:pt>
                </c:lvl>
                <c:lvl>
                  <c:pt idx="0">
                    <c:v>Johan A</c:v>
                  </c:pt>
                  <c:pt idx="3">
                    <c:v>Bianca</c:v>
                  </c:pt>
                  <c:pt idx="6">
                    <c:v>Dragon</c:v>
                  </c:pt>
                  <c:pt idx="9">
                    <c:v>Rema</c:v>
                  </c:pt>
                  <c:pt idx="12">
                    <c:v>Topstar</c:v>
                  </c:pt>
                  <c:pt idx="15">
                    <c:v>Urodny</c:v>
                  </c:pt>
                  <c:pt idx="18">
                    <c:v>Vanlig</c:v>
                  </c:pt>
                  <c:pt idx="21">
                    <c:v>Kung Ale</c:v>
                  </c:pt>
                  <c:pt idx="24">
                    <c:v>Kåseberga</c:v>
                  </c:pt>
                  <c:pt idx="27">
                    <c:v>Lars Törner</c:v>
                  </c:pt>
                  <c:pt idx="30">
                    <c:v>Larsviken</c:v>
                  </c:pt>
                </c:lvl>
              </c:multiLvlStrCache>
            </c:multiLvlStrRef>
          </c:cat>
          <c:val>
            <c:numRef>
              <c:f>Sheet1!$AC$5:$AC$37</c:f>
              <c:numCache>
                <c:formatCode>General</c:formatCode>
                <c:ptCount val="33"/>
                <c:pt idx="0">
                  <c:v>0.0394918745646626</c:v>
                </c:pt>
                <c:pt idx="1">
                  <c:v>0.0489815146684647</c:v>
                </c:pt>
                <c:pt idx="2">
                  <c:v>0.0504806001782417</c:v>
                </c:pt>
                <c:pt idx="3">
                  <c:v>0.0397199212799966</c:v>
                </c:pt>
                <c:pt idx="4">
                  <c:v>0.0491826714503765</c:v>
                </c:pt>
                <c:pt idx="5">
                  <c:v>0.0495764795541763</c:v>
                </c:pt>
                <c:pt idx="6">
                  <c:v>0.040176804182902</c:v>
                </c:pt>
                <c:pt idx="7">
                  <c:v>0.050964015583992</c:v>
                </c:pt>
                <c:pt idx="8">
                  <c:v>0.0490578410029411</c:v>
                </c:pt>
                <c:pt idx="9">
                  <c:v>0.0490089416116476</c:v>
                </c:pt>
                <c:pt idx="10">
                  <c:v>0.0370753710567951</c:v>
                </c:pt>
                <c:pt idx="11">
                  <c:v>0.0454700408577919</c:v>
                </c:pt>
                <c:pt idx="12">
                  <c:v>0.043515841317277</c:v>
                </c:pt>
                <c:pt idx="13">
                  <c:v>0.0412807648360729</c:v>
                </c:pt>
                <c:pt idx="14">
                  <c:v>0.045323479950428</c:v>
                </c:pt>
                <c:pt idx="15">
                  <c:v>0.0527637211680412</c:v>
                </c:pt>
                <c:pt idx="16">
                  <c:v>0.0423262811887264</c:v>
                </c:pt>
                <c:pt idx="17">
                  <c:v>0.0513206378221512</c:v>
                </c:pt>
                <c:pt idx="18">
                  <c:v>0.0476089416116476</c:v>
                </c:pt>
                <c:pt idx="19">
                  <c:v>0.034612032648921</c:v>
                </c:pt>
                <c:pt idx="20">
                  <c:v>0.0481420408577918</c:v>
                </c:pt>
                <c:pt idx="21">
                  <c:v>0.0481193856745958</c:v>
                </c:pt>
                <c:pt idx="22">
                  <c:v>0.0406927998542786</c:v>
                </c:pt>
                <c:pt idx="23">
                  <c:v>0.0483986389636993</c:v>
                </c:pt>
                <c:pt idx="24">
                  <c:v>0.0539094606757164</c:v>
                </c:pt>
                <c:pt idx="25">
                  <c:v>0.0458398466688394</c:v>
                </c:pt>
                <c:pt idx="26">
                  <c:v>0.0528469605445862</c:v>
                </c:pt>
                <c:pt idx="27">
                  <c:v>0.0417557755321264</c:v>
                </c:pt>
                <c:pt idx="28">
                  <c:v>0.0508552015280724</c:v>
                </c:pt>
                <c:pt idx="29">
                  <c:v>0.0481024395227432</c:v>
                </c:pt>
                <c:pt idx="30">
                  <c:v>0.0417309257611632</c:v>
                </c:pt>
                <c:pt idx="31">
                  <c:v>0.0473198287856579</c:v>
                </c:pt>
                <c:pt idx="32">
                  <c:v>0.0456855593919754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56863400"/>
        <c:axId val="2083645080"/>
      </c:barChart>
      <c:catAx>
        <c:axId val="20568634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en-US"/>
          </a:p>
        </c:txPr>
        <c:crossAx val="2083645080"/>
        <c:crosses val="autoZero"/>
        <c:auto val="1"/>
        <c:lblAlgn val="ctr"/>
        <c:lblOffset val="100"/>
        <c:noMultiLvlLbl val="0"/>
      </c:catAx>
      <c:valAx>
        <c:axId val="2083645080"/>
        <c:scaling>
          <c:orientation val="minMax"/>
          <c:max val="1.0"/>
          <c:min val="0.7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100" b="0"/>
                </a:pPr>
                <a:r>
                  <a:rPr lang="en-US" sz="1100" b="0">
                    <a:latin typeface="Arial" pitchFamily="34" charset="0"/>
                    <a:cs typeface="Arial" pitchFamily="34" charset="0"/>
                  </a:rPr>
                  <a:t>g/g dw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056863400"/>
        <c:crosses val="autoZero"/>
        <c:crossBetween val="between"/>
        <c:minorUnit val="0.05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legend>
      <c:legendPos val="b"/>
      <c:layout>
        <c:manualLayout>
          <c:xMode val="edge"/>
          <c:yMode val="edge"/>
          <c:x val="0.335801912785785"/>
          <c:y val="0.92512251185993"/>
          <c:w val="0.328396011151794"/>
          <c:h val="0.0748774881400695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6.7L Biogas upgrading </a:t>
            </a:r>
            <a:r>
              <a:rPr lang="en-US" sz="1600" dirty="0" smtClean="0"/>
              <a:t>(GC)</a:t>
            </a:r>
            <a:endParaRPr lang="en-US" sz="1600" dirty="0"/>
          </a:p>
        </c:rich>
      </c:tx>
      <c:layout>
        <c:manualLayout>
          <c:xMode val="edge"/>
          <c:yMode val="edge"/>
          <c:x val="0.280889949181261"/>
          <c:y val="0.046685436145310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761287267871704"/>
          <c:y val="0.197078102433063"/>
          <c:w val="0.730065763133237"/>
          <c:h val="0.617529870714426"/>
        </c:manualLayout>
      </c:layout>
      <c:scatterChart>
        <c:scatterStyle val="smoothMarker"/>
        <c:varyColors val="0"/>
        <c:ser>
          <c:idx val="0"/>
          <c:order val="1"/>
          <c:tx>
            <c:v>%CH4</c:v>
          </c:tx>
          <c:spPr>
            <a:ln w="19050">
              <a:solidFill>
                <a:srgbClr val="33CCFF"/>
              </a:solidFill>
            </a:ln>
          </c:spPr>
          <c:marker>
            <c:symbol val="diamond"/>
            <c:size val="4"/>
            <c:spPr>
              <a:solidFill>
                <a:srgbClr val="33CCFF"/>
              </a:solidFill>
              <a:ln w="19050">
                <a:solidFill>
                  <a:srgbClr val="33CCFF"/>
                </a:solidFill>
              </a:ln>
            </c:spPr>
          </c:marker>
          <c:xVal>
            <c:numRef>
              <c:f>Sheet1!$K$3:$K$17</c:f>
              <c:numCache>
                <c:formatCode>General</c:formatCode>
                <c:ptCount val="15"/>
                <c:pt idx="0">
                  <c:v>0.0</c:v>
                </c:pt>
                <c:pt idx="1">
                  <c:v>10.0</c:v>
                </c:pt>
                <c:pt idx="2">
                  <c:v>11.0</c:v>
                </c:pt>
                <c:pt idx="3">
                  <c:v>13.5</c:v>
                </c:pt>
                <c:pt idx="4">
                  <c:v>15.0</c:v>
                </c:pt>
                <c:pt idx="5">
                  <c:v>16.0</c:v>
                </c:pt>
                <c:pt idx="6">
                  <c:v>16.5</c:v>
                </c:pt>
                <c:pt idx="7">
                  <c:v>17.0</c:v>
                </c:pt>
                <c:pt idx="8">
                  <c:v>17.5</c:v>
                </c:pt>
                <c:pt idx="9">
                  <c:v>18.0</c:v>
                </c:pt>
                <c:pt idx="10">
                  <c:v>18.5</c:v>
                </c:pt>
                <c:pt idx="11">
                  <c:v>19.0</c:v>
                </c:pt>
                <c:pt idx="12">
                  <c:v>20.0</c:v>
                </c:pt>
                <c:pt idx="13">
                  <c:v>24.0</c:v>
                </c:pt>
                <c:pt idx="14">
                  <c:v>36.0</c:v>
                </c:pt>
              </c:numCache>
            </c:numRef>
          </c:xVal>
          <c:yVal>
            <c:numRef>
              <c:f>Sheet1!$L$3:$L$17</c:f>
              <c:numCache>
                <c:formatCode>General</c:formatCode>
                <c:ptCount val="15"/>
                <c:pt idx="0">
                  <c:v>0.698268372989882</c:v>
                </c:pt>
                <c:pt idx="1">
                  <c:v>0.747047499537265</c:v>
                </c:pt>
                <c:pt idx="2">
                  <c:v>0.748263839204209</c:v>
                </c:pt>
                <c:pt idx="3">
                  <c:v>0.749659598695918</c:v>
                </c:pt>
                <c:pt idx="4">
                  <c:v>0.618607324615596</c:v>
                </c:pt>
                <c:pt idx="5">
                  <c:v>0.619827100996054</c:v>
                </c:pt>
                <c:pt idx="6">
                  <c:v>0.625877824542623</c:v>
                </c:pt>
                <c:pt idx="7">
                  <c:v>0.640796931473599</c:v>
                </c:pt>
                <c:pt idx="8">
                  <c:v>0.656834076886083</c:v>
                </c:pt>
                <c:pt idx="9">
                  <c:v>0.668018913220671</c:v>
                </c:pt>
                <c:pt idx="10">
                  <c:v>0.689819636220919</c:v>
                </c:pt>
                <c:pt idx="11">
                  <c:v>0.709035421556879</c:v>
                </c:pt>
                <c:pt idx="12">
                  <c:v>0.764019790872779</c:v>
                </c:pt>
                <c:pt idx="13">
                  <c:v>0.946323760619911</c:v>
                </c:pt>
                <c:pt idx="14">
                  <c:v>0.996433780983282</c:v>
                </c:pt>
              </c:numCache>
            </c:numRef>
          </c:yVal>
          <c:smooth val="1"/>
        </c:ser>
        <c:ser>
          <c:idx val="1"/>
          <c:order val="2"/>
          <c:tx>
            <c:v>%CO2</c:v>
          </c:tx>
          <c:spPr>
            <a:ln w="19050">
              <a:solidFill>
                <a:srgbClr val="FF0000"/>
              </a:solidFill>
            </a:ln>
          </c:spPr>
          <c:marker>
            <c:symbol val="square"/>
            <c:size val="4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</c:spPr>
          </c:marker>
          <c:xVal>
            <c:numRef>
              <c:f>Sheet1!$K$3:$K$17</c:f>
              <c:numCache>
                <c:formatCode>General</c:formatCode>
                <c:ptCount val="15"/>
                <c:pt idx="0">
                  <c:v>0.0</c:v>
                </c:pt>
                <c:pt idx="1">
                  <c:v>10.0</c:v>
                </c:pt>
                <c:pt idx="2">
                  <c:v>11.0</c:v>
                </c:pt>
                <c:pt idx="3">
                  <c:v>13.5</c:v>
                </c:pt>
                <c:pt idx="4">
                  <c:v>15.0</c:v>
                </c:pt>
                <c:pt idx="5">
                  <c:v>16.0</c:v>
                </c:pt>
                <c:pt idx="6">
                  <c:v>16.5</c:v>
                </c:pt>
                <c:pt idx="7">
                  <c:v>17.0</c:v>
                </c:pt>
                <c:pt idx="8">
                  <c:v>17.5</c:v>
                </c:pt>
                <c:pt idx="9">
                  <c:v>18.0</c:v>
                </c:pt>
                <c:pt idx="10">
                  <c:v>18.5</c:v>
                </c:pt>
                <c:pt idx="11">
                  <c:v>19.0</c:v>
                </c:pt>
                <c:pt idx="12">
                  <c:v>20.0</c:v>
                </c:pt>
                <c:pt idx="13">
                  <c:v>24.0</c:v>
                </c:pt>
                <c:pt idx="14">
                  <c:v>36.0</c:v>
                </c:pt>
              </c:numCache>
            </c:numRef>
          </c:xVal>
          <c:yVal>
            <c:numRef>
              <c:f>Sheet1!$M$3:$M$17</c:f>
              <c:numCache>
                <c:formatCode>General</c:formatCode>
                <c:ptCount val="15"/>
                <c:pt idx="0">
                  <c:v>0.301731627010118</c:v>
                </c:pt>
                <c:pt idx="1">
                  <c:v>0.252952500462735</c:v>
                </c:pt>
                <c:pt idx="2">
                  <c:v>0.251736160795791</c:v>
                </c:pt>
                <c:pt idx="3">
                  <c:v>0.250340401304082</c:v>
                </c:pt>
                <c:pt idx="4">
                  <c:v>0.381392675384404</c:v>
                </c:pt>
                <c:pt idx="5">
                  <c:v>0.380172899003946</c:v>
                </c:pt>
                <c:pt idx="6">
                  <c:v>0.374122175457377</c:v>
                </c:pt>
                <c:pt idx="7">
                  <c:v>0.359203068526401</c:v>
                </c:pt>
                <c:pt idx="8">
                  <c:v>0.343165923113917</c:v>
                </c:pt>
                <c:pt idx="9">
                  <c:v>0.331981086779329</c:v>
                </c:pt>
                <c:pt idx="10">
                  <c:v>0.310180363779082</c:v>
                </c:pt>
                <c:pt idx="11">
                  <c:v>0.290964578443121</c:v>
                </c:pt>
                <c:pt idx="12">
                  <c:v>0.235980209127221</c:v>
                </c:pt>
                <c:pt idx="13">
                  <c:v>0.0536762393800891</c:v>
                </c:pt>
                <c:pt idx="14">
                  <c:v>0.00356621901671761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561176"/>
        <c:axId val="2094680680"/>
      </c:scatterChart>
      <c:scatterChart>
        <c:scatterStyle val="smoothMarker"/>
        <c:varyColors val="0"/>
        <c:ser>
          <c:idx val="2"/>
          <c:order val="0"/>
          <c:tx>
            <c:v>OD660nm</c:v>
          </c:tx>
          <c:spPr>
            <a:ln>
              <a:prstDash val="sysDot"/>
            </a:ln>
          </c:spPr>
          <c:marker>
            <c:symbol val="triangle"/>
            <c:size val="5"/>
            <c:spPr>
              <a:ln>
                <a:prstDash val="sysDot"/>
              </a:ln>
            </c:spPr>
          </c:marker>
          <c:xVal>
            <c:numRef>
              <c:f>Sheet1!$A$1:$A$25</c:f>
              <c:numCache>
                <c:formatCode>General</c:formatCode>
                <c:ptCount val="25"/>
                <c:pt idx="0">
                  <c:v>0.0</c:v>
                </c:pt>
                <c:pt idx="1">
                  <c:v>10.0</c:v>
                </c:pt>
                <c:pt idx="2">
                  <c:v>11.0</c:v>
                </c:pt>
                <c:pt idx="3">
                  <c:v>11.75</c:v>
                </c:pt>
                <c:pt idx="4">
                  <c:v>12.25</c:v>
                </c:pt>
                <c:pt idx="5">
                  <c:v>13.25</c:v>
                </c:pt>
                <c:pt idx="6">
                  <c:v>14.0</c:v>
                </c:pt>
                <c:pt idx="7">
                  <c:v>15.0</c:v>
                </c:pt>
                <c:pt idx="8">
                  <c:v>15.5</c:v>
                </c:pt>
                <c:pt idx="9">
                  <c:v>16.0</c:v>
                </c:pt>
                <c:pt idx="10">
                  <c:v>16.25</c:v>
                </c:pt>
                <c:pt idx="11">
                  <c:v>16.5</c:v>
                </c:pt>
                <c:pt idx="12">
                  <c:v>16.75</c:v>
                </c:pt>
                <c:pt idx="13">
                  <c:v>17.0</c:v>
                </c:pt>
                <c:pt idx="14">
                  <c:v>17.25</c:v>
                </c:pt>
                <c:pt idx="15">
                  <c:v>17.5</c:v>
                </c:pt>
                <c:pt idx="16">
                  <c:v>17.75</c:v>
                </c:pt>
                <c:pt idx="17">
                  <c:v>18.0</c:v>
                </c:pt>
                <c:pt idx="18">
                  <c:v>18.25</c:v>
                </c:pt>
                <c:pt idx="19">
                  <c:v>18.5</c:v>
                </c:pt>
                <c:pt idx="20">
                  <c:v>18.75</c:v>
                </c:pt>
                <c:pt idx="21">
                  <c:v>19.0</c:v>
                </c:pt>
                <c:pt idx="22">
                  <c:v>20.0</c:v>
                </c:pt>
                <c:pt idx="23">
                  <c:v>24.0</c:v>
                </c:pt>
                <c:pt idx="24">
                  <c:v>36.0</c:v>
                </c:pt>
              </c:numCache>
            </c:numRef>
          </c:xVal>
          <c:yVal>
            <c:numRef>
              <c:f>Sheet1!$B$1:$B$25</c:f>
              <c:numCache>
                <c:formatCode>General</c:formatCode>
                <c:ptCount val="25"/>
                <c:pt idx="0">
                  <c:v>0.159</c:v>
                </c:pt>
                <c:pt idx="1">
                  <c:v>0.129</c:v>
                </c:pt>
                <c:pt idx="2">
                  <c:v>0.425</c:v>
                </c:pt>
                <c:pt idx="3">
                  <c:v>0.548</c:v>
                </c:pt>
                <c:pt idx="4">
                  <c:v>0.6</c:v>
                </c:pt>
                <c:pt idx="5">
                  <c:v>0.699</c:v>
                </c:pt>
                <c:pt idx="6">
                  <c:v>0.735</c:v>
                </c:pt>
                <c:pt idx="7">
                  <c:v>1.1</c:v>
                </c:pt>
                <c:pt idx="8">
                  <c:v>1.25</c:v>
                </c:pt>
                <c:pt idx="9">
                  <c:v>1.61</c:v>
                </c:pt>
                <c:pt idx="10">
                  <c:v>1.755</c:v>
                </c:pt>
                <c:pt idx="11">
                  <c:v>1.92</c:v>
                </c:pt>
                <c:pt idx="12">
                  <c:v>2.178</c:v>
                </c:pt>
                <c:pt idx="13">
                  <c:v>2.52</c:v>
                </c:pt>
                <c:pt idx="14">
                  <c:v>2.75</c:v>
                </c:pt>
                <c:pt idx="15">
                  <c:v>2.94</c:v>
                </c:pt>
                <c:pt idx="16">
                  <c:v>3.29</c:v>
                </c:pt>
                <c:pt idx="17">
                  <c:v>3.7</c:v>
                </c:pt>
                <c:pt idx="18">
                  <c:v>4.2</c:v>
                </c:pt>
                <c:pt idx="19">
                  <c:v>4.4</c:v>
                </c:pt>
                <c:pt idx="20">
                  <c:v>4.96</c:v>
                </c:pt>
                <c:pt idx="21">
                  <c:v>5.0</c:v>
                </c:pt>
                <c:pt idx="22">
                  <c:v>5.859999999999998</c:v>
                </c:pt>
                <c:pt idx="23">
                  <c:v>5.54</c:v>
                </c:pt>
                <c:pt idx="24">
                  <c:v>3.62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453688"/>
        <c:axId val="2094456488"/>
      </c:scatterChart>
      <c:valAx>
        <c:axId val="2094561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4680680"/>
        <c:crosses val="autoZero"/>
        <c:crossBetween val="midCat"/>
      </c:valAx>
      <c:valAx>
        <c:axId val="2094680680"/>
        <c:scaling>
          <c:orientation val="minMax"/>
          <c:max val="1.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 smtClean="0"/>
                  <a:t>Time (hours)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02681149063182"/>
              <c:y val="0.887975784023288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crossAx val="2094561176"/>
        <c:crosses val="autoZero"/>
        <c:crossBetween val="midCat"/>
      </c:valAx>
      <c:valAx>
        <c:axId val="2094456488"/>
        <c:scaling>
          <c:orientation val="minMax"/>
          <c:max val="6.0"/>
        </c:scaling>
        <c:delete val="0"/>
        <c:axPos val="r"/>
        <c:numFmt formatCode="General" sourceLinked="1"/>
        <c:majorTickMark val="out"/>
        <c:minorTickMark val="none"/>
        <c:tickLblPos val="nextTo"/>
        <c:crossAx val="2094453688"/>
        <c:crosses val="max"/>
        <c:crossBetween val="midCat"/>
      </c:valAx>
      <c:valAx>
        <c:axId val="2094453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445648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Succinic acid fermentation during biogas upgrading (HPLC)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883929733454476"/>
          <c:y val="0.174550744361738"/>
          <c:w val="0.727345191244051"/>
          <c:h val="0.650621458726808"/>
        </c:manualLayout>
      </c:layout>
      <c:scatterChart>
        <c:scatterStyle val="smoothMarker"/>
        <c:varyColors val="0"/>
        <c:ser>
          <c:idx val="1"/>
          <c:order val="1"/>
          <c:tx>
            <c:v>Glucose</c:v>
          </c:tx>
          <c:spPr>
            <a:ln>
              <a:solidFill>
                <a:srgbClr val="33CCFF"/>
              </a:solidFill>
              <a:prstDash val="dash"/>
            </a:ln>
          </c:spPr>
          <c:marker>
            <c:symbol val="square"/>
            <c:size val="5"/>
            <c:spPr>
              <a:solidFill>
                <a:srgbClr val="33CCFF"/>
              </a:solidFill>
              <a:ln>
                <a:solidFill>
                  <a:srgbClr val="33CCFF"/>
                </a:solidFill>
                <a:prstDash val="dash"/>
              </a:ln>
            </c:spPr>
          </c:marker>
          <c:xVal>
            <c:numRef>
              <c:f>Sheet1!$M$11:$M$28</c:f>
              <c:numCache>
                <c:formatCode>General</c:formatCode>
                <c:ptCount val="18"/>
                <c:pt idx="0">
                  <c:v>0.0</c:v>
                </c:pt>
                <c:pt idx="1">
                  <c:v>10.0</c:v>
                </c:pt>
                <c:pt idx="2">
                  <c:v>12.25</c:v>
                </c:pt>
                <c:pt idx="3">
                  <c:v>13.25</c:v>
                </c:pt>
                <c:pt idx="4">
                  <c:v>14.0</c:v>
                </c:pt>
                <c:pt idx="5">
                  <c:v>15.0</c:v>
                </c:pt>
                <c:pt idx="6">
                  <c:v>16.0</c:v>
                </c:pt>
                <c:pt idx="7">
                  <c:v>16.5</c:v>
                </c:pt>
                <c:pt idx="8">
                  <c:v>16.75</c:v>
                </c:pt>
                <c:pt idx="9">
                  <c:v>17.5</c:v>
                </c:pt>
                <c:pt idx="10">
                  <c:v>18.0</c:v>
                </c:pt>
                <c:pt idx="11">
                  <c:v>18.25</c:v>
                </c:pt>
                <c:pt idx="12">
                  <c:v>18.5</c:v>
                </c:pt>
                <c:pt idx="13">
                  <c:v>18.75</c:v>
                </c:pt>
                <c:pt idx="14">
                  <c:v>19.0</c:v>
                </c:pt>
                <c:pt idx="15">
                  <c:v>20.0</c:v>
                </c:pt>
                <c:pt idx="16">
                  <c:v>24.0</c:v>
                </c:pt>
                <c:pt idx="17">
                  <c:v>36.0</c:v>
                </c:pt>
              </c:numCache>
            </c:numRef>
          </c:xVal>
          <c:yVal>
            <c:numRef>
              <c:f>(Sheet1!$N$11:$N$28,Sheet1!$Y$13)</c:f>
              <c:numCache>
                <c:formatCode>General</c:formatCode>
                <c:ptCount val="19"/>
                <c:pt idx="0">
                  <c:v>29.76779937744139</c:v>
                </c:pt>
                <c:pt idx="1">
                  <c:v>31.25600099563599</c:v>
                </c:pt>
                <c:pt idx="2">
                  <c:v>30.3737998008728</c:v>
                </c:pt>
                <c:pt idx="3">
                  <c:v>28.9808988571167</c:v>
                </c:pt>
                <c:pt idx="4">
                  <c:v>27.96530008316036</c:v>
                </c:pt>
                <c:pt idx="5">
                  <c:v>27.96070098876949</c:v>
                </c:pt>
                <c:pt idx="6">
                  <c:v>28.6269998550415</c:v>
                </c:pt>
                <c:pt idx="7">
                  <c:v>28.09849977493283</c:v>
                </c:pt>
                <c:pt idx="8">
                  <c:v>24.64790105819702</c:v>
                </c:pt>
                <c:pt idx="9">
                  <c:v>26.79110050201416</c:v>
                </c:pt>
                <c:pt idx="10">
                  <c:v>23.8592004776001</c:v>
                </c:pt>
                <c:pt idx="11">
                  <c:v>24.16790008544922</c:v>
                </c:pt>
                <c:pt idx="12">
                  <c:v>23.34549903869629</c:v>
                </c:pt>
                <c:pt idx="13">
                  <c:v>22.00910091400146</c:v>
                </c:pt>
                <c:pt idx="14">
                  <c:v>22.93989896774292</c:v>
                </c:pt>
                <c:pt idx="15">
                  <c:v>19.27600026130676</c:v>
                </c:pt>
                <c:pt idx="16">
                  <c:v>11.54760003089905</c:v>
                </c:pt>
                <c:pt idx="17">
                  <c:v>5.709999799728397</c:v>
                </c:pt>
                <c:pt idx="18">
                  <c:v>25.44090032577514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Sheet1!$O$9</c:f>
              <c:strCache>
                <c:ptCount val="1"/>
                <c:pt idx="0">
                  <c:v>Succinate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</c:spPr>
          </c:marker>
          <c:xVal>
            <c:numRef>
              <c:f>Sheet1!$M$11:$M$28</c:f>
              <c:numCache>
                <c:formatCode>General</c:formatCode>
                <c:ptCount val="18"/>
                <c:pt idx="0">
                  <c:v>0.0</c:v>
                </c:pt>
                <c:pt idx="1">
                  <c:v>10.0</c:v>
                </c:pt>
                <c:pt idx="2">
                  <c:v>12.25</c:v>
                </c:pt>
                <c:pt idx="3">
                  <c:v>13.25</c:v>
                </c:pt>
                <c:pt idx="4">
                  <c:v>14.0</c:v>
                </c:pt>
                <c:pt idx="5">
                  <c:v>15.0</c:v>
                </c:pt>
                <c:pt idx="6">
                  <c:v>16.0</c:v>
                </c:pt>
                <c:pt idx="7">
                  <c:v>16.5</c:v>
                </c:pt>
                <c:pt idx="8">
                  <c:v>16.75</c:v>
                </c:pt>
                <c:pt idx="9">
                  <c:v>17.5</c:v>
                </c:pt>
                <c:pt idx="10">
                  <c:v>18.0</c:v>
                </c:pt>
                <c:pt idx="11">
                  <c:v>18.25</c:v>
                </c:pt>
                <c:pt idx="12">
                  <c:v>18.5</c:v>
                </c:pt>
                <c:pt idx="13">
                  <c:v>18.75</c:v>
                </c:pt>
                <c:pt idx="14">
                  <c:v>19.0</c:v>
                </c:pt>
                <c:pt idx="15">
                  <c:v>20.0</c:v>
                </c:pt>
                <c:pt idx="16">
                  <c:v>24.0</c:v>
                </c:pt>
                <c:pt idx="17">
                  <c:v>36.0</c:v>
                </c:pt>
              </c:numCache>
            </c:numRef>
          </c:xVal>
          <c:yVal>
            <c:numRef>
              <c:f>Sheet1!$O$11:$O$28</c:f>
              <c:numCache>
                <c:formatCode>General</c:formatCode>
                <c:ptCount val="18"/>
                <c:pt idx="0">
                  <c:v>0.281725092357956</c:v>
                </c:pt>
                <c:pt idx="1">
                  <c:v>0.213589291653596</c:v>
                </c:pt>
                <c:pt idx="2">
                  <c:v>0.215629723616876</c:v>
                </c:pt>
                <c:pt idx="3">
                  <c:v>0.261175046975724</c:v>
                </c:pt>
                <c:pt idx="4">
                  <c:v>0.366913031809963</c:v>
                </c:pt>
                <c:pt idx="5">
                  <c:v>0.666783368919045</c:v>
                </c:pt>
                <c:pt idx="6">
                  <c:v>1.018903255421668</c:v>
                </c:pt>
                <c:pt idx="7">
                  <c:v>1.311194903410971</c:v>
                </c:pt>
                <c:pt idx="8">
                  <c:v>1.476032443717122</c:v>
                </c:pt>
                <c:pt idx="9">
                  <c:v>2.149228722907603</c:v>
                </c:pt>
                <c:pt idx="10">
                  <c:v>2.464985148444772</c:v>
                </c:pt>
                <c:pt idx="11">
                  <c:v>2.844067990601062</c:v>
                </c:pt>
                <c:pt idx="12">
                  <c:v>3.099340194575487</c:v>
                </c:pt>
                <c:pt idx="13">
                  <c:v>3.24078582020849</c:v>
                </c:pt>
                <c:pt idx="14">
                  <c:v>3.683194644629955</c:v>
                </c:pt>
                <c:pt idx="15">
                  <c:v>4.873494293555617</c:v>
                </c:pt>
                <c:pt idx="16">
                  <c:v>7.926050007253885</c:v>
                </c:pt>
                <c:pt idx="17">
                  <c:v>8.95646787723899</c:v>
                </c:pt>
              </c:numCache>
            </c:numRef>
          </c:yVal>
          <c:smooth val="1"/>
        </c:ser>
        <c:ser>
          <c:idx val="3"/>
          <c:order val="3"/>
          <c:tx>
            <c:v>Formate</c:v>
          </c:tx>
          <c:spPr>
            <a:ln w="1905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 w="19050">
                <a:solidFill>
                  <a:srgbClr val="00B050"/>
                </a:solidFill>
              </a:ln>
            </c:spPr>
          </c:marker>
          <c:xVal>
            <c:numRef>
              <c:f>Sheet1!$M$11:$M$28</c:f>
              <c:numCache>
                <c:formatCode>General</c:formatCode>
                <c:ptCount val="18"/>
                <c:pt idx="0">
                  <c:v>0.0</c:v>
                </c:pt>
                <c:pt idx="1">
                  <c:v>10.0</c:v>
                </c:pt>
                <c:pt idx="2">
                  <c:v>12.25</c:v>
                </c:pt>
                <c:pt idx="3">
                  <c:v>13.25</c:v>
                </c:pt>
                <c:pt idx="4">
                  <c:v>14.0</c:v>
                </c:pt>
                <c:pt idx="5">
                  <c:v>15.0</c:v>
                </c:pt>
                <c:pt idx="6">
                  <c:v>16.0</c:v>
                </c:pt>
                <c:pt idx="7">
                  <c:v>16.5</c:v>
                </c:pt>
                <c:pt idx="8">
                  <c:v>16.75</c:v>
                </c:pt>
                <c:pt idx="9">
                  <c:v>17.5</c:v>
                </c:pt>
                <c:pt idx="10">
                  <c:v>18.0</c:v>
                </c:pt>
                <c:pt idx="11">
                  <c:v>18.25</c:v>
                </c:pt>
                <c:pt idx="12">
                  <c:v>18.5</c:v>
                </c:pt>
                <c:pt idx="13">
                  <c:v>18.75</c:v>
                </c:pt>
                <c:pt idx="14">
                  <c:v>19.0</c:v>
                </c:pt>
                <c:pt idx="15">
                  <c:v>20.0</c:v>
                </c:pt>
                <c:pt idx="16">
                  <c:v>24.0</c:v>
                </c:pt>
                <c:pt idx="17">
                  <c:v>36.0</c:v>
                </c:pt>
              </c:numCache>
            </c:numRef>
          </c:xVal>
          <c:yVal>
            <c:numRef>
              <c:f>Sheet1!$P$11:$P$28</c:f>
              <c:numCache>
                <c:formatCode>General</c:formatCode>
                <c:ptCount val="18"/>
                <c:pt idx="0">
                  <c:v>0.0721734339485318</c:v>
                </c:pt>
                <c:pt idx="1">
                  <c:v>0.0939422006258368</c:v>
                </c:pt>
                <c:pt idx="2">
                  <c:v>0.0586452036682516</c:v>
                </c:pt>
                <c:pt idx="3">
                  <c:v>0.10733308106482</c:v>
                </c:pt>
                <c:pt idx="4">
                  <c:v>0.0478638263150677</c:v>
                </c:pt>
                <c:pt idx="5">
                  <c:v>0.228949778164029</c:v>
                </c:pt>
                <c:pt idx="6">
                  <c:v>0.456732146632075</c:v>
                </c:pt>
                <c:pt idx="7">
                  <c:v>0.5508803664</c:v>
                </c:pt>
                <c:pt idx="8">
                  <c:v>0.687742044505477</c:v>
                </c:pt>
                <c:pt idx="9">
                  <c:v>1.114533614147901</c:v>
                </c:pt>
                <c:pt idx="10">
                  <c:v>1.386334138087034</c:v>
                </c:pt>
                <c:pt idx="11">
                  <c:v>1.602030436817408</c:v>
                </c:pt>
                <c:pt idx="12">
                  <c:v>1.795133825054169</c:v>
                </c:pt>
                <c:pt idx="13">
                  <c:v>1.869504837276936</c:v>
                </c:pt>
                <c:pt idx="14">
                  <c:v>2.04756917256117</c:v>
                </c:pt>
                <c:pt idx="15">
                  <c:v>3.17638645390749</c:v>
                </c:pt>
                <c:pt idx="16">
                  <c:v>5.581595068545337</c:v>
                </c:pt>
                <c:pt idx="17">
                  <c:v>7.599498312635421</c:v>
                </c:pt>
              </c:numCache>
            </c:numRef>
          </c:yVal>
          <c:smooth val="1"/>
        </c:ser>
        <c:ser>
          <c:idx val="4"/>
          <c:order val="4"/>
          <c:tx>
            <c:v>Acetate</c:v>
          </c:tx>
          <c:spPr>
            <a:ln w="19050"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 w="19050">
                <a:solidFill>
                  <a:srgbClr val="FFC000"/>
                </a:solidFill>
              </a:ln>
            </c:spPr>
          </c:marker>
          <c:xVal>
            <c:numRef>
              <c:f>Sheet1!$M$11:$M$28</c:f>
              <c:numCache>
                <c:formatCode>General</c:formatCode>
                <c:ptCount val="18"/>
                <c:pt idx="0">
                  <c:v>0.0</c:v>
                </c:pt>
                <c:pt idx="1">
                  <c:v>10.0</c:v>
                </c:pt>
                <c:pt idx="2">
                  <c:v>12.25</c:v>
                </c:pt>
                <c:pt idx="3">
                  <c:v>13.25</c:v>
                </c:pt>
                <c:pt idx="4">
                  <c:v>14.0</c:v>
                </c:pt>
                <c:pt idx="5">
                  <c:v>15.0</c:v>
                </c:pt>
                <c:pt idx="6">
                  <c:v>16.0</c:v>
                </c:pt>
                <c:pt idx="7">
                  <c:v>16.5</c:v>
                </c:pt>
                <c:pt idx="8">
                  <c:v>16.75</c:v>
                </c:pt>
                <c:pt idx="9">
                  <c:v>17.5</c:v>
                </c:pt>
                <c:pt idx="10">
                  <c:v>18.0</c:v>
                </c:pt>
                <c:pt idx="11">
                  <c:v>18.25</c:v>
                </c:pt>
                <c:pt idx="12">
                  <c:v>18.5</c:v>
                </c:pt>
                <c:pt idx="13">
                  <c:v>18.75</c:v>
                </c:pt>
                <c:pt idx="14">
                  <c:v>19.0</c:v>
                </c:pt>
                <c:pt idx="15">
                  <c:v>20.0</c:v>
                </c:pt>
                <c:pt idx="16">
                  <c:v>24.0</c:v>
                </c:pt>
                <c:pt idx="17">
                  <c:v>36.0</c:v>
                </c:pt>
              </c:numCache>
            </c:numRef>
          </c:xVal>
          <c:yVal>
            <c:numRef>
              <c:f>Sheet1!$Q$11:$Q$28</c:f>
              <c:numCache>
                <c:formatCode>General</c:formatCode>
                <c:ptCount val="18"/>
                <c:pt idx="0">
                  <c:v>0.106000697848555</c:v>
                </c:pt>
                <c:pt idx="1">
                  <c:v>0.105122239177274</c:v>
                </c:pt>
                <c:pt idx="2">
                  <c:v>0.121959358028714</c:v>
                </c:pt>
                <c:pt idx="3">
                  <c:v>0.212221008660495</c:v>
                </c:pt>
                <c:pt idx="4">
                  <c:v>0.183451478653867</c:v>
                </c:pt>
                <c:pt idx="5">
                  <c:v>0.317855662177615</c:v>
                </c:pt>
                <c:pt idx="6">
                  <c:v>0.530955149962604</c:v>
                </c:pt>
                <c:pt idx="7">
                  <c:v>0.705768432365283</c:v>
                </c:pt>
                <c:pt idx="8">
                  <c:v>0.805400286098272</c:v>
                </c:pt>
                <c:pt idx="9">
                  <c:v>1.220325723491907</c:v>
                </c:pt>
                <c:pt idx="10">
                  <c:v>1.496820544257909</c:v>
                </c:pt>
                <c:pt idx="11">
                  <c:v>1.726903589080125</c:v>
                </c:pt>
                <c:pt idx="12">
                  <c:v>1.867822952639162</c:v>
                </c:pt>
                <c:pt idx="13">
                  <c:v>1.958084562364518</c:v>
                </c:pt>
                <c:pt idx="14">
                  <c:v>2.223232813349068</c:v>
                </c:pt>
                <c:pt idx="15">
                  <c:v>3.09781175560385</c:v>
                </c:pt>
                <c:pt idx="16">
                  <c:v>5.40318030813634</c:v>
                </c:pt>
                <c:pt idx="17">
                  <c:v>6.670137611432075</c:v>
                </c:pt>
              </c:numCache>
            </c:numRef>
          </c:yVal>
          <c:smooth val="1"/>
        </c:ser>
        <c:ser>
          <c:idx val="5"/>
          <c:order val="5"/>
          <c:tx>
            <c:v>Ethanol</c:v>
          </c:tx>
          <c:spPr>
            <a:ln w="19050"/>
          </c:spPr>
          <c:marker>
            <c:spPr>
              <a:ln w="19050"/>
            </c:spPr>
          </c:marker>
          <c:xVal>
            <c:numRef>
              <c:f>Sheet1!$M$11:$M$28</c:f>
              <c:numCache>
                <c:formatCode>General</c:formatCode>
                <c:ptCount val="18"/>
                <c:pt idx="0">
                  <c:v>0.0</c:v>
                </c:pt>
                <c:pt idx="1">
                  <c:v>10.0</c:v>
                </c:pt>
                <c:pt idx="2">
                  <c:v>12.25</c:v>
                </c:pt>
                <c:pt idx="3">
                  <c:v>13.25</c:v>
                </c:pt>
                <c:pt idx="4">
                  <c:v>14.0</c:v>
                </c:pt>
                <c:pt idx="5">
                  <c:v>15.0</c:v>
                </c:pt>
                <c:pt idx="6">
                  <c:v>16.0</c:v>
                </c:pt>
                <c:pt idx="7">
                  <c:v>16.5</c:v>
                </c:pt>
                <c:pt idx="8">
                  <c:v>16.75</c:v>
                </c:pt>
                <c:pt idx="9">
                  <c:v>17.5</c:v>
                </c:pt>
                <c:pt idx="10">
                  <c:v>18.0</c:v>
                </c:pt>
                <c:pt idx="11">
                  <c:v>18.25</c:v>
                </c:pt>
                <c:pt idx="12">
                  <c:v>18.5</c:v>
                </c:pt>
                <c:pt idx="13">
                  <c:v>18.75</c:v>
                </c:pt>
                <c:pt idx="14">
                  <c:v>19.0</c:v>
                </c:pt>
                <c:pt idx="15">
                  <c:v>20.0</c:v>
                </c:pt>
                <c:pt idx="16">
                  <c:v>24.0</c:v>
                </c:pt>
                <c:pt idx="17">
                  <c:v>36.0</c:v>
                </c:pt>
              </c:numCache>
            </c:numRef>
          </c:xVal>
          <c:yVal>
            <c:numRef>
              <c:f>Sheet1!$R$11:$R$28</c:f>
              <c:numCache>
                <c:formatCode>General</c:formatCode>
                <c:ptCount val="1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0.0670999987050891</c:v>
                </c:pt>
                <c:pt idx="9">
                  <c:v>0.166800003498793</c:v>
                </c:pt>
                <c:pt idx="10">
                  <c:v>0.190799999982119</c:v>
                </c:pt>
                <c:pt idx="11">
                  <c:v>0.224900003522635</c:v>
                </c:pt>
                <c:pt idx="12">
                  <c:v>0.22069999948144</c:v>
                </c:pt>
                <c:pt idx="13">
                  <c:v>0.250100009143352</c:v>
                </c:pt>
                <c:pt idx="14">
                  <c:v>0.286999996751547</c:v>
                </c:pt>
                <c:pt idx="15">
                  <c:v>0.516400001943111</c:v>
                </c:pt>
                <c:pt idx="16">
                  <c:v>1.239600032567978</c:v>
                </c:pt>
                <c:pt idx="17">
                  <c:v>2.429600059986114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375288"/>
        <c:axId val="2094365304"/>
      </c:scatterChart>
      <c:scatterChart>
        <c:scatterStyle val="smoothMarker"/>
        <c:varyColors val="0"/>
        <c:ser>
          <c:idx val="0"/>
          <c:order val="0"/>
          <c:tx>
            <c:v>OD660nm</c:v>
          </c:tx>
          <c:spPr>
            <a:ln>
              <a:solidFill>
                <a:schemeClr val="accent3">
                  <a:lumMod val="65000"/>
                </a:schemeClr>
              </a:solidFill>
              <a:prstDash val="sysDot"/>
            </a:ln>
          </c:spPr>
          <c:marker>
            <c:symbol val="diamond"/>
            <c:size val="5"/>
            <c:spPr>
              <a:solidFill>
                <a:schemeClr val="accent3">
                  <a:lumMod val="65000"/>
                </a:schemeClr>
              </a:solidFill>
              <a:ln>
                <a:solidFill>
                  <a:schemeClr val="accent3">
                    <a:lumMod val="65000"/>
                  </a:schemeClr>
                </a:solidFill>
                <a:prstDash val="sysDot"/>
              </a:ln>
            </c:spPr>
          </c:marker>
          <c:trendline>
            <c:trendlineType val="log"/>
            <c:dispRSqr val="0"/>
            <c:dispEq val="0"/>
          </c:trendline>
          <c:xVal>
            <c:numRef>
              <c:f>Sheet1!$U$5:$U$29</c:f>
              <c:numCache>
                <c:formatCode>General</c:formatCode>
                <c:ptCount val="25"/>
                <c:pt idx="0">
                  <c:v>0.0</c:v>
                </c:pt>
                <c:pt idx="1">
                  <c:v>10.0</c:v>
                </c:pt>
                <c:pt idx="2">
                  <c:v>11.0</c:v>
                </c:pt>
                <c:pt idx="3">
                  <c:v>11.75</c:v>
                </c:pt>
                <c:pt idx="4">
                  <c:v>12.25</c:v>
                </c:pt>
                <c:pt idx="5">
                  <c:v>13.25</c:v>
                </c:pt>
                <c:pt idx="6">
                  <c:v>14.0</c:v>
                </c:pt>
                <c:pt idx="7">
                  <c:v>15.0</c:v>
                </c:pt>
                <c:pt idx="8">
                  <c:v>15.5</c:v>
                </c:pt>
                <c:pt idx="9">
                  <c:v>16.0</c:v>
                </c:pt>
                <c:pt idx="10">
                  <c:v>16.25</c:v>
                </c:pt>
                <c:pt idx="11">
                  <c:v>16.5</c:v>
                </c:pt>
                <c:pt idx="12">
                  <c:v>16.75</c:v>
                </c:pt>
                <c:pt idx="13">
                  <c:v>17.0</c:v>
                </c:pt>
                <c:pt idx="14">
                  <c:v>17.25</c:v>
                </c:pt>
                <c:pt idx="15">
                  <c:v>17.5</c:v>
                </c:pt>
                <c:pt idx="16">
                  <c:v>17.75</c:v>
                </c:pt>
                <c:pt idx="17">
                  <c:v>18.0</c:v>
                </c:pt>
                <c:pt idx="18">
                  <c:v>18.25</c:v>
                </c:pt>
                <c:pt idx="19">
                  <c:v>18.5</c:v>
                </c:pt>
                <c:pt idx="20">
                  <c:v>18.75</c:v>
                </c:pt>
                <c:pt idx="21">
                  <c:v>19.0</c:v>
                </c:pt>
                <c:pt idx="22">
                  <c:v>20.0</c:v>
                </c:pt>
                <c:pt idx="23">
                  <c:v>24.0</c:v>
                </c:pt>
                <c:pt idx="24">
                  <c:v>36.0</c:v>
                </c:pt>
              </c:numCache>
            </c:numRef>
          </c:xVal>
          <c:yVal>
            <c:numRef>
              <c:f>Sheet1!$V$5:$V$29</c:f>
              <c:numCache>
                <c:formatCode>General</c:formatCode>
                <c:ptCount val="25"/>
                <c:pt idx="0">
                  <c:v>0.159</c:v>
                </c:pt>
                <c:pt idx="1">
                  <c:v>0.129</c:v>
                </c:pt>
                <c:pt idx="2">
                  <c:v>0.425</c:v>
                </c:pt>
                <c:pt idx="3">
                  <c:v>0.548</c:v>
                </c:pt>
                <c:pt idx="4">
                  <c:v>0.6</c:v>
                </c:pt>
                <c:pt idx="5">
                  <c:v>0.699</c:v>
                </c:pt>
                <c:pt idx="6">
                  <c:v>0.735</c:v>
                </c:pt>
                <c:pt idx="7">
                  <c:v>1.1</c:v>
                </c:pt>
                <c:pt idx="8">
                  <c:v>1.25</c:v>
                </c:pt>
                <c:pt idx="9">
                  <c:v>1.61</c:v>
                </c:pt>
                <c:pt idx="10">
                  <c:v>1.755</c:v>
                </c:pt>
                <c:pt idx="11">
                  <c:v>1.92</c:v>
                </c:pt>
                <c:pt idx="12">
                  <c:v>2.178</c:v>
                </c:pt>
                <c:pt idx="13">
                  <c:v>2.52</c:v>
                </c:pt>
                <c:pt idx="14">
                  <c:v>2.75</c:v>
                </c:pt>
                <c:pt idx="15">
                  <c:v>2.94</c:v>
                </c:pt>
                <c:pt idx="16">
                  <c:v>3.29</c:v>
                </c:pt>
                <c:pt idx="17">
                  <c:v>3.7</c:v>
                </c:pt>
                <c:pt idx="18">
                  <c:v>4.2</c:v>
                </c:pt>
                <c:pt idx="19">
                  <c:v>4.4</c:v>
                </c:pt>
                <c:pt idx="20">
                  <c:v>4.96</c:v>
                </c:pt>
                <c:pt idx="21">
                  <c:v>5.0</c:v>
                </c:pt>
                <c:pt idx="22">
                  <c:v>5.859999999999998</c:v>
                </c:pt>
                <c:pt idx="23">
                  <c:v>5.54</c:v>
                </c:pt>
                <c:pt idx="24">
                  <c:v>3.62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357240"/>
        <c:axId val="2094359336"/>
      </c:scatterChart>
      <c:valAx>
        <c:axId val="2094375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 (hours)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94365304"/>
        <c:crosses val="autoZero"/>
        <c:crossBetween val="midCat"/>
      </c:valAx>
      <c:valAx>
        <c:axId val="2094365304"/>
        <c:scaling>
          <c:orientation val="minMax"/>
          <c:min val="0.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 smtClean="0"/>
                  <a:t>g/L</a:t>
                </a:r>
              </a:p>
            </c:rich>
          </c:tx>
          <c:layout>
            <c:manualLayout>
              <c:xMode val="edge"/>
              <c:yMode val="edge"/>
              <c:x val="0.00809033450921355"/>
              <c:y val="0.4535645344961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094375288"/>
        <c:crosses val="autoZero"/>
        <c:crossBetween val="midCat"/>
      </c:valAx>
      <c:valAx>
        <c:axId val="209435933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094357240"/>
        <c:crosses val="max"/>
        <c:crossBetween val="midCat"/>
      </c:valAx>
      <c:valAx>
        <c:axId val="2094357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4359336"/>
        <c:crosses val="autoZero"/>
        <c:crossBetween val="midCat"/>
      </c:valAx>
    </c:plotArea>
    <c:legend>
      <c:legendPos val="r"/>
      <c:legendEntry>
        <c:idx val="6"/>
        <c:delete val="1"/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3-L bioreactor</a:t>
            </a:r>
            <a:endParaRPr lang="en-US" sz="1400" dirty="0"/>
          </a:p>
        </c:rich>
      </c:tx>
      <c:layout>
        <c:manualLayout>
          <c:xMode val="edge"/>
          <c:yMode val="edge"/>
          <c:x val="0.345022912898718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9088626172127"/>
          <c:y val="0.0876741611220718"/>
          <c:w val="0.85980031169041"/>
          <c:h val="0.6128446130776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C0C0C0"/>
              </a:solidFill>
            </c:spPr>
          </c:dPt>
          <c:dPt>
            <c:idx val="1"/>
            <c:invertIfNegative val="0"/>
            <c:bubble3D val="0"/>
            <c:spPr>
              <a:solidFill>
                <a:srgbClr val="C0C0C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</c:spPr>
          </c:dPt>
          <c:cat>
            <c:multiLvlStrRef>
              <c:f>Sheet1!$U$20:$V$24</c:f>
              <c:multiLvlStrCache>
                <c:ptCount val="5"/>
                <c:lvl>
                  <c:pt idx="0">
                    <c:v>Initial reducing sugar </c:v>
                  </c:pt>
                  <c:pt idx="1">
                    <c:v>Residual reducing sugar</c:v>
                  </c:pt>
                  <c:pt idx="2">
                    <c:v>Succinic acid</c:v>
                  </c:pt>
                  <c:pt idx="3">
                    <c:v>Formate </c:v>
                  </c:pt>
                  <c:pt idx="4">
                    <c:v>Acetate</c:v>
                  </c:pt>
                </c:lvl>
                <c:lvl>
                  <c:pt idx="0">
                    <c:v>0 hours</c:v>
                  </c:pt>
                  <c:pt idx="1">
                    <c:v>48 hours</c:v>
                  </c:pt>
                </c:lvl>
              </c:multiLvlStrCache>
            </c:multiLvlStrRef>
          </c:cat>
          <c:val>
            <c:numRef>
              <c:f>Sheet1!$W$20:$W$24</c:f>
              <c:numCache>
                <c:formatCode>0.0</c:formatCode>
                <c:ptCount val="5"/>
                <c:pt idx="0">
                  <c:v>4.528000056743622</c:v>
                </c:pt>
                <c:pt idx="1">
                  <c:v>0.2</c:v>
                </c:pt>
                <c:pt idx="2">
                  <c:v>26.8</c:v>
                </c:pt>
                <c:pt idx="3">
                  <c:v>5.6</c:v>
                </c:pt>
                <c:pt idx="4">
                  <c:v>8.5</c:v>
                </c:pt>
              </c:numCache>
            </c:numRef>
          </c:val>
        </c:ser>
        <c:ser>
          <c:idx val="1"/>
          <c:order val="1"/>
          <c:spPr>
            <a:solidFill>
              <a:srgbClr val="5F5F5F"/>
            </a:solidFill>
          </c:spPr>
          <c:invertIfNegative val="0"/>
          <c:cat>
            <c:multiLvlStrRef>
              <c:f>Sheet1!$U$20:$V$24</c:f>
              <c:multiLvlStrCache>
                <c:ptCount val="5"/>
                <c:lvl>
                  <c:pt idx="0">
                    <c:v>Initial reducing sugar </c:v>
                  </c:pt>
                  <c:pt idx="1">
                    <c:v>Residual reducing sugar</c:v>
                  </c:pt>
                  <c:pt idx="2">
                    <c:v>Succinic acid</c:v>
                  </c:pt>
                  <c:pt idx="3">
                    <c:v>Formate </c:v>
                  </c:pt>
                  <c:pt idx="4">
                    <c:v>Acetate</c:v>
                  </c:pt>
                </c:lvl>
                <c:lvl>
                  <c:pt idx="0">
                    <c:v>0 hours</c:v>
                  </c:pt>
                  <c:pt idx="1">
                    <c:v>48 hours</c:v>
                  </c:pt>
                </c:lvl>
              </c:multiLvlStrCache>
            </c:multiLvlStrRef>
          </c:cat>
          <c:val>
            <c:numRef>
              <c:f>Sheet1!$X$20:$X$24</c:f>
              <c:numCache>
                <c:formatCode>0.0</c:formatCode>
                <c:ptCount val="5"/>
                <c:pt idx="0">
                  <c:v>31.18079900741577</c:v>
                </c:pt>
                <c:pt idx="1">
                  <c:v>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280712"/>
        <c:axId val="2094283800"/>
      </c:barChart>
      <c:catAx>
        <c:axId val="20942807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 b="1"/>
            </a:pPr>
            <a:endParaRPr lang="en-US"/>
          </a:p>
        </c:txPr>
        <c:crossAx val="2094283800"/>
        <c:crosses val="autoZero"/>
        <c:auto val="1"/>
        <c:lblAlgn val="ctr"/>
        <c:lblOffset val="100"/>
        <c:noMultiLvlLbl val="0"/>
      </c:catAx>
      <c:valAx>
        <c:axId val="20942838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g/L</a:t>
                </a:r>
              </a:p>
            </c:rich>
          </c:tx>
          <c:layout>
            <c:manualLayout>
              <c:xMode val="edge"/>
              <c:yMode val="edge"/>
              <c:x val="0.00308775687408728"/>
              <c:y val="0.36706989065646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800" b="1"/>
            </a:pPr>
            <a:endParaRPr lang="en-US"/>
          </a:p>
        </c:txPr>
        <c:crossAx val="20942807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is-IS" sz="1400" smtClean="0"/>
              <a:t>Batch</a:t>
            </a:r>
            <a:r>
              <a:rPr lang="is-IS" sz="1400" baseline="0" smtClean="0"/>
              <a:t> </a:t>
            </a:r>
            <a:r>
              <a:rPr lang="is-IS" sz="1400" baseline="0" dirty="0" smtClean="0"/>
              <a:t>bottles</a:t>
            </a:r>
            <a:endParaRPr lang="en-US" sz="1400" dirty="0"/>
          </a:p>
        </c:rich>
      </c:tx>
      <c:layout>
        <c:manualLayout>
          <c:xMode val="edge"/>
          <c:yMode val="edge"/>
          <c:x val="0.344304878556847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312070789392"/>
          <c:y val="0.100316428700381"/>
          <c:w val="0.844236606433105"/>
          <c:h val="0.61081253732172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C0C0C0"/>
              </a:solidFill>
            </c:spPr>
          </c:dPt>
          <c:dPt>
            <c:idx val="1"/>
            <c:invertIfNegative val="0"/>
            <c:bubble3D val="0"/>
            <c:spPr>
              <a:solidFill>
                <a:srgbClr val="C0C0C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</c:spPr>
          </c:dPt>
          <c:cat>
            <c:multiLvlStrRef>
              <c:f>Sheet1!$U$60:$V$64</c:f>
              <c:multiLvlStrCache>
                <c:ptCount val="5"/>
                <c:lvl>
                  <c:pt idx="0">
                    <c:v>Initial reducing sugar </c:v>
                  </c:pt>
                  <c:pt idx="1">
                    <c:v>Residual reducing sugar</c:v>
                  </c:pt>
                  <c:pt idx="2">
                    <c:v>Succinic acid</c:v>
                  </c:pt>
                  <c:pt idx="3">
                    <c:v>Formate </c:v>
                  </c:pt>
                  <c:pt idx="4">
                    <c:v>Acetate</c:v>
                  </c:pt>
                </c:lvl>
                <c:lvl>
                  <c:pt idx="0">
                    <c:v>0 hours</c:v>
                  </c:pt>
                  <c:pt idx="1">
                    <c:v>48 hours</c:v>
                  </c:pt>
                </c:lvl>
              </c:multiLvlStrCache>
            </c:multiLvlStrRef>
          </c:cat>
          <c:val>
            <c:numRef>
              <c:f>Sheet1!$W$60:$W$64</c:f>
              <c:numCache>
                <c:formatCode>General</c:formatCode>
                <c:ptCount val="5"/>
                <c:pt idx="0">
                  <c:v>5.632399916648865</c:v>
                </c:pt>
                <c:pt idx="1">
                  <c:v>0.3</c:v>
                </c:pt>
                <c:pt idx="2">
                  <c:v>21.16015806950855</c:v>
                </c:pt>
                <c:pt idx="3">
                  <c:v>3.58699443245121</c:v>
                </c:pt>
                <c:pt idx="4">
                  <c:v>6.795586346648582</c:v>
                </c:pt>
              </c:numCache>
            </c:numRef>
          </c:val>
        </c:ser>
        <c:ser>
          <c:idx val="1"/>
          <c:order val="1"/>
          <c:invertIfNegative val="0"/>
          <c:dPt>
            <c:idx val="0"/>
            <c:invertIfNegative val="0"/>
            <c:bubble3D val="0"/>
            <c:spPr>
              <a:solidFill>
                <a:srgbClr val="5F5F5F"/>
              </a:solidFill>
            </c:spPr>
          </c:dPt>
          <c:dPt>
            <c:idx val="1"/>
            <c:invertIfNegative val="0"/>
            <c:bubble3D val="0"/>
            <c:spPr>
              <a:solidFill>
                <a:srgbClr val="5F5F5F"/>
              </a:solidFill>
            </c:spPr>
          </c:dPt>
          <c:cat>
            <c:multiLvlStrRef>
              <c:f>Sheet1!$U$60:$V$64</c:f>
              <c:multiLvlStrCache>
                <c:ptCount val="5"/>
                <c:lvl>
                  <c:pt idx="0">
                    <c:v>Initial reducing sugar </c:v>
                  </c:pt>
                  <c:pt idx="1">
                    <c:v>Residual reducing sugar</c:v>
                  </c:pt>
                  <c:pt idx="2">
                    <c:v>Succinic acid</c:v>
                  </c:pt>
                  <c:pt idx="3">
                    <c:v>Formate </c:v>
                  </c:pt>
                  <c:pt idx="4">
                    <c:v>Acetate</c:v>
                  </c:pt>
                </c:lvl>
                <c:lvl>
                  <c:pt idx="0">
                    <c:v>0 hours</c:v>
                  </c:pt>
                  <c:pt idx="1">
                    <c:v>48 hours</c:v>
                  </c:pt>
                </c:lvl>
              </c:multiLvlStrCache>
            </c:multiLvlStrRef>
          </c:cat>
          <c:val>
            <c:numRef>
              <c:f>Sheet1!$X$60:$X$64</c:f>
              <c:numCache>
                <c:formatCode>General</c:formatCode>
                <c:ptCount val="5"/>
                <c:pt idx="0">
                  <c:v>30.74753060340877</c:v>
                </c:pt>
                <c:pt idx="1">
                  <c:v>9.699372037251768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220488"/>
        <c:axId val="2094216488"/>
      </c:barChart>
      <c:catAx>
        <c:axId val="20942204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094216488"/>
        <c:crosses val="autoZero"/>
        <c:auto val="1"/>
        <c:lblAlgn val="ctr"/>
        <c:lblOffset val="100"/>
        <c:noMultiLvlLbl val="0"/>
      </c:catAx>
      <c:valAx>
        <c:axId val="20942164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smtClean="0"/>
                  <a:t>g/L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0.0204513227775034"/>
              <c:y val="0.39994421561163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2094220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en-US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0.03165</cdr:x>
      <cdr:y>0.84224</cdr:y>
    </cdr:from>
    <cdr:to>
      <cdr:x>0.10974</cdr:x>
      <cdr:y>0.89836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3457" y="4245420"/>
          <a:ext cx="674782" cy="2828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da-DK" dirty="0" err="1"/>
            <a:t>Harvest</a:t>
          </a:r>
          <a:endParaRPr lang="da-DK" sz="1000" dirty="0"/>
        </a:p>
      </cdr:txBody>
    </cdr:sp>
  </cdr:relSizeAnchor>
  <cdr:relSizeAnchor xmlns:cdr="http://schemas.openxmlformats.org/drawingml/2006/chartDrawing">
    <cdr:from>
      <cdr:x>0.03499</cdr:x>
      <cdr:y>0.88277</cdr:y>
    </cdr:from>
    <cdr:to>
      <cdr:x>0.10231</cdr:x>
      <cdr:y>0.93889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2320" y="4449700"/>
          <a:ext cx="581718" cy="2828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da-DK" dirty="0" err="1"/>
            <a:t>Clones</a:t>
          </a:r>
          <a:endParaRPr lang="da-DK" sz="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0.0086</cdr:x>
      <cdr:y>0.78249</cdr:y>
    </cdr:from>
    <cdr:to>
      <cdr:x>0.08664</cdr:x>
      <cdr:y>0.85404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682" y="2399928"/>
          <a:ext cx="477921" cy="2194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dirty="0"/>
            <a:t>Harvest</a:t>
          </a:r>
        </a:p>
      </cdr:txBody>
    </cdr:sp>
  </cdr:relSizeAnchor>
  <cdr:relSizeAnchor xmlns:cdr="http://schemas.openxmlformats.org/drawingml/2006/chartDrawing">
    <cdr:from>
      <cdr:x>0.01503</cdr:x>
      <cdr:y>0.82849</cdr:y>
    </cdr:from>
    <cdr:to>
      <cdr:x>0.0823</cdr:x>
      <cdr:y>0.90004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9881" y="4249950"/>
          <a:ext cx="581285" cy="367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dirty="0"/>
            <a:t>Clones</a:t>
          </a:r>
          <a:endParaRPr lang="en-US" sz="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FE5EB7CD-9536-454E-A7A3-A88AF5BD6B91}" type="datetime1">
              <a:rPr lang="da-DK"/>
              <a:pPr/>
              <a:t>17.9.2013</a:t>
            </a:fld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66032B27-6A23-5F44-AA2D-6A9ECC29AC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78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AE9511AC-CA0D-B246-B79B-71DA0C016F5E}" type="datetime1">
              <a:rPr lang="da-DK"/>
              <a:pPr/>
              <a:t>17.9.2013</a:t>
            </a:fld>
            <a:endParaRPr lang="da-DK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186E784-D46F-C847-B7A9-E016134FECB9}" type="slidenum">
              <a:rPr lang="da-DK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646553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40C157C-390B-E346-B7DD-8B7F8CE772BB}" type="datetime1">
              <a:rPr lang="da-DK"/>
              <a:pPr/>
              <a:t>17.9.2013</a:t>
            </a:fld>
            <a:endParaRPr lang="da-DK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CD7C65-4F71-6142-A14C-A06ACB9060C9}" type="slidenum">
              <a:rPr lang="da-DK"/>
              <a:pPr/>
              <a:t>1</a:t>
            </a:fld>
            <a:endParaRPr lang="da-DK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Figure</a:t>
            </a:r>
            <a:r>
              <a:rPr lang="da-DK" dirty="0" smtClean="0"/>
              <a:t> for biogas </a:t>
            </a:r>
            <a:r>
              <a:rPr lang="da-DK" dirty="0" err="1" smtClean="0"/>
              <a:t>upgrading</a:t>
            </a:r>
            <a:r>
              <a:rPr lang="da-DK" dirty="0" smtClean="0"/>
              <a:t>!</a:t>
            </a:r>
          </a:p>
          <a:p>
            <a:r>
              <a:rPr lang="da-DK" dirty="0" smtClean="0"/>
              <a:t>Biogas: </a:t>
            </a:r>
            <a:r>
              <a:rPr lang="da-DK" dirty="0" err="1" smtClean="0"/>
              <a:t>wide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spread</a:t>
            </a:r>
            <a:r>
              <a:rPr lang="da-DK" baseline="0" dirty="0" smtClean="0"/>
              <a:t> </a:t>
            </a:r>
            <a:r>
              <a:rPr lang="da-DK" baseline="0" dirty="0" err="1" smtClean="0"/>
              <a:t>application</a:t>
            </a:r>
            <a:r>
              <a:rPr lang="da-DK" baseline="0" dirty="0" smtClean="0"/>
              <a:t>, </a:t>
            </a:r>
            <a:r>
              <a:rPr lang="da-DK" baseline="0" dirty="0" err="1" smtClean="0"/>
              <a:t>waste</a:t>
            </a:r>
            <a:r>
              <a:rPr lang="da-DK" baseline="0" dirty="0" smtClean="0"/>
              <a:t> </a:t>
            </a:r>
            <a:r>
              <a:rPr lang="da-DK" baseline="0" dirty="0" err="1" smtClean="0"/>
              <a:t>used</a:t>
            </a:r>
            <a:r>
              <a:rPr lang="da-DK" baseline="0" dirty="0" smtClean="0"/>
              <a:t> to </a:t>
            </a:r>
            <a:r>
              <a:rPr lang="da-DK" baseline="0" dirty="0" err="1" smtClean="0"/>
              <a:t>produce</a:t>
            </a:r>
            <a:r>
              <a:rPr lang="da-DK" baseline="0" dirty="0" smtClean="0"/>
              <a:t> biogas.</a:t>
            </a:r>
          </a:p>
          <a:p>
            <a:r>
              <a:rPr lang="da-DK" baseline="0" dirty="0" smtClean="0"/>
              <a:t>Biogas </a:t>
            </a:r>
            <a:r>
              <a:rPr lang="da-DK" baseline="0" dirty="0" err="1" smtClean="0"/>
              <a:t>contains</a:t>
            </a:r>
            <a:r>
              <a:rPr lang="da-DK" baseline="0" dirty="0" smtClean="0"/>
              <a:t> methane and co2. </a:t>
            </a:r>
            <a:r>
              <a:rPr lang="da-DK" baseline="0" dirty="0" err="1" smtClean="0"/>
              <a:t>however</a:t>
            </a:r>
            <a:r>
              <a:rPr lang="da-DK" baseline="0" dirty="0" smtClean="0"/>
              <a:t> for </a:t>
            </a:r>
            <a:r>
              <a:rPr lang="da-DK" baseline="0" dirty="0" err="1" smtClean="0"/>
              <a:t>use</a:t>
            </a:r>
            <a:r>
              <a:rPr lang="da-DK" baseline="0" dirty="0" smtClean="0"/>
              <a:t> in </a:t>
            </a:r>
            <a:r>
              <a:rPr lang="da-DK" baseline="0" dirty="0" err="1" smtClean="0"/>
              <a:t>other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applicaiton</a:t>
            </a:r>
            <a:r>
              <a:rPr lang="da-DK" baseline="0" dirty="0" smtClean="0"/>
              <a:t> (autogas) </a:t>
            </a:r>
            <a:r>
              <a:rPr lang="da-DK" baseline="0" dirty="0" err="1" smtClean="0"/>
              <a:t>we</a:t>
            </a:r>
            <a:r>
              <a:rPr lang="da-DK" baseline="0" dirty="0" smtClean="0"/>
              <a:t> </a:t>
            </a:r>
            <a:r>
              <a:rPr lang="da-DK" baseline="0" dirty="0" err="1" smtClean="0"/>
              <a:t>need</a:t>
            </a:r>
            <a:r>
              <a:rPr lang="da-DK" baseline="0" dirty="0" smtClean="0"/>
              <a:t> to </a:t>
            </a:r>
            <a:r>
              <a:rPr lang="da-DK" baseline="0" dirty="0" err="1" smtClean="0"/>
              <a:t>remove</a:t>
            </a:r>
            <a:r>
              <a:rPr lang="da-DK" baseline="0" dirty="0" smtClean="0"/>
              <a:t> co2.</a:t>
            </a:r>
          </a:p>
          <a:p>
            <a:r>
              <a:rPr lang="da-DK" baseline="0" dirty="0" err="1" smtClean="0"/>
              <a:t>Other</a:t>
            </a:r>
            <a:r>
              <a:rPr lang="da-DK" baseline="0" dirty="0" smtClean="0"/>
              <a:t> processes </a:t>
            </a:r>
            <a:r>
              <a:rPr lang="da-DK" baseline="0" dirty="0" err="1" smtClean="0"/>
              <a:t>exist</a:t>
            </a:r>
            <a:r>
              <a:rPr lang="da-DK" baseline="0" dirty="0" smtClean="0"/>
              <a:t> but </a:t>
            </a:r>
            <a:r>
              <a:rPr lang="da-DK" baseline="0" dirty="0" err="1" smtClean="0"/>
              <a:t>they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are</a:t>
            </a:r>
            <a:r>
              <a:rPr lang="da-DK" baseline="0" dirty="0" smtClean="0"/>
              <a:t> </a:t>
            </a:r>
            <a:r>
              <a:rPr lang="da-DK" baseline="0" dirty="0" err="1" smtClean="0"/>
              <a:t>expensive</a:t>
            </a:r>
            <a:r>
              <a:rPr lang="da-DK" baseline="0" dirty="0" smtClean="0"/>
              <a:t> and </a:t>
            </a:r>
            <a:r>
              <a:rPr lang="da-DK" baseline="0" dirty="0" err="1" smtClean="0"/>
              <a:t>only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capture</a:t>
            </a:r>
            <a:r>
              <a:rPr lang="da-DK" baseline="0" dirty="0" smtClean="0"/>
              <a:t> it (not </a:t>
            </a:r>
            <a:r>
              <a:rPr lang="da-DK" baseline="0" dirty="0" err="1" smtClean="0"/>
              <a:t>environmentally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friendly</a:t>
            </a:r>
            <a:r>
              <a:rPr lang="da-DK" baseline="0" dirty="0" smtClean="0"/>
              <a:t>). </a:t>
            </a:r>
            <a:r>
              <a:rPr lang="da-DK" baseline="0" dirty="0" err="1" smtClean="0"/>
              <a:t>Many</a:t>
            </a:r>
            <a:r>
              <a:rPr lang="da-DK" baseline="0" dirty="0" smtClean="0"/>
              <a:t> cases co2 and </a:t>
            </a:r>
            <a:r>
              <a:rPr lang="da-DK" baseline="0" dirty="0" err="1" smtClean="0"/>
              <a:t>some</a:t>
            </a:r>
            <a:r>
              <a:rPr lang="da-DK" baseline="0" dirty="0" smtClean="0"/>
              <a:t> ch4 </a:t>
            </a:r>
            <a:r>
              <a:rPr lang="da-DK" baseline="0" dirty="0" err="1" smtClean="0"/>
              <a:t>ends</a:t>
            </a:r>
            <a:r>
              <a:rPr lang="da-DK" baseline="0" dirty="0" smtClean="0"/>
              <a:t> up </a:t>
            </a:r>
            <a:r>
              <a:rPr lang="da-DK" baseline="0" dirty="0" err="1" smtClean="0"/>
              <a:t>being</a:t>
            </a:r>
            <a:r>
              <a:rPr lang="da-DK" baseline="0" dirty="0" smtClean="0"/>
              <a:t> </a:t>
            </a:r>
            <a:r>
              <a:rPr lang="da-DK" baseline="0" dirty="0" err="1" smtClean="0"/>
              <a:t>released</a:t>
            </a:r>
            <a:r>
              <a:rPr lang="da-DK" baseline="0" dirty="0" smtClean="0"/>
              <a:t> </a:t>
            </a:r>
            <a:r>
              <a:rPr lang="da-DK" baseline="0" dirty="0" err="1" smtClean="0"/>
              <a:t>into</a:t>
            </a:r>
            <a:r>
              <a:rPr lang="da-DK" baseline="0" dirty="0" smtClean="0"/>
              <a:t> </a:t>
            </a:r>
            <a:r>
              <a:rPr lang="da-DK" baseline="0" dirty="0" err="1" smtClean="0"/>
              <a:t>athmosphere</a:t>
            </a:r>
            <a:r>
              <a:rPr lang="da-DK" baseline="0" dirty="0" smtClean="0"/>
              <a:t>.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E9511AC-CA0D-B246-B79B-71DA0C016F5E}" type="datetime1">
              <a:rPr lang="da-DK" smtClean="0"/>
              <a:pPr/>
              <a:t>17.9.2013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86E784-D46F-C847-B7A9-E016134FECB9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4961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DC4E0-BF7B-4784-BF18-E1CF3096038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0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FCF18FD-D8E0-4565-950B-3C64D47F11B8}" type="datetime1">
              <a:rPr lang="da-DK" smtClean="0"/>
              <a:pPr>
                <a:defRPr/>
              </a:pPr>
              <a:t>17.9.2013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FAB5CD-348D-44CD-9C6E-058CF87627D1}" type="slidenum">
              <a:rPr lang="da-DK" smtClean="0"/>
              <a:pPr>
                <a:defRPr/>
              </a:pPr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57253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8" name="Picture 38" descr="DTU UK A1 RGB cop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279400"/>
            <a:ext cx="22812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6402388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pic>
        <p:nvPicPr>
          <p:cNvPr id="5154" name="Picture 34" descr="C:\Users\cls\Desktop\DTU_ppt\Til PAW\DTU_LOGOS\Done\DTU Milj++ A U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34251" b="14568"/>
          <a:stretch>
            <a:fillRect/>
          </a:stretch>
        </p:blipFill>
        <p:spPr bwMode="auto">
          <a:xfrm>
            <a:off x="619125" y="6029325"/>
            <a:ext cx="5213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5" name="Picture 35" descr="DTU Milj+© frise RGB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78"/>
          <a:stretch>
            <a:fillRect/>
          </a:stretch>
        </p:blipFill>
        <p:spPr bwMode="auto">
          <a:xfrm>
            <a:off x="4432300" y="4192588"/>
            <a:ext cx="4711700" cy="233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6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04800"/>
            <a:ext cx="1943100" cy="5861050"/>
          </a:xfrm>
        </p:spPr>
        <p:txBody>
          <a:bodyPr vert="eaVert"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676900" cy="5861050"/>
          </a:xfrm>
        </p:spPr>
        <p:txBody>
          <a:bodyPr vert="eaVert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7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2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6605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5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74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0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34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056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242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772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041" name="Picture 17" descr="DTU 3 RGB copy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75" y="279400"/>
            <a:ext cx="363538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34" descr="C:\Users\cls\Desktop\DTU_ppt\Til PAW\DTU_LOGOS\Done\DTU Milj++ A UK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 t="34251" r="23672" b="14568"/>
          <a:stretch>
            <a:fillRect/>
          </a:stretch>
        </p:blipFill>
        <p:spPr bwMode="auto">
          <a:xfrm>
            <a:off x="573088" y="6350000"/>
            <a:ext cx="2220912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500" b="1">
          <a:solidFill>
            <a:srgbClr val="660099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500" b="1">
          <a:solidFill>
            <a:srgbClr val="660099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2500" b="1">
          <a:solidFill>
            <a:srgbClr val="660099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2500" b="1">
          <a:solidFill>
            <a:srgbClr val="660099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2500" b="1">
          <a:solidFill>
            <a:srgbClr val="660099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rgbClr val="660099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rgbClr val="660099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rgbClr val="660099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rgbClr val="660099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188913" indent="-188913" algn="l" rtl="0" fontAlgn="base">
        <a:spcBef>
          <a:spcPct val="20000"/>
        </a:spcBef>
        <a:spcAft>
          <a:spcPct val="0"/>
        </a:spcAft>
        <a:buSzPct val="65000"/>
        <a:buBlip>
          <a:blip r:embed="rId15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39750" indent="-171450" algn="l" rtl="0" fontAlgn="base">
        <a:spcBef>
          <a:spcPct val="20000"/>
        </a:spcBef>
        <a:spcAft>
          <a:spcPct val="0"/>
        </a:spcAft>
        <a:buSzPct val="65000"/>
        <a:buBlip>
          <a:blip r:embed="rId15"/>
        </a:buBlip>
        <a:defRPr sz="1600">
          <a:solidFill>
            <a:schemeClr val="tx1"/>
          </a:solidFill>
          <a:latin typeface="+mn-lt"/>
          <a:ea typeface="+mn-ea"/>
        </a:defRPr>
      </a:lvl2pPr>
      <a:lvl3pPr marL="895350" indent="-176213" algn="l" rtl="0" fontAlgn="base">
        <a:spcBef>
          <a:spcPct val="20000"/>
        </a:spcBef>
        <a:spcAft>
          <a:spcPct val="0"/>
        </a:spcAft>
        <a:buSzPct val="65000"/>
        <a:buBlip>
          <a:blip r:embed="rId15"/>
        </a:buBlip>
        <a:defRPr sz="1600">
          <a:solidFill>
            <a:schemeClr val="tx1"/>
          </a:solidFill>
          <a:latin typeface="+mn-lt"/>
          <a:ea typeface="+mn-ea"/>
        </a:defRPr>
      </a:lvl3pPr>
      <a:lvl4pPr marL="1257300" indent="-182563" algn="l" rtl="0" fontAlgn="base">
        <a:spcBef>
          <a:spcPct val="20000"/>
        </a:spcBef>
        <a:spcAft>
          <a:spcPct val="0"/>
        </a:spcAft>
        <a:buSzPct val="65000"/>
        <a:buBlip>
          <a:blip r:embed="rId15"/>
        </a:buBlip>
        <a:defRPr sz="1600">
          <a:solidFill>
            <a:schemeClr val="tx1"/>
          </a:solidFill>
          <a:latin typeface="+mn-lt"/>
          <a:ea typeface="+mn-ea"/>
        </a:defRPr>
      </a:lvl4pPr>
      <a:lvl5pPr marL="1612900" indent="-176213" algn="l" rtl="0" fontAlgn="base">
        <a:spcBef>
          <a:spcPct val="20000"/>
        </a:spcBef>
        <a:spcAft>
          <a:spcPct val="0"/>
        </a:spcAft>
        <a:buSzPct val="65000"/>
        <a:buBlip>
          <a:blip r:embed="rId15"/>
        </a:buBlip>
        <a:defRPr sz="1600">
          <a:solidFill>
            <a:schemeClr val="tx1"/>
          </a:solidFill>
          <a:latin typeface="+mn-lt"/>
          <a:ea typeface="+mn-ea"/>
        </a:defRPr>
      </a:lvl5pPr>
      <a:lvl6pPr marL="2070100" indent="-176213" algn="l" rtl="0" fontAlgn="base">
        <a:spcBef>
          <a:spcPct val="20000"/>
        </a:spcBef>
        <a:spcAft>
          <a:spcPct val="0"/>
        </a:spcAft>
        <a:buSzPct val="65000"/>
        <a:buBlip>
          <a:blip r:embed="rId15"/>
        </a:buBlip>
        <a:defRPr sz="1600">
          <a:solidFill>
            <a:schemeClr val="tx1"/>
          </a:solidFill>
          <a:latin typeface="+mn-lt"/>
          <a:ea typeface="+mn-ea"/>
        </a:defRPr>
      </a:lvl6pPr>
      <a:lvl7pPr marL="2527300" indent="-176213" algn="l" rtl="0" fontAlgn="base">
        <a:spcBef>
          <a:spcPct val="20000"/>
        </a:spcBef>
        <a:spcAft>
          <a:spcPct val="0"/>
        </a:spcAft>
        <a:buSzPct val="65000"/>
        <a:buBlip>
          <a:blip r:embed="rId15"/>
        </a:buBlip>
        <a:defRPr sz="1600">
          <a:solidFill>
            <a:schemeClr val="tx1"/>
          </a:solidFill>
          <a:latin typeface="+mn-lt"/>
          <a:ea typeface="+mn-ea"/>
        </a:defRPr>
      </a:lvl7pPr>
      <a:lvl8pPr marL="2984500" indent="-176213" algn="l" rtl="0" fontAlgn="base">
        <a:spcBef>
          <a:spcPct val="20000"/>
        </a:spcBef>
        <a:spcAft>
          <a:spcPct val="0"/>
        </a:spcAft>
        <a:buSzPct val="65000"/>
        <a:buBlip>
          <a:blip r:embed="rId15"/>
        </a:buBlip>
        <a:defRPr sz="1600">
          <a:solidFill>
            <a:schemeClr val="tx1"/>
          </a:solidFill>
          <a:latin typeface="+mn-lt"/>
          <a:ea typeface="+mn-ea"/>
        </a:defRPr>
      </a:lvl8pPr>
      <a:lvl9pPr marL="3441700" indent="-176213" algn="l" rtl="0" fontAlgn="base">
        <a:spcBef>
          <a:spcPct val="20000"/>
        </a:spcBef>
        <a:spcAft>
          <a:spcPct val="0"/>
        </a:spcAft>
        <a:buSzPct val="65000"/>
        <a:buBlip>
          <a:blip r:embed="rId15"/>
        </a:buBlip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29.png"/><Relationship Id="rId1" Type="http://schemas.openxmlformats.org/officeDocument/2006/relationships/tags" Target="../tags/tag1.xml"/><Relationship Id="rId2" Type="http://schemas.microsoft.com/office/2007/relationships/media" Target="../media/media1.avi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eg"/><Relationship Id="rId5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6842760" cy="838200"/>
          </a:xfrm>
        </p:spPr>
        <p:txBody>
          <a:bodyPr/>
          <a:lstStyle/>
          <a:p>
            <a:r>
              <a:rPr lang="en-GB" sz="3600" dirty="0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cs typeface="Calibri Light"/>
              </a:rPr>
              <a:t>Jerusalem artichoke as raw material in the biorefinery concept</a:t>
            </a:r>
            <a:endParaRPr lang="en-GB" sz="3600" dirty="0">
              <a:solidFill>
                <a:srgbClr val="8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 Light"/>
              <a:cs typeface="Calibri Light"/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Ingólfur Bragi Gunnarsson </a:t>
            </a:r>
          </a:p>
          <a:p>
            <a:r>
              <a:rPr lang="en-GB" sz="20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Ph.D. student</a:t>
            </a:r>
          </a:p>
          <a:p>
            <a:endParaRPr lang="en-GB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dirty="0" smtClean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Supervisor: </a:t>
            </a:r>
            <a:r>
              <a:rPr lang="en-GB" dirty="0" err="1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Prof.</a:t>
            </a:r>
            <a:r>
              <a:rPr lang="en-GB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Irini Angelidaki</a:t>
            </a:r>
          </a:p>
          <a:p>
            <a:r>
              <a:rPr lang="en-GB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Co-supervisor: Dimitar Karakashev</a:t>
            </a:r>
            <a:endParaRPr lang="en-GB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" y="156845"/>
            <a:ext cx="2272665" cy="79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271" y="326003"/>
            <a:ext cx="1689005" cy="52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363221"/>
            <a:ext cx="2049775" cy="45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cs typeface="Calibri Light"/>
              </a:rPr>
              <a:t>Conversion</a:t>
            </a:r>
            <a:endParaRPr lang="en-US" sz="4400" dirty="0">
              <a:solidFill>
                <a:srgbClr val="8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 Light"/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buClr>
                <a:srgbClr val="800000"/>
              </a:buClr>
              <a:buFont typeface="Wingdings" charset="2"/>
              <a:buChar char="Ø"/>
            </a:pPr>
            <a:r>
              <a:rPr lang="en-US" sz="3600" dirty="0" smtClean="0">
                <a:solidFill>
                  <a:srgbClr val="00B050"/>
                </a:solidFill>
                <a:latin typeface="Berlin Sans FB Demi" panose="020E0802020502020306" pitchFamily="34" charset="0"/>
                <a:cs typeface="Calibri"/>
              </a:rPr>
              <a:t>Bioethanol </a:t>
            </a:r>
            <a:r>
              <a:rPr lang="en-US" sz="2800" dirty="0" smtClean="0">
                <a:latin typeface="Calibri"/>
                <a:cs typeface="Calibri"/>
              </a:rPr>
              <a:t>(CH</a:t>
            </a:r>
            <a:r>
              <a:rPr lang="en-US" sz="2800" baseline="-25000" dirty="0" smtClean="0">
                <a:latin typeface="Calibri"/>
                <a:cs typeface="Calibri"/>
              </a:rPr>
              <a:t>3</a:t>
            </a:r>
            <a:r>
              <a:rPr lang="en-US" sz="2800" dirty="0" smtClean="0">
                <a:latin typeface="Calibri"/>
                <a:cs typeface="Calibri"/>
              </a:rPr>
              <a:t>CH</a:t>
            </a:r>
            <a:r>
              <a:rPr lang="en-US" sz="2800" baseline="-25000" dirty="0" smtClean="0">
                <a:latin typeface="Calibri"/>
                <a:cs typeface="Calibri"/>
              </a:rPr>
              <a:t>2</a:t>
            </a:r>
            <a:r>
              <a:rPr lang="en-US" sz="2800" dirty="0" smtClean="0">
                <a:latin typeface="Calibri"/>
                <a:cs typeface="Calibri"/>
              </a:rPr>
              <a:t>OH + </a:t>
            </a:r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CO</a:t>
            </a:r>
            <a:r>
              <a:rPr lang="en-US" sz="28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800" dirty="0" smtClean="0">
                <a:latin typeface="Calibri"/>
                <a:cs typeface="Calibri"/>
              </a:rPr>
              <a:t>)</a:t>
            </a:r>
            <a:endParaRPr lang="en-US" sz="2800" dirty="0">
              <a:latin typeface="Calibri"/>
              <a:cs typeface="Calibri"/>
            </a:endParaRPr>
          </a:p>
          <a:p>
            <a:pPr>
              <a:buClr>
                <a:srgbClr val="800000"/>
              </a:buClr>
              <a:buFont typeface="Wingdings" charset="2"/>
              <a:buChar char="Ø"/>
            </a:pPr>
            <a:r>
              <a:rPr lang="en-US" sz="4000" dirty="0" smtClean="0">
                <a:solidFill>
                  <a:srgbClr val="00B050"/>
                </a:solidFill>
                <a:latin typeface="Berlin Sans FB Demi" panose="020E0802020502020306" pitchFamily="34" charset="0"/>
                <a:cs typeface="Calibri"/>
              </a:rPr>
              <a:t>Biogas</a:t>
            </a:r>
            <a:r>
              <a:rPr lang="en-US" sz="2800" dirty="0" smtClean="0">
                <a:latin typeface="Calibri"/>
                <a:cs typeface="Calibri"/>
              </a:rPr>
              <a:t> (CH</a:t>
            </a:r>
            <a:r>
              <a:rPr lang="en-US" sz="2800" baseline="-25000" dirty="0" smtClean="0">
                <a:latin typeface="Calibri"/>
                <a:cs typeface="Calibri"/>
              </a:rPr>
              <a:t>4</a:t>
            </a:r>
            <a:r>
              <a:rPr lang="en-US" sz="2800" dirty="0" smtClean="0">
                <a:latin typeface="Calibri"/>
                <a:cs typeface="Calibri"/>
              </a:rPr>
              <a:t> + </a:t>
            </a:r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CO</a:t>
            </a:r>
            <a:r>
              <a:rPr lang="en-US" sz="28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800" dirty="0" smtClean="0">
                <a:latin typeface="Calibri"/>
                <a:cs typeface="Calibri"/>
              </a:rPr>
              <a:t>)</a:t>
            </a:r>
          </a:p>
          <a:p>
            <a:pPr lvl="1">
              <a:buClr>
                <a:srgbClr val="800000"/>
              </a:buClr>
              <a:buFont typeface="Wingdings" charset="2"/>
              <a:buChar char="Ø"/>
            </a:pPr>
            <a:r>
              <a:rPr lang="is-IS" sz="2400" dirty="0" smtClean="0">
                <a:latin typeface="Calibri"/>
                <a:cs typeface="Calibri"/>
              </a:rPr>
              <a:t>Produced from waste streams</a:t>
            </a:r>
          </a:p>
          <a:p>
            <a:pPr lvl="1">
              <a:buClr>
                <a:srgbClr val="800000"/>
              </a:buClr>
              <a:buFont typeface="Wingdings" charset="2"/>
              <a:buChar char="Ø"/>
            </a:pPr>
            <a:r>
              <a:rPr lang="is-IS" sz="2400" dirty="0" smtClean="0">
                <a:latin typeface="Calibri"/>
                <a:cs typeface="Calibri"/>
              </a:rPr>
              <a:t>Autogas (Pure methane)</a:t>
            </a:r>
          </a:p>
          <a:p>
            <a:pPr lvl="1">
              <a:buClr>
                <a:srgbClr val="800000"/>
              </a:buClr>
              <a:buFont typeface="Wingdings" charset="2"/>
              <a:buChar char="Ø"/>
            </a:pPr>
            <a:r>
              <a:rPr lang="is-IS" sz="2400" dirty="0" smtClean="0">
                <a:latin typeface="Calibri"/>
                <a:cs typeface="Calibri"/>
              </a:rPr>
              <a:t>Biogas upgrading (</a:t>
            </a:r>
            <a:r>
              <a:rPr lang="is-IS" sz="2400" u="sng" dirty="0" smtClean="0">
                <a:latin typeface="Calibri"/>
                <a:cs typeface="Calibri"/>
              </a:rPr>
              <a:t>expensive</a:t>
            </a:r>
            <a:r>
              <a:rPr lang="is-IS" sz="2400" dirty="0" smtClean="0">
                <a:latin typeface="Calibri"/>
                <a:cs typeface="Calibri"/>
              </a:rPr>
              <a:t>)</a:t>
            </a:r>
            <a:endParaRPr lang="en-US" sz="2800" dirty="0">
              <a:latin typeface="Calibri"/>
              <a:cs typeface="Calibri"/>
            </a:endParaRPr>
          </a:p>
          <a:p>
            <a:pPr>
              <a:buClr>
                <a:srgbClr val="800000"/>
              </a:buClr>
              <a:buFont typeface="Wingdings" charset="2"/>
              <a:buChar char="Ø"/>
            </a:pPr>
            <a:r>
              <a:rPr lang="en-US" sz="3600" dirty="0" err="1" smtClean="0">
                <a:solidFill>
                  <a:srgbClr val="FF0000"/>
                </a:solidFill>
                <a:latin typeface="Berlin Sans FB Demi" panose="020E0802020502020306" pitchFamily="34" charset="0"/>
                <a:cs typeface="Calibri"/>
              </a:rPr>
              <a:t>Biosuccinic</a:t>
            </a:r>
            <a:r>
              <a:rPr lang="en-US" sz="3600" dirty="0" smtClean="0">
                <a:solidFill>
                  <a:srgbClr val="FF0000"/>
                </a:solidFill>
                <a:latin typeface="Berlin Sans FB Demi" panose="020E0802020502020306" pitchFamily="34" charset="0"/>
                <a:cs typeface="Calibri"/>
              </a:rPr>
              <a:t> acid</a:t>
            </a:r>
          </a:p>
          <a:p>
            <a:pPr lvl="1">
              <a:buClr>
                <a:srgbClr val="800000"/>
              </a:buClr>
              <a:buFont typeface="Wingdings" charset="2"/>
              <a:buChar char="Ø"/>
            </a:pPr>
            <a:r>
              <a:rPr lang="is-IS" sz="2400" dirty="0" smtClean="0">
                <a:solidFill>
                  <a:srgbClr val="FF0000"/>
                </a:solidFill>
                <a:latin typeface="Berlin Sans FB Demi" panose="020E0802020502020306" pitchFamily="34" charset="0"/>
                <a:cs typeface="Calibri"/>
              </a:rPr>
              <a:t>What is that?</a:t>
            </a:r>
          </a:p>
          <a:p>
            <a:pPr lvl="1">
              <a:buClr>
                <a:srgbClr val="800000"/>
              </a:buClr>
              <a:buFont typeface="Wingdings" charset="2"/>
              <a:buChar char="Ø"/>
            </a:pPr>
            <a:r>
              <a:rPr lang="is-IS" sz="2400" dirty="0" smtClean="0">
                <a:solidFill>
                  <a:srgbClr val="FF0000"/>
                </a:solidFill>
                <a:latin typeface="Berlin Sans FB Demi" panose="020E0802020502020306" pitchFamily="34" charset="0"/>
                <a:cs typeface="Calibri"/>
              </a:rPr>
              <a:t>Why?</a:t>
            </a:r>
          </a:p>
          <a:p>
            <a:pPr lvl="1">
              <a:buClr>
                <a:srgbClr val="800000"/>
              </a:buClr>
              <a:buFont typeface="Wingdings" charset="2"/>
              <a:buChar char="Ø"/>
            </a:pPr>
            <a:r>
              <a:rPr lang="is-IS" sz="2400" dirty="0" smtClean="0">
                <a:solidFill>
                  <a:srgbClr val="FF0000"/>
                </a:solidFill>
                <a:latin typeface="Berlin Sans FB Demi" panose="020E0802020502020306" pitchFamily="34" charset="0"/>
                <a:cs typeface="Calibri"/>
              </a:rPr>
              <a:t>How?</a:t>
            </a:r>
          </a:p>
          <a:p>
            <a:pPr lvl="1">
              <a:buClr>
                <a:srgbClr val="800000"/>
              </a:buClr>
              <a:buFont typeface="Wingdings" charset="2"/>
              <a:buChar char="Ø"/>
            </a:pPr>
            <a:endParaRPr lang="en-US" sz="3400" dirty="0" smtClean="0">
              <a:solidFill>
                <a:srgbClr val="FF0000"/>
              </a:solidFill>
              <a:latin typeface="Berlin Sans FB Demi" panose="020E0802020502020306" pitchFamily="34" charset="0"/>
              <a:cs typeface="Calibri"/>
            </a:endParaRPr>
          </a:p>
        </p:txBody>
      </p:sp>
      <p:pic>
        <p:nvPicPr>
          <p:cNvPr id="1026" name="Picture 2" descr="C:\Users\inbg\Downloads\photo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43" y="3429000"/>
            <a:ext cx="3856349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8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spc="300" dirty="0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</a:rPr>
              <a:t>Succinic acid</a:t>
            </a:r>
            <a:endParaRPr lang="en-US" sz="4400" spc="300" dirty="0">
              <a:solidFill>
                <a:schemeClr val="tx2">
                  <a:lumMod val="75000"/>
                </a:schemeClr>
              </a:solidFill>
              <a:latin typeface="Calibri Light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187220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is-I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Currently produced from petrochemicals!</a:t>
            </a:r>
          </a:p>
          <a:p>
            <a:pPr>
              <a:buFont typeface="Wingdings" pitchFamily="2" charset="2"/>
              <a:buChar char="Ø"/>
            </a:pPr>
            <a:r>
              <a:rPr lang="is-I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Applications for SA include:</a:t>
            </a:r>
          </a:p>
          <a:p>
            <a:pPr lvl="1">
              <a:buFont typeface="Wingdings" pitchFamily="2" charset="2"/>
              <a:buChar char="Ø"/>
            </a:pPr>
            <a:r>
              <a:rPr lang="is-I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Pharmaceuticals, coatings, biopolymers,resins and solvents.</a:t>
            </a:r>
          </a:p>
        </p:txBody>
      </p:sp>
      <p:pic>
        <p:nvPicPr>
          <p:cNvPr id="1026" name="Picture 2" descr="http://4.bp.blogspot.com/-P482R7A5fHE/UDL4XlTYbhI/AAAAAAAAAAA/2LS8DOiub08/s1600/succinic%2Bacid%2Bderivati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07997"/>
            <a:ext cx="3667210" cy="2736304"/>
          </a:xfrm>
          <a:prstGeom prst="rect">
            <a:avLst/>
          </a:prstGeom>
        </p:spPr>
      </p:pic>
      <p:pic>
        <p:nvPicPr>
          <p:cNvPr id="3" name="Picture 2" descr="http://www.cleanmpg.com/photos/data/2/Mitsubishi_i-MiEV_Da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31178"/>
            <a:ext cx="3384376" cy="1692188"/>
          </a:xfrm>
          <a:prstGeom prst="rect">
            <a:avLst/>
          </a:prstGeom>
          <a:noFill/>
          <a:effectLst/>
        </p:spPr>
      </p:pic>
      <p:pic>
        <p:nvPicPr>
          <p:cNvPr id="1028" name="Picture 4" descr="http://www.interpharma.co.uk/wp-content/uploads/2011/02/wpid-1297458446_pharmaceuticaltable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581128"/>
            <a:ext cx="2592287" cy="1728192"/>
          </a:xfrm>
          <a:prstGeom prst="rect">
            <a:avLst/>
          </a:prstGeom>
          <a:noFill/>
          <a:effectLst/>
        </p:spPr>
      </p:pic>
      <p:pic>
        <p:nvPicPr>
          <p:cNvPr id="1030" name="Picture 6" descr="http://climateinc.org/wp-content/uploads/2012/01/green-chemistr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277" y="1988820"/>
            <a:ext cx="2039861" cy="3042358"/>
          </a:xfrm>
          <a:prstGeom prst="rect">
            <a:avLst/>
          </a:prstGeom>
          <a:noFill/>
          <a:effectLst/>
        </p:spPr>
      </p:pic>
      <p:pic>
        <p:nvPicPr>
          <p:cNvPr id="1032" name="Picture 8" descr="http://media.tumblr.com/tumblr_ltix5v8x9z1qhnbt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6" y="2807997"/>
            <a:ext cx="2357367" cy="159891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33876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4800" dirty="0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</a:rPr>
              <a:t>Biosuccinic acid production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Calibri Light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90392" cy="3629000"/>
          </a:xfrm>
        </p:spPr>
        <p:txBody>
          <a:bodyPr/>
          <a:lstStyle/>
          <a:p>
            <a:pPr>
              <a:buClr>
                <a:schemeClr val="tx2">
                  <a:lumMod val="75000"/>
                </a:schemeClr>
              </a:buClr>
              <a:buSzPct val="75000"/>
              <a:buFont typeface="Wingdings" pitchFamily="2" charset="2"/>
              <a:buChar char="Ø"/>
            </a:pPr>
            <a:r>
              <a:rPr lang="en-GB" sz="1600" dirty="0" smtClean="0"/>
              <a:t>Succinic acid producing bacteria</a:t>
            </a:r>
          </a:p>
          <a:p>
            <a:pPr lvl="1">
              <a:buClr>
                <a:schemeClr val="tx2">
                  <a:lumMod val="75000"/>
                </a:schemeClr>
              </a:buClr>
              <a:buSzPct val="75000"/>
              <a:buFont typeface="Wingdings" pitchFamily="2" charset="2"/>
              <a:buChar char="Ø"/>
            </a:pPr>
            <a:r>
              <a:rPr lang="en-GB" sz="1200" b="1" i="1" dirty="0">
                <a:solidFill>
                  <a:srgbClr val="FF0000"/>
                </a:solidFill>
              </a:rPr>
              <a:t>Actinobacillus succinogenes</a:t>
            </a:r>
            <a:endParaRPr lang="en-GB" sz="1200" dirty="0"/>
          </a:p>
          <a:p>
            <a:pPr lvl="1">
              <a:buClr>
                <a:schemeClr val="tx2">
                  <a:lumMod val="75000"/>
                </a:schemeClr>
              </a:buClr>
              <a:buSzPct val="75000"/>
              <a:buFont typeface="Wingdings" pitchFamily="2" charset="2"/>
              <a:buChar char="Ø"/>
            </a:pPr>
            <a:r>
              <a:rPr lang="en-GB" sz="1200" i="1" dirty="0" err="1" smtClean="0"/>
              <a:t>Anaerobiospirillum</a:t>
            </a:r>
            <a:r>
              <a:rPr lang="en-GB" sz="1200" i="1" dirty="0" smtClean="0"/>
              <a:t> </a:t>
            </a:r>
            <a:r>
              <a:rPr lang="en-GB" sz="1200" i="1" dirty="0" err="1" smtClean="0"/>
              <a:t>succinoproducens</a:t>
            </a:r>
            <a:endParaRPr lang="en-GB" sz="1200" dirty="0"/>
          </a:p>
          <a:p>
            <a:pPr lvl="1">
              <a:buClr>
                <a:schemeClr val="tx2">
                  <a:lumMod val="75000"/>
                </a:schemeClr>
              </a:buClr>
              <a:buSzPct val="75000"/>
              <a:buFont typeface="Wingdings" pitchFamily="2" charset="2"/>
              <a:buChar char="Ø"/>
            </a:pPr>
            <a:r>
              <a:rPr lang="en-GB" sz="1200" i="1" dirty="0" err="1" smtClean="0"/>
              <a:t>Mannheimia</a:t>
            </a:r>
            <a:r>
              <a:rPr lang="en-GB" sz="1200" i="1" dirty="0" smtClean="0"/>
              <a:t> </a:t>
            </a:r>
            <a:r>
              <a:rPr lang="en-GB" sz="1200" i="1" dirty="0" err="1" smtClean="0"/>
              <a:t>succiniciproducens</a:t>
            </a:r>
            <a:r>
              <a:rPr lang="en-GB" sz="1200" dirty="0" smtClean="0"/>
              <a:t> </a:t>
            </a:r>
          </a:p>
          <a:p>
            <a:pPr lvl="1">
              <a:buClr>
                <a:schemeClr val="tx2">
                  <a:lumMod val="75000"/>
                </a:schemeClr>
              </a:buClr>
              <a:buSzPct val="75000"/>
              <a:buFont typeface="Wingdings" pitchFamily="2" charset="2"/>
              <a:buChar char="Ø"/>
            </a:pPr>
            <a:r>
              <a:rPr lang="en-GB" sz="1200" dirty="0" smtClean="0"/>
              <a:t>recombinant </a:t>
            </a:r>
            <a:r>
              <a:rPr lang="en-GB" sz="1200" i="1" dirty="0"/>
              <a:t>Escherichia coli</a:t>
            </a:r>
            <a:r>
              <a:rPr lang="en-GB" sz="1200" dirty="0"/>
              <a:t> </a:t>
            </a:r>
            <a:r>
              <a:rPr lang="en-GB" sz="1200" dirty="0" smtClean="0"/>
              <a:t>strains</a:t>
            </a:r>
          </a:p>
          <a:p>
            <a:pPr lvl="1">
              <a:buClr>
                <a:schemeClr val="tx2">
                  <a:lumMod val="75000"/>
                </a:schemeClr>
              </a:buClr>
              <a:buSzPct val="75000"/>
              <a:buFont typeface="Wingdings" pitchFamily="2" charset="2"/>
              <a:buChar char="Ø"/>
            </a:pPr>
            <a:r>
              <a:rPr lang="en-GB" sz="1200" dirty="0"/>
              <a:t>r</a:t>
            </a:r>
            <a:r>
              <a:rPr lang="en-GB" sz="1200" dirty="0" smtClean="0"/>
              <a:t>ecombinant</a:t>
            </a:r>
            <a:r>
              <a:rPr lang="en-GB" sz="1200" i="1" dirty="0" smtClean="0"/>
              <a:t> </a:t>
            </a:r>
            <a:r>
              <a:rPr lang="en-GB" sz="1200" i="1" dirty="0" err="1" smtClean="0"/>
              <a:t>Corynebacterium</a:t>
            </a:r>
            <a:r>
              <a:rPr lang="en-GB" sz="1200" i="1" dirty="0" smtClean="0"/>
              <a:t> </a:t>
            </a:r>
            <a:r>
              <a:rPr lang="en-GB" sz="1200" i="1" dirty="0" err="1" smtClean="0"/>
              <a:t>glutamicum</a:t>
            </a:r>
            <a:endParaRPr lang="en-GB" sz="1200" i="1" dirty="0" smtClean="0"/>
          </a:p>
          <a:p>
            <a:pPr lvl="1">
              <a:buClr>
                <a:schemeClr val="tx2">
                  <a:lumMod val="75000"/>
                </a:schemeClr>
              </a:buClr>
              <a:buSzPct val="75000"/>
              <a:buFont typeface="Wingdings" pitchFamily="2" charset="2"/>
              <a:buChar char="Ø"/>
            </a:pPr>
            <a:endParaRPr lang="en-GB" sz="1200" i="1" dirty="0"/>
          </a:p>
          <a:p>
            <a:pPr>
              <a:buClr>
                <a:schemeClr val="tx2">
                  <a:lumMod val="75000"/>
                </a:schemeClr>
              </a:buClr>
              <a:buSzPct val="75000"/>
              <a:buFont typeface="Wingdings" pitchFamily="2" charset="2"/>
              <a:buChar char="Ø"/>
            </a:pPr>
            <a:r>
              <a:rPr lang="is-IS" sz="2000" i="1" dirty="0" smtClean="0"/>
              <a:t>A. Succinogenes 130Z</a:t>
            </a:r>
            <a:endParaRPr lang="is-IS" sz="2000" dirty="0" smtClean="0"/>
          </a:p>
          <a:p>
            <a:pPr lvl="1">
              <a:buClr>
                <a:schemeClr val="tx2">
                  <a:lumMod val="75000"/>
                </a:schemeClr>
              </a:buClr>
              <a:buSzPct val="75000"/>
              <a:buFont typeface="Wingdings" pitchFamily="2" charset="2"/>
              <a:buChar char="Ø"/>
            </a:pPr>
            <a:r>
              <a:rPr lang="is-IS" sz="1600" dirty="0" smtClean="0"/>
              <a:t>Ordered from DSMZ</a:t>
            </a:r>
          </a:p>
          <a:p>
            <a:pPr lvl="1">
              <a:buClr>
                <a:schemeClr val="tx2">
                  <a:lumMod val="75000"/>
                </a:schemeClr>
              </a:buClr>
              <a:buSzPct val="75000"/>
              <a:buFont typeface="Wingdings" pitchFamily="2" charset="2"/>
              <a:buChar char="Ø"/>
            </a:pPr>
            <a:r>
              <a:rPr lang="is-IS" sz="1600" b="1" dirty="0" smtClean="0">
                <a:solidFill>
                  <a:srgbClr val="FF0000"/>
                </a:solidFill>
              </a:rPr>
              <a:t>Fixates CO2 </a:t>
            </a:r>
            <a:r>
              <a:rPr lang="is-IS" sz="1600" dirty="0" smtClean="0"/>
              <a:t>during fermentation</a:t>
            </a:r>
          </a:p>
          <a:p>
            <a:pPr lvl="1">
              <a:buClr>
                <a:schemeClr val="tx2">
                  <a:lumMod val="75000"/>
                </a:schemeClr>
              </a:buClr>
              <a:buSzPct val="75000"/>
              <a:buFont typeface="Wingdings" pitchFamily="2" charset="2"/>
              <a:buChar char="Ø"/>
            </a:pPr>
            <a:r>
              <a:rPr lang="en-US" sz="1600" dirty="0"/>
              <a:t>C</a:t>
            </a:r>
            <a:r>
              <a:rPr lang="en-US" sz="1600" dirty="0" smtClean="0"/>
              <a:t>an </a:t>
            </a:r>
            <a:r>
              <a:rPr lang="en-US" sz="1600" dirty="0"/>
              <a:t>utilize a variety of substrates under anaerobic </a:t>
            </a:r>
            <a:r>
              <a:rPr lang="en-US" sz="1600" dirty="0" smtClean="0"/>
              <a:t>conditions</a:t>
            </a:r>
          </a:p>
          <a:p>
            <a:pPr lvl="1">
              <a:buClr>
                <a:schemeClr val="tx2">
                  <a:lumMod val="75000"/>
                </a:schemeClr>
              </a:buClr>
              <a:buSzPct val="75000"/>
              <a:buFont typeface="Wingdings" pitchFamily="2" charset="2"/>
              <a:buChar char="Ø"/>
            </a:pPr>
            <a:r>
              <a:rPr lang="en-GB" sz="1600" dirty="0" smtClean="0"/>
              <a:t>High </a:t>
            </a:r>
            <a:r>
              <a:rPr lang="en-GB" sz="1600" dirty="0"/>
              <a:t>tolerance to </a:t>
            </a:r>
            <a:r>
              <a:rPr lang="en-GB" sz="1600" dirty="0" smtClean="0"/>
              <a:t>substrate</a:t>
            </a:r>
          </a:p>
          <a:p>
            <a:pPr lvl="1">
              <a:buClr>
                <a:schemeClr val="tx2">
                  <a:lumMod val="75000"/>
                </a:schemeClr>
              </a:buClr>
              <a:buSzPct val="75000"/>
              <a:buFont typeface="Wingdings" pitchFamily="2" charset="2"/>
              <a:buChar char="Ø"/>
            </a:pPr>
            <a:r>
              <a:rPr lang="en-GB" sz="1600" dirty="0" smtClean="0"/>
              <a:t>High succinic acid tolerance</a:t>
            </a:r>
            <a:endParaRPr lang="en-US" sz="1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70" y="2060848"/>
            <a:ext cx="4638830" cy="3672408"/>
          </a:xfrm>
        </p:spPr>
      </p:pic>
    </p:spTree>
    <p:extLst>
      <p:ext uri="{BB962C8B-B14F-4D97-AF65-F5344CB8AC3E}">
        <p14:creationId xmlns:p14="http://schemas.microsoft.com/office/powerpoint/2010/main" val="253224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0" y="260648"/>
            <a:ext cx="4697363" cy="6192688"/>
          </a:xfr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3"/>
          <a:stretch/>
        </p:blipFill>
        <p:spPr bwMode="auto">
          <a:xfrm>
            <a:off x="2339752" y="2351473"/>
            <a:ext cx="4697363" cy="303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94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3"/>
          <a:stretch/>
        </p:blipFill>
        <p:spPr bwMode="auto">
          <a:xfrm>
            <a:off x="2339752" y="2351473"/>
            <a:ext cx="4697363" cy="303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1641737" y="4509120"/>
            <a:ext cx="720080" cy="6480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7" name="Up Arrow 6"/>
          <p:cNvSpPr/>
          <p:nvPr/>
        </p:nvSpPr>
        <p:spPr bwMode="auto">
          <a:xfrm>
            <a:off x="6039560" y="6101614"/>
            <a:ext cx="216024" cy="360040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8" name="Up Arrow 7"/>
          <p:cNvSpPr/>
          <p:nvPr/>
        </p:nvSpPr>
        <p:spPr bwMode="auto">
          <a:xfrm>
            <a:off x="7380312" y="6021288"/>
            <a:ext cx="216024" cy="360040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9" name="Left Arrow 8"/>
          <p:cNvSpPr/>
          <p:nvPr/>
        </p:nvSpPr>
        <p:spPr bwMode="auto">
          <a:xfrm>
            <a:off x="7488324" y="2996952"/>
            <a:ext cx="468052" cy="216024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131840" y="2132856"/>
            <a:ext cx="1296144" cy="8640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9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ermentor2.avi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8" y="1623240"/>
            <a:ext cx="5580062" cy="45656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spc="300" dirty="0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</a:rPr>
              <a:t>Patented technology</a:t>
            </a:r>
            <a:endParaRPr lang="en-US" sz="4800" spc="300" dirty="0">
              <a:solidFill>
                <a:schemeClr val="tx2">
                  <a:lumMod val="75000"/>
                </a:schemeClr>
              </a:solidFill>
              <a:latin typeface="Calibri Ligh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530120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30564" y="5877272"/>
            <a:ext cx="17792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Fermenter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78448" y="4149080"/>
            <a:ext cx="1504967" cy="0"/>
          </a:xfrm>
          <a:prstGeom prst="straightConnector1">
            <a:avLst/>
          </a:pr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0589" y="3872081"/>
            <a:ext cx="1607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Feedstock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640607" y="5345098"/>
            <a:ext cx="0" cy="432048"/>
          </a:xfrm>
          <a:prstGeom prst="straightConnector1">
            <a:avLst/>
          </a:pr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300393" y="5777146"/>
            <a:ext cx="2358645" cy="0"/>
          </a:xfrm>
          <a:prstGeom prst="straightConnector1">
            <a:avLst/>
          </a:prstGeom>
          <a:ln w="41275"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2454" y="5138608"/>
            <a:ext cx="1682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Biogas</a:t>
            </a:r>
            <a:br>
              <a:rPr lang="is-I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</a:br>
            <a:r>
              <a:rPr lang="is-I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(CH</a:t>
            </a:r>
            <a:r>
              <a:rPr lang="is-IS" sz="3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4</a:t>
            </a:r>
            <a:r>
              <a:rPr lang="is-I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/</a:t>
            </a:r>
            <a:r>
              <a:rPr lang="is-I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CO</a:t>
            </a:r>
            <a:r>
              <a:rPr lang="is-IS" sz="30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2</a:t>
            </a:r>
            <a:r>
              <a:rPr lang="is-I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)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618662" y="1916832"/>
            <a:ext cx="1504967" cy="0"/>
          </a:xfrm>
          <a:prstGeom prst="straightConnector1">
            <a:avLst/>
          </a:pr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636693" y="1916832"/>
            <a:ext cx="0" cy="432048"/>
          </a:xfrm>
          <a:prstGeom prst="straightConnector1">
            <a:avLst/>
          </a:prstGeom>
          <a:ln w="41275"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479872" y="4149080"/>
            <a:ext cx="820320" cy="0"/>
          </a:xfrm>
          <a:prstGeom prst="straightConnector1">
            <a:avLst/>
          </a:pr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03663" y="1579439"/>
            <a:ext cx="10118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CH</a:t>
            </a:r>
            <a:r>
              <a:rPr lang="is-IS" sz="4400" b="1" baseline="-25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4</a:t>
            </a:r>
            <a:endParaRPr lang="en-US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90032" y="4250112"/>
            <a:ext cx="32051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Effluent containing </a:t>
            </a:r>
            <a:r>
              <a:rPr lang="is-IS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Succinic acid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12816" y="4583012"/>
            <a:ext cx="1667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SA </a:t>
            </a:r>
            <a:br>
              <a:rPr lang="is-I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</a:br>
            <a:r>
              <a:rPr lang="is-I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bacterium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3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4800" dirty="0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</a:rPr>
              <a:t>Simultaneous biogas upgrading and succinic acid production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Calibri Light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1104758"/>
              </p:ext>
            </p:extLst>
          </p:nvPr>
        </p:nvGraphicFramePr>
        <p:xfrm>
          <a:off x="611505" y="1268730"/>
          <a:ext cx="8136959" cy="2448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198728269"/>
              </p:ext>
            </p:extLst>
          </p:nvPr>
        </p:nvGraphicFramePr>
        <p:xfrm>
          <a:off x="611505" y="3573016"/>
          <a:ext cx="8136959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499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9573" r="13904" b="4396"/>
          <a:stretch/>
        </p:blipFill>
        <p:spPr bwMode="auto">
          <a:xfrm>
            <a:off x="0" y="188595"/>
            <a:ext cx="9239980" cy="541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59" y="575293"/>
            <a:ext cx="8281035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</a:pPr>
            <a:r>
              <a:rPr lang="is-IS" altLang="en-US" b="1" u="sng" dirty="0">
                <a:latin typeface="Calibri" pitchFamily="34" charset="0"/>
              </a:rPr>
              <a:t>Fermentation of tuber hydrolysates: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is-IS" altLang="en-US" dirty="0">
                <a:latin typeface="Calibri" pitchFamily="34" charset="0"/>
              </a:rPr>
              <a:t>SA yield was 80.2% in bottles compared to 77.9% in 3-L bioreactor. </a:t>
            </a:r>
            <a:endParaRPr lang="is-IS" altLang="en-US" dirty="0" smtClean="0">
              <a:latin typeface="Calibri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is-IS" altLang="en-US" dirty="0" smtClean="0">
                <a:latin typeface="Calibri" pitchFamily="34" charset="0"/>
              </a:rPr>
              <a:t>However </a:t>
            </a:r>
            <a:r>
              <a:rPr lang="is-IS" altLang="en-US" dirty="0">
                <a:latin typeface="Calibri" pitchFamily="34" charset="0"/>
              </a:rPr>
              <a:t>the SA production was increased by 26.4% in 3-L bioreactor and the </a:t>
            </a:r>
            <a:br>
              <a:rPr lang="is-IS" altLang="en-US" dirty="0">
                <a:latin typeface="Calibri" pitchFamily="34" charset="0"/>
              </a:rPr>
            </a:br>
            <a:r>
              <a:rPr lang="is-IS" altLang="en-US" dirty="0">
                <a:latin typeface="Calibri" pitchFamily="34" charset="0"/>
              </a:rPr>
              <a:t>D-fructose utilization increased from 68.5% to 96.5%. </a:t>
            </a:r>
          </a:p>
          <a:p>
            <a:pPr eaLnBrk="1" hangingPunct="1">
              <a:spcBef>
                <a:spcPct val="0"/>
              </a:spcBef>
            </a:pPr>
            <a:endParaRPr lang="en-GB" altLang="en-US" sz="16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is-IS" altLang="en-US" sz="1600" dirty="0">
              <a:latin typeface="Arial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7251742"/>
              </p:ext>
            </p:extLst>
          </p:nvPr>
        </p:nvGraphicFramePr>
        <p:xfrm>
          <a:off x="4619990" y="2348865"/>
          <a:ext cx="4152901" cy="2520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399344"/>
              </p:ext>
            </p:extLst>
          </p:nvPr>
        </p:nvGraphicFramePr>
        <p:xfrm>
          <a:off x="202447" y="2348865"/>
          <a:ext cx="4320540" cy="2520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1202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  <p:bldGraphic spid="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Summary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s-IS" sz="2400" dirty="0" smtClean="0"/>
              <a:t>Composition analysis</a:t>
            </a:r>
          </a:p>
          <a:p>
            <a:pPr>
              <a:lnSpc>
                <a:spcPct val="150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s-IS" sz="2400" dirty="0" smtClean="0"/>
              <a:t>Harvest </a:t>
            </a:r>
            <a:r>
              <a:rPr lang="en-US" sz="2400" dirty="0" smtClean="0"/>
              <a:t>occasion</a:t>
            </a:r>
            <a:r>
              <a:rPr lang="is-IS" sz="2400" dirty="0" smtClean="0"/>
              <a:t> very important</a:t>
            </a:r>
          </a:p>
          <a:p>
            <a:pPr>
              <a:lnSpc>
                <a:spcPct val="150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s-IS" sz="2400" dirty="0" smtClean="0"/>
              <a:t>Difference between clones not significant</a:t>
            </a:r>
          </a:p>
          <a:p>
            <a:pPr>
              <a:lnSpc>
                <a:spcPct val="150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Reduction in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emissions</a:t>
            </a:r>
          </a:p>
          <a:p>
            <a:pPr>
              <a:lnSpc>
                <a:spcPct val="150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Simultaneous biogas upgrading and succinic acid production</a:t>
            </a:r>
          </a:p>
          <a:p>
            <a:pPr>
              <a:lnSpc>
                <a:spcPct val="150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400" dirty="0" smtClean="0"/>
              <a:t>The potential is definitely there!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129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7744" y="2564904"/>
            <a:ext cx="4752528" cy="1362075"/>
          </a:xfrm>
        </p:spPr>
        <p:txBody>
          <a:bodyPr/>
          <a:lstStyle/>
          <a:p>
            <a:r>
              <a:rPr lang="da-DK" sz="7200" dirty="0" err="1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</a:rPr>
              <a:t>Thank</a:t>
            </a:r>
            <a:r>
              <a:rPr lang="da-DK" sz="7200" dirty="0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</a:rPr>
              <a:t> </a:t>
            </a:r>
            <a:r>
              <a:rPr lang="da-DK" sz="7200" dirty="0" err="1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</a:rPr>
              <a:t>you</a:t>
            </a:r>
            <a:r>
              <a:rPr lang="da-DK" sz="7200" dirty="0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</a:rPr>
              <a:t>!</a:t>
            </a:r>
            <a:endParaRPr lang="da-DK" sz="7200" dirty="0">
              <a:solidFill>
                <a:schemeClr val="tx2">
                  <a:lumMod val="75000"/>
                </a:schemeClr>
              </a:solidFill>
              <a:latin typeface="Calibri Light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3568" y="3861048"/>
            <a:ext cx="7772400" cy="1500187"/>
          </a:xfrm>
        </p:spPr>
        <p:txBody>
          <a:bodyPr/>
          <a:lstStyle/>
          <a:p>
            <a:pPr algn="ctr"/>
            <a:endParaRPr lang="da-DK" dirty="0"/>
          </a:p>
        </p:txBody>
      </p:sp>
      <p:pic>
        <p:nvPicPr>
          <p:cNvPr id="6" name="Picture 2" descr="C:\Users\inbg\AppData\Local\Microsoft\Windows\Temporary Internet Files\Content.Outlook\8OKAB95P\Bioraff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0254"/>
            <a:ext cx="1822119" cy="6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inbg\AppData\Local\Microsoft\Windows\Temporary Internet Files\Content.Outlook\8OKAB95P\OKS_logo_farve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2261"/>
            <a:ext cx="2232248" cy="49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inbg\AppData\Local\Microsoft\Windows\Temporary Internet Files\Content.Outlook\8OKAB95P\EU logo (farve venstrestillet tekst engelsk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054" y="130254"/>
            <a:ext cx="2016224" cy="62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3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entreforenergy.com/images/howisoilus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30" y="2326460"/>
            <a:ext cx="4680585" cy="414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cs typeface="Calibri Light"/>
              </a:rPr>
              <a:t>The </a:t>
            </a:r>
            <a:r>
              <a:rPr lang="en-US" sz="4400" dirty="0" err="1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cs typeface="Calibri Light"/>
              </a:rPr>
              <a:t>Biorefinery</a:t>
            </a:r>
            <a:r>
              <a:rPr lang="en-US" sz="4400" dirty="0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cs typeface="Calibri Light"/>
              </a:rPr>
              <a:t> concept:</a:t>
            </a:r>
            <a:endParaRPr lang="en-US" sz="4400" dirty="0">
              <a:solidFill>
                <a:srgbClr val="8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 Light"/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800000"/>
              </a:buClr>
              <a:buFont typeface="Wingdings" charset="2"/>
              <a:buChar char="Ø"/>
            </a:pPr>
            <a:endParaRPr lang="en-US" sz="2200" dirty="0" smtClean="0">
              <a:latin typeface="Calibri"/>
              <a:cs typeface="Calibri"/>
            </a:endParaRPr>
          </a:p>
          <a:p>
            <a:pPr>
              <a:buClr>
                <a:srgbClr val="800000"/>
              </a:buClr>
              <a:buFont typeface="Wingdings" charset="2"/>
              <a:buChar char="Ø"/>
            </a:pPr>
            <a:r>
              <a:rPr lang="en-US" sz="2200" dirty="0" smtClean="0">
                <a:latin typeface="Calibri"/>
                <a:cs typeface="Calibri"/>
              </a:rPr>
              <a:t>Is similar to today’s petroleum refineries</a:t>
            </a:r>
          </a:p>
          <a:p>
            <a:pPr>
              <a:buClr>
                <a:srgbClr val="800000"/>
              </a:buClr>
              <a:buFont typeface="Wingdings" charset="2"/>
              <a:buChar char="Ø"/>
            </a:pPr>
            <a:endParaRPr lang="en-US" sz="2200" dirty="0" smtClean="0">
              <a:latin typeface="Calibri"/>
              <a:cs typeface="Calibri"/>
            </a:endParaRPr>
          </a:p>
          <a:p>
            <a:pPr>
              <a:buClr>
                <a:srgbClr val="800000"/>
              </a:buClr>
              <a:buFont typeface="Wingdings" charset="2"/>
              <a:buChar char="Ø"/>
            </a:pPr>
            <a:r>
              <a:rPr lang="en-US" sz="2200" dirty="0" smtClean="0">
                <a:latin typeface="Calibri"/>
                <a:cs typeface="Calibri"/>
              </a:rPr>
              <a:t>Instead of using petroleum, the numerous </a:t>
            </a:r>
            <a:br>
              <a:rPr lang="en-US" sz="2200" dirty="0" smtClean="0">
                <a:latin typeface="Calibri"/>
                <a:cs typeface="Calibri"/>
              </a:rPr>
            </a:br>
            <a:r>
              <a:rPr lang="en-US" sz="2200" dirty="0" smtClean="0">
                <a:latin typeface="Calibri"/>
                <a:cs typeface="Calibri"/>
              </a:rPr>
              <a:t>refinery products are produced from </a:t>
            </a:r>
            <a:r>
              <a:rPr lang="en-US" sz="2400" b="1" u="sng" dirty="0" smtClean="0">
                <a:solidFill>
                  <a:srgbClr val="00B050"/>
                </a:solidFill>
                <a:latin typeface="Calibri"/>
                <a:cs typeface="Calibri"/>
              </a:rPr>
              <a:t>BIOMASS</a:t>
            </a:r>
            <a:endParaRPr lang="en-US" sz="2200" b="1" u="sng" dirty="0" smtClean="0">
              <a:solidFill>
                <a:srgbClr val="00B050"/>
              </a:solidFill>
              <a:latin typeface="Calibri"/>
              <a:cs typeface="Calibri"/>
            </a:endParaRPr>
          </a:p>
          <a:p>
            <a:pPr marL="0" indent="0" eaLnBrk="1" hangingPunct="1">
              <a:buClr>
                <a:srgbClr val="800000"/>
              </a:buClr>
              <a:buNone/>
            </a:pPr>
            <a:endParaRPr lang="en-GB" sz="2200" dirty="0" smtClean="0">
              <a:latin typeface="Calibri"/>
              <a:ea typeface="ＭＳ Ｐゴシック" charset="0"/>
              <a:cs typeface="Calibri"/>
            </a:endParaRPr>
          </a:p>
          <a:p>
            <a:pPr eaLnBrk="1" hangingPunct="1">
              <a:buClr>
                <a:srgbClr val="800000"/>
              </a:buClr>
              <a:buFont typeface="Wingdings" charset="2"/>
              <a:buChar char="Ø"/>
            </a:pPr>
            <a:r>
              <a:rPr lang="en-GB" sz="2200" dirty="0" smtClean="0">
                <a:latin typeface="Calibri"/>
                <a:ea typeface="ＭＳ Ｐゴシック" charset="0"/>
                <a:cs typeface="Calibri"/>
              </a:rPr>
              <a:t>A </a:t>
            </a:r>
            <a:r>
              <a:rPr lang="en-GB" sz="2200" dirty="0" err="1" smtClean="0">
                <a:latin typeface="Calibri"/>
                <a:ea typeface="ＭＳ Ｐゴシック" charset="0"/>
                <a:cs typeface="Calibri"/>
              </a:rPr>
              <a:t>biorefinery</a:t>
            </a:r>
            <a:r>
              <a:rPr lang="en-GB" sz="2200" dirty="0" smtClean="0">
                <a:latin typeface="Calibri"/>
                <a:ea typeface="ＭＳ Ｐゴシック" charset="0"/>
                <a:cs typeface="Calibri"/>
              </a:rPr>
              <a:t> should produce a number of products</a:t>
            </a:r>
          </a:p>
          <a:p>
            <a:pPr lvl="1">
              <a:buClr>
                <a:srgbClr val="800000"/>
              </a:buClr>
              <a:buFont typeface="Wingdings" charset="2"/>
              <a:buChar char="Ø"/>
            </a:pPr>
            <a:r>
              <a:rPr lang="en-GB" sz="2000" dirty="0">
                <a:latin typeface="Calibri"/>
                <a:ea typeface="ＭＳ Ｐゴシック" charset="0"/>
                <a:cs typeface="Calibri"/>
              </a:rPr>
              <a:t>e</a:t>
            </a:r>
            <a:r>
              <a:rPr lang="en-GB" sz="2000" dirty="0" smtClean="0">
                <a:latin typeface="Calibri"/>
                <a:ea typeface="ＭＳ Ｐゴシック" charset="0"/>
                <a:cs typeface="Calibri"/>
              </a:rPr>
              <a:t>.g. biofuels, </a:t>
            </a:r>
            <a:r>
              <a:rPr lang="en-GB" sz="2000" dirty="0" err="1" smtClean="0">
                <a:latin typeface="Calibri"/>
                <a:ea typeface="ＭＳ Ｐゴシック" charset="0"/>
                <a:cs typeface="Calibri"/>
              </a:rPr>
              <a:t>biochemicals</a:t>
            </a:r>
            <a:r>
              <a:rPr lang="en-GB" sz="2000" dirty="0" smtClean="0">
                <a:latin typeface="Calibri"/>
                <a:ea typeface="ＭＳ Ｐゴシック" charset="0"/>
                <a:cs typeface="Calibri"/>
              </a:rPr>
              <a:t>, feed or other products</a:t>
            </a:r>
          </a:p>
          <a:p>
            <a:pPr lvl="1">
              <a:buClr>
                <a:srgbClr val="800000"/>
              </a:buClr>
              <a:buFont typeface="Wingdings" charset="2"/>
              <a:buChar char="Ø"/>
            </a:pPr>
            <a:endParaRPr lang="en-GB" sz="2200" dirty="0" smtClean="0">
              <a:latin typeface="Calibri"/>
              <a:ea typeface="ＭＳ Ｐゴシック" charset="0"/>
              <a:cs typeface="Calibri"/>
            </a:endParaRPr>
          </a:p>
          <a:p>
            <a:pPr eaLnBrk="1" hangingPunct="1">
              <a:buClr>
                <a:srgbClr val="800000"/>
              </a:buClr>
              <a:buFont typeface="Wingdings" charset="2"/>
              <a:buChar char="Ø"/>
            </a:pPr>
            <a:r>
              <a:rPr lang="en-GB" sz="2200" dirty="0" smtClean="0">
                <a:latin typeface="Calibri"/>
                <a:ea typeface="ＭＳ Ｐゴシック" charset="0"/>
                <a:cs typeface="Calibri"/>
              </a:rPr>
              <a:t>Production of high-added-value product/s</a:t>
            </a:r>
          </a:p>
          <a:p>
            <a:pPr lvl="1" eaLnBrk="1" hangingPunct="1">
              <a:buClr>
                <a:srgbClr val="800000"/>
              </a:buClr>
              <a:buFont typeface="Wingdings" charset="2"/>
              <a:buChar char="Ø"/>
            </a:pPr>
            <a:r>
              <a:rPr lang="en-GB" sz="2200" dirty="0" smtClean="0">
                <a:latin typeface="Calibri"/>
                <a:ea typeface="ＭＳ Ｐゴシック" charset="0"/>
                <a:cs typeface="Calibri"/>
              </a:rPr>
              <a:t>Otherwise the process becomes uneconomical</a:t>
            </a:r>
          </a:p>
          <a:p>
            <a:pPr marL="0" indent="0">
              <a:buNone/>
            </a:pPr>
            <a:endParaRPr lang="en-US" sz="2200" dirty="0" smtClean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4098" name="Picture 2" descr="http://upload.wikimedia.org/wikipedia/commons/1/11/Wheat-haHula-ISRAE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65" y="3568141"/>
            <a:ext cx="3916967" cy="29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8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cs typeface="Calibri Light"/>
              </a:rPr>
              <a:t>Biomass</a:t>
            </a:r>
            <a:br>
              <a:rPr lang="en-US" sz="4400" dirty="0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cs typeface="Calibri Light"/>
              </a:rPr>
            </a:br>
            <a:r>
              <a:rPr lang="en-US" sz="4400" dirty="0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cs typeface="Calibri Light"/>
              </a:rPr>
              <a:t>Jerusalem artichoke</a:t>
            </a:r>
            <a:endParaRPr lang="en-US" sz="4400" dirty="0">
              <a:solidFill>
                <a:srgbClr val="8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 Light"/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lvl="8">
              <a:lnSpc>
                <a:spcPct val="200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b="1" dirty="0" smtClean="0"/>
              <a:t>High </a:t>
            </a:r>
            <a:r>
              <a:rPr lang="en-US" sz="1800" b="1" dirty="0"/>
              <a:t>biomass production yields</a:t>
            </a:r>
          </a:p>
          <a:p>
            <a:pPr lvl="8">
              <a:lnSpc>
                <a:spcPct val="200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b="1" dirty="0" smtClean="0"/>
              <a:t>Low </a:t>
            </a:r>
            <a:r>
              <a:rPr lang="en-US" sz="1800" b="1" dirty="0"/>
              <a:t>maintenance crop</a:t>
            </a:r>
          </a:p>
          <a:p>
            <a:pPr lvl="8">
              <a:lnSpc>
                <a:spcPct val="200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s-IS" sz="1800" b="1" dirty="0" smtClean="0"/>
              <a:t>Frost </a:t>
            </a:r>
            <a:r>
              <a:rPr lang="is-IS" sz="1800" b="1" dirty="0"/>
              <a:t>and drought tolerant</a:t>
            </a:r>
          </a:p>
          <a:p>
            <a:endParaRPr lang="en-US" dirty="0"/>
          </a:p>
        </p:txBody>
      </p:sp>
      <p:pic>
        <p:nvPicPr>
          <p:cNvPr id="4" name="Picture 5" descr="File:Sunroot 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" y="1988820"/>
            <a:ext cx="2880360" cy="384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mcorreia.files.wordpress.com/2008/12/pc20054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5" y="1628775"/>
            <a:ext cx="3842596" cy="28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2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4400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>But....</a:t>
            </a:r>
            <a:endParaRPr lang="en-US" sz="4400" dirty="0">
              <a:solidFill>
                <a:schemeClr val="tx2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" y="908685"/>
            <a:ext cx="8962305" cy="5400675"/>
          </a:xfrm>
        </p:spPr>
      </p:pic>
      <p:sp>
        <p:nvSpPr>
          <p:cNvPr id="6" name="TextBox 5"/>
          <p:cNvSpPr txBox="1"/>
          <p:nvPr/>
        </p:nvSpPr>
        <p:spPr>
          <a:xfrm>
            <a:off x="611504" y="1628775"/>
            <a:ext cx="5400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Palatino" pitchFamily="18" charset="0"/>
              </a:rPr>
              <a:t>When to harvest?</a:t>
            </a:r>
            <a:endParaRPr lang="en-US" sz="2400" b="1" dirty="0" smtClean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Palatino" pitchFamily="18" charset="0"/>
            </a:endParaRPr>
          </a:p>
          <a:p>
            <a:r>
              <a:rPr lang="is-IS" sz="24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Palatino" pitchFamily="18" charset="0"/>
              </a:rPr>
              <a:t>Where are the valuable compounds?</a:t>
            </a:r>
          </a:p>
        </p:txBody>
      </p:sp>
    </p:spTree>
    <p:extLst>
      <p:ext uri="{BB962C8B-B14F-4D97-AF65-F5344CB8AC3E}">
        <p14:creationId xmlns:p14="http://schemas.microsoft.com/office/powerpoint/2010/main" val="414608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cs typeface="Calibri Light"/>
              </a:rPr>
              <a:t>Our biomass</a:t>
            </a:r>
            <a:endParaRPr lang="en-US" sz="4400" dirty="0">
              <a:solidFill>
                <a:srgbClr val="8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 Light"/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4709160"/>
          </a:xfrm>
        </p:spPr>
        <p:txBody>
          <a:bodyPr/>
          <a:lstStyle/>
          <a:p>
            <a:endParaRPr lang="en-US" dirty="0" smtClean="0"/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11 different clones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is-IS" sz="2400" dirty="0"/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3 harvesting occasions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is-IS" sz="2400" dirty="0"/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s-IS" sz="2400" dirty="0" smtClean="0"/>
              <a:t>Lignocellulosic- and tuber fractions 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is-IS" dirty="0"/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0" indent="0">
              <a:buNone/>
            </a:pPr>
            <a:endParaRPr lang="is-I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4119767"/>
            <a:ext cx="1944243" cy="2592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10"/>
          <a:stretch/>
        </p:blipFill>
        <p:spPr>
          <a:xfrm>
            <a:off x="611505" y="4149091"/>
            <a:ext cx="5184648" cy="2160270"/>
          </a:xfrm>
          <a:prstGeom prst="rect">
            <a:avLst/>
          </a:prstGeom>
        </p:spPr>
      </p:pic>
      <p:pic>
        <p:nvPicPr>
          <p:cNvPr id="1026" name="Picture 2" descr="C:\Users\inbg\Downloads\photo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623" y="931039"/>
            <a:ext cx="2249384" cy="301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nimaltaskforce.eu/Portals/0/ATF/photos%20and%20logos/SLU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6735"/>
            <a:ext cx="1390518" cy="144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50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cs typeface="Calibri Light"/>
              </a:rPr>
              <a:t>Lignocellulosic</a:t>
            </a:r>
            <a:r>
              <a:rPr lang="en-US" sz="4400" dirty="0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cs typeface="Calibri Light"/>
              </a:rPr>
              <a:t> biomass</a:t>
            </a:r>
            <a:endParaRPr lang="en-US" sz="4400" dirty="0">
              <a:solidFill>
                <a:srgbClr val="8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 Light"/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51035184"/>
              </p:ext>
            </p:extLst>
          </p:nvPr>
        </p:nvGraphicFramePr>
        <p:xfrm>
          <a:off x="251460" y="1628775"/>
          <a:ext cx="8641080" cy="5040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 bwMode="auto">
          <a:xfrm flipH="1">
            <a:off x="1747880" y="1693511"/>
            <a:ext cx="405" cy="42217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2449190" y="1682722"/>
            <a:ext cx="405" cy="42217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3151848" y="1705649"/>
            <a:ext cx="405" cy="42217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3870691" y="1696208"/>
            <a:ext cx="405" cy="42217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4565257" y="1711044"/>
            <a:ext cx="405" cy="42217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5259823" y="1701603"/>
            <a:ext cx="405" cy="42217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5970574" y="1700254"/>
            <a:ext cx="405" cy="42217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6665140" y="1698906"/>
            <a:ext cx="405" cy="42217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7367798" y="1697557"/>
            <a:ext cx="405" cy="42217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8070457" y="1696208"/>
            <a:ext cx="405" cy="42217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3"/>
          <p:cNvSpPr/>
          <p:nvPr/>
        </p:nvSpPr>
        <p:spPr bwMode="auto">
          <a:xfrm>
            <a:off x="971550" y="4509135"/>
            <a:ext cx="768238" cy="135759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81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cs typeface="Calibri Light"/>
              </a:rPr>
              <a:t>Tuber biomass</a:t>
            </a:r>
            <a:endParaRPr lang="en-US" sz="4400" dirty="0">
              <a:solidFill>
                <a:srgbClr val="8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 Light"/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9399125"/>
              </p:ext>
            </p:extLst>
          </p:nvPr>
        </p:nvGraphicFramePr>
        <p:xfrm>
          <a:off x="251460" y="1728226"/>
          <a:ext cx="8641080" cy="512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 flipH="1">
            <a:off x="1747880" y="1871536"/>
            <a:ext cx="406" cy="38009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2442447" y="1870187"/>
            <a:ext cx="406" cy="38009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3145105" y="1868839"/>
            <a:ext cx="406" cy="38009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3847763" y="1859398"/>
            <a:ext cx="406" cy="38009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4574698" y="1866142"/>
            <a:ext cx="406" cy="38009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5277356" y="1856700"/>
            <a:ext cx="406" cy="38009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5996198" y="1863444"/>
            <a:ext cx="406" cy="38009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6698857" y="1862096"/>
            <a:ext cx="406" cy="38009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7409607" y="1868838"/>
            <a:ext cx="406" cy="38009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112266" y="1867490"/>
            <a:ext cx="406" cy="38009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106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ttp://www.safeharborconsulting.com/wp-content/uploads/2013/04/iStock_Seesaw_000016400288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4" y="4024187"/>
            <a:ext cx="6840855" cy="300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cs typeface="Calibri Light"/>
              </a:rPr>
              <a:t>Biomass yields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Most lignocellulosic biomass in first harvest</a:t>
            </a:r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Highest amount DW biomass in last harvest!</a:t>
            </a:r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Not enough to only look at mass (water content matters).</a:t>
            </a:r>
          </a:p>
          <a:p>
            <a:pPr marL="0" indent="0">
              <a:buClr>
                <a:schemeClr val="tx2">
                  <a:lumMod val="75000"/>
                </a:schemeClr>
              </a:buClr>
              <a:buNone/>
            </a:pPr>
            <a:endParaRPr lang="is-IS" sz="2000" dirty="0" smtClean="0"/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Most tuber biomass in last harvest</a:t>
            </a:r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Inulin had highest degree of polymerization at first harvest</a:t>
            </a:r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is-IS" sz="1800" dirty="0" smtClean="0"/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s-IS" sz="2000" dirty="0" smtClean="0"/>
              <a:t>High cellulose production yields (Mg/ha)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2532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8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cs typeface="Calibri Light"/>
              </a:rPr>
              <a:t>Products so far…</a:t>
            </a:r>
            <a:endParaRPr lang="en-US" sz="4400" dirty="0">
              <a:solidFill>
                <a:srgbClr val="8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 Light"/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>
                  <a:lumMod val="75000"/>
                </a:schemeClr>
              </a:buClr>
              <a:buFont typeface="Wingdings" charset="2"/>
              <a:buChar char="Ø"/>
            </a:pPr>
            <a:endParaRPr lang="en-US" sz="2000" dirty="0" smtClean="0">
              <a:latin typeface="Calibri"/>
              <a:cs typeface="Calibri"/>
            </a:endParaRPr>
          </a:p>
          <a:p>
            <a:pPr>
              <a:buClr>
                <a:schemeClr val="tx2">
                  <a:lumMod val="75000"/>
                </a:schemeClr>
              </a:buClr>
            </a:pPr>
            <a:endParaRPr lang="is-IS" dirty="0"/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s-IS" sz="2400" u="sng" dirty="0" smtClean="0"/>
              <a:t>Inulin</a:t>
            </a:r>
            <a:r>
              <a:rPr lang="is-IS" sz="2000" dirty="0" smtClean="0"/>
              <a:t> </a:t>
            </a:r>
            <a:r>
              <a:rPr lang="is-IS" sz="2000" dirty="0"/>
              <a:t>(high or low degree of polymerization)</a:t>
            </a:r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Depends on harvesting occasion</a:t>
            </a:r>
          </a:p>
          <a:p>
            <a:pPr lvl="1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s-IS" sz="1800" dirty="0" smtClean="0"/>
              <a:t>Different </a:t>
            </a:r>
            <a:r>
              <a:rPr lang="is-IS" sz="1800" dirty="0"/>
              <a:t>applications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is-IS" sz="2000" dirty="0"/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s-IS" sz="2400" u="sng" dirty="0"/>
              <a:t>Protein</a:t>
            </a:r>
            <a:r>
              <a:rPr lang="is-IS" sz="2000" dirty="0"/>
              <a:t> as high as 10% of DW in tubers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is-IS" sz="2000" dirty="0"/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s-IS" sz="2400" dirty="0"/>
              <a:t>What else?</a:t>
            </a:r>
            <a:endParaRPr lang="en-US" sz="2400" dirty="0"/>
          </a:p>
          <a:p>
            <a:pPr marL="0" indent="0">
              <a:buClr>
                <a:schemeClr val="tx2">
                  <a:lumMod val="75000"/>
                </a:schemeClr>
              </a:buClr>
              <a:buNone/>
            </a:pPr>
            <a:endParaRPr lang="en-US" sz="2000" dirty="0" smtClean="0">
              <a:latin typeface="Calibri"/>
              <a:cs typeface="Calibri"/>
            </a:endParaRPr>
          </a:p>
          <a:p>
            <a:pPr>
              <a:buClr>
                <a:schemeClr val="tx2">
                  <a:lumMod val="75000"/>
                </a:schemeClr>
              </a:buClr>
            </a:pP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4098" name="Picture 2" descr="http://images.iherb.com/l/NOW-02944-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100000" l="23625" r="77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01" r="22854"/>
          <a:stretch/>
        </p:blipFill>
        <p:spPr bwMode="auto">
          <a:xfrm>
            <a:off x="6879786" y="548640"/>
            <a:ext cx="1603775" cy="296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tatic.memrise.com.s3.amazonaws.com/uploads/course_photos/30984_Spombe_Pop2p_protein_structure_rainb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789045"/>
            <a:ext cx="2069885" cy="171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9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heme/theme1.xml><?xml version="1.0" encoding="utf-8"?>
<a:theme xmlns:a="http://schemas.openxmlformats.org/drawingml/2006/main" name="DTU_Environment[1]">
  <a:themeElements>
    <a:clrScheme name="DTU_Environment[1]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DTU_Environment[1]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TU_Environment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Environment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Environment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Environment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Environment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Environment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Environment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Environment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Environment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Environment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Environment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Environment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Environment[1]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TU_Environment[1] 13">
    <a:dk1>
      <a:srgbClr val="000000"/>
    </a:dk1>
    <a:lt1>
      <a:srgbClr val="FFFFFF"/>
    </a:lt1>
    <a:dk2>
      <a:srgbClr val="990000"/>
    </a:dk2>
    <a:lt2>
      <a:srgbClr val="999999"/>
    </a:lt2>
    <a:accent1>
      <a:srgbClr val="FF9900"/>
    </a:accent1>
    <a:accent2>
      <a:srgbClr val="FF6600"/>
    </a:accent2>
    <a:accent3>
      <a:srgbClr val="FFFFFF"/>
    </a:accent3>
    <a:accent4>
      <a:srgbClr val="000000"/>
    </a:accent4>
    <a:accent5>
      <a:srgbClr val="FFCAAA"/>
    </a:accent5>
    <a:accent6>
      <a:srgbClr val="E75C00"/>
    </a:accent6>
    <a:hlink>
      <a:srgbClr val="FF0000"/>
    </a:hlink>
    <a:folHlink>
      <a:srgbClr val="990000"/>
    </a:folHlink>
  </a:clrScheme>
  <a:fontScheme name="DTU_Environment[1]">
    <a:majorFont>
      <a:latin typeface="Verdana"/>
      <a:ea typeface="ＭＳ Ｐゴシック"/>
      <a:cs typeface=""/>
    </a:majorFont>
    <a:minorFont>
      <a:latin typeface="Verdana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TU_Environment[1] 13">
    <a:dk1>
      <a:srgbClr val="000000"/>
    </a:dk1>
    <a:lt1>
      <a:srgbClr val="FFFFFF"/>
    </a:lt1>
    <a:dk2>
      <a:srgbClr val="990000"/>
    </a:dk2>
    <a:lt2>
      <a:srgbClr val="999999"/>
    </a:lt2>
    <a:accent1>
      <a:srgbClr val="FF9900"/>
    </a:accent1>
    <a:accent2>
      <a:srgbClr val="FF6600"/>
    </a:accent2>
    <a:accent3>
      <a:srgbClr val="FFFFFF"/>
    </a:accent3>
    <a:accent4>
      <a:srgbClr val="000000"/>
    </a:accent4>
    <a:accent5>
      <a:srgbClr val="FFCAAA"/>
    </a:accent5>
    <a:accent6>
      <a:srgbClr val="E75C00"/>
    </a:accent6>
    <a:hlink>
      <a:srgbClr val="FF0000"/>
    </a:hlink>
    <a:folHlink>
      <a:srgbClr val="990000"/>
    </a:folHlink>
  </a:clrScheme>
  <a:fontScheme name="DTU_Environment[1]">
    <a:majorFont>
      <a:latin typeface="Verdana"/>
      <a:ea typeface="ＭＳ Ｐゴシック"/>
      <a:cs typeface=""/>
    </a:majorFont>
    <a:minorFont>
      <a:latin typeface="Verdana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DTU_Environment[1]</Template>
  <TotalTime>1029</TotalTime>
  <Words>493</Words>
  <Application>Microsoft Macintosh PowerPoint</Application>
  <PresentationFormat>On-screen Show (4:3)</PresentationFormat>
  <Paragraphs>139</Paragraphs>
  <Slides>19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DTU_Environment[1]</vt:lpstr>
      <vt:lpstr>Jerusalem artichoke as raw material in the biorefinery concept</vt:lpstr>
      <vt:lpstr>The Biorefinery concept:</vt:lpstr>
      <vt:lpstr>Biomass Jerusalem artichoke</vt:lpstr>
      <vt:lpstr>But....</vt:lpstr>
      <vt:lpstr>Our biomass</vt:lpstr>
      <vt:lpstr>Lignocellulosic biomass</vt:lpstr>
      <vt:lpstr>Tuber biomass</vt:lpstr>
      <vt:lpstr>Biomass yields</vt:lpstr>
      <vt:lpstr>Products so far…</vt:lpstr>
      <vt:lpstr>Conversion</vt:lpstr>
      <vt:lpstr>Succinic acid</vt:lpstr>
      <vt:lpstr>Biosuccinic acid production</vt:lpstr>
      <vt:lpstr>PowerPoint Presentation</vt:lpstr>
      <vt:lpstr>PowerPoint Presentation</vt:lpstr>
      <vt:lpstr>Patented technology</vt:lpstr>
      <vt:lpstr>Simultaneous biogas upgrading and succinic acid production</vt:lpstr>
      <vt:lpstr>PowerPoint Presentation</vt:lpstr>
      <vt:lpstr>Summary</vt:lpstr>
      <vt:lpstr>Thank you!</vt:lpstr>
    </vt:vector>
  </TitlesOfParts>
  <Company>E&amp;R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Torben Dolin</dc:creator>
  <cp:lastModifiedBy>Ingolfur Bragi Gunnarsson</cp:lastModifiedBy>
  <cp:revision>82</cp:revision>
  <dcterms:created xsi:type="dcterms:W3CDTF">2008-09-02T07:44:07Z</dcterms:created>
  <dcterms:modified xsi:type="dcterms:W3CDTF">2013-09-17T21:06:14Z</dcterms:modified>
</cp:coreProperties>
</file>