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78" r:id="rId2"/>
    <p:sldId id="382" r:id="rId3"/>
    <p:sldId id="451" r:id="rId4"/>
    <p:sldId id="460" r:id="rId5"/>
    <p:sldId id="298" r:id="rId6"/>
    <p:sldId id="452" r:id="rId7"/>
    <p:sldId id="453" r:id="rId8"/>
    <p:sldId id="410" r:id="rId9"/>
    <p:sldId id="411" r:id="rId10"/>
    <p:sldId id="412" r:id="rId11"/>
    <p:sldId id="413" r:id="rId12"/>
    <p:sldId id="454" r:id="rId13"/>
    <p:sldId id="455" r:id="rId14"/>
    <p:sldId id="434" r:id="rId15"/>
    <p:sldId id="435" r:id="rId16"/>
    <p:sldId id="437" r:id="rId17"/>
    <p:sldId id="438" r:id="rId18"/>
    <p:sldId id="304" r:id="rId19"/>
    <p:sldId id="456" r:id="rId20"/>
    <p:sldId id="397" r:id="rId21"/>
    <p:sldId id="400" r:id="rId22"/>
    <p:sldId id="402" r:id="rId23"/>
    <p:sldId id="294" r:id="rId24"/>
    <p:sldId id="310" r:id="rId25"/>
    <p:sldId id="311" r:id="rId26"/>
    <p:sldId id="457" r:id="rId27"/>
    <p:sldId id="418" r:id="rId28"/>
    <p:sldId id="419" r:id="rId29"/>
    <p:sldId id="420" r:id="rId30"/>
    <p:sldId id="421" r:id="rId31"/>
    <p:sldId id="423" r:id="rId32"/>
    <p:sldId id="424" r:id="rId33"/>
    <p:sldId id="425" r:id="rId34"/>
    <p:sldId id="440" r:id="rId35"/>
    <p:sldId id="426" r:id="rId36"/>
    <p:sldId id="427" r:id="rId37"/>
    <p:sldId id="428" r:id="rId38"/>
    <p:sldId id="459" r:id="rId39"/>
    <p:sldId id="430" r:id="rId40"/>
    <p:sldId id="431" r:id="rId41"/>
    <p:sldId id="432" r:id="rId42"/>
    <p:sldId id="433" r:id="rId43"/>
    <p:sldId id="458" r:id="rId44"/>
    <p:sldId id="461" r:id="rId45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72"/>
    <a:srgbClr val="199A3B"/>
    <a:srgbClr val="4E93C3"/>
    <a:srgbClr val="DD5C21"/>
    <a:srgbClr val="3F9C35"/>
    <a:srgbClr val="FFFFFF"/>
    <a:srgbClr val="34B233"/>
    <a:srgbClr val="000000"/>
    <a:srgbClr val="292929"/>
    <a:srgbClr val="D5D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-1050" y="-90"/>
      </p:cViewPr>
      <p:guideLst>
        <p:guide orient="horz" pos="1219"/>
        <p:guide orient="horz" pos="147"/>
        <p:guide orient="horz"/>
        <p:guide orient="horz" pos="3756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328386037237"/>
          <c:y val="4.9375000000000002E-2"/>
          <c:w val="0.68663232711125599"/>
          <c:h val="0.90125"/>
        </c:manualLayout>
      </c:layout>
      <c:scatterChart>
        <c:scatterStyle val="lineMarker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Y-waarde 1</c:v>
                </c:pt>
              </c:strCache>
            </c:strRef>
          </c:tx>
          <c:spPr>
            <a:ln w="47625">
              <a:noFill/>
            </a:ln>
            <a:effectLst/>
          </c:spPr>
          <c:marker>
            <c:spPr>
              <a:noFill/>
              <a:ln>
                <a:noFill/>
              </a:ln>
              <a:effectLst/>
            </c:spPr>
          </c:marker>
          <c:xVal>
            <c:numRef>
              <c:f>Blad1!$A$2:$A$4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Blad1!$B$2:$B$4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932928"/>
        <c:axId val="159360512"/>
      </c:scatterChart>
      <c:scatterChart>
        <c:scatterStyle val="lineMarker"/>
        <c:varyColors val="0"/>
        <c:ser>
          <c:idx val="1"/>
          <c:order val="1"/>
          <c:tx>
            <c:strRef>
              <c:f>Blad1!$C$1</c:f>
              <c:strCache>
                <c:ptCount val="1"/>
                <c:pt idx="0">
                  <c:v>Y-waarde 2</c:v>
                </c:pt>
              </c:strCache>
            </c:strRef>
          </c:tx>
          <c:spPr>
            <a:ln w="47625">
              <a:noFill/>
            </a:ln>
            <a:effectLst/>
          </c:spPr>
          <c:marker>
            <c:spPr>
              <a:noFill/>
              <a:ln>
                <a:noFill/>
              </a:ln>
              <a:effectLst/>
            </c:spPr>
          </c:marker>
          <c:xVal>
            <c:numRef>
              <c:f>Blad1!$A$2:$A$4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Blad1!$C$2:$C$4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364608"/>
        <c:axId val="159362432"/>
      </c:scatterChart>
      <c:valAx>
        <c:axId val="157932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360512"/>
        <c:crosses val="autoZero"/>
        <c:crossBetween val="midCat"/>
      </c:valAx>
      <c:valAx>
        <c:axId val="159360512"/>
        <c:scaling>
          <c:orientation val="minMax"/>
          <c:max val="53.333300000000001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nl-NL" dirty="0" smtClean="0"/>
                  <a:t>€/GJ</a:t>
                </a:r>
                <a:endParaRPr lang="nl-NL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7932928"/>
        <c:crosses val="autoZero"/>
        <c:crossBetween val="midCat"/>
        <c:minorUnit val="1"/>
      </c:valAx>
      <c:valAx>
        <c:axId val="159362432"/>
        <c:scaling>
          <c:orientation val="minMax"/>
          <c:max val="8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nl-NL" dirty="0" smtClean="0"/>
                  <a:t>€/ton</a:t>
                </a:r>
                <a:endParaRPr lang="nl-NL" dirty="0"/>
              </a:p>
            </c:rich>
          </c:tx>
          <c:layout>
            <c:manualLayout>
              <c:xMode val="edge"/>
              <c:yMode val="edge"/>
              <c:x val="0.95528923002295496"/>
              <c:y val="0.404670767716534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9364608"/>
        <c:crosses val="max"/>
        <c:crossBetween val="midCat"/>
      </c:valAx>
      <c:valAx>
        <c:axId val="159364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36243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8A89E-BD1D-4B53-B69F-2B9E68DE195A}" type="datetimeFigureOut">
              <a:rPr lang="en-GB" smtClean="0"/>
              <a:t>18/09/2013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26BE0-04C7-417A-B43A-E58A05961A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955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4A90D-EB17-334B-B62C-F74EDC73FD0D}" type="datetimeFigureOut">
              <a:rPr lang="nl-NL" smtClean="0"/>
              <a:t>18-9-2013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9DD84-6404-8A4B-8538-77896E4B5D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61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DD84-6404-8A4B-8538-77896E4B5D1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907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DD84-6404-8A4B-8538-77896E4B5D1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85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405B110E-03F1-4E87-8DFB-F4C0BCB6A4CD}" type="datetime1">
              <a:rPr lang="en-GB" sz="1000" smtClean="0">
                <a:solidFill>
                  <a:prstClr val="black"/>
                </a:solidFill>
              </a:rPr>
              <a:pPr/>
              <a:t>18/09/2013</a:t>
            </a:fld>
            <a:endParaRPr lang="en-GB" sz="1000" smtClean="0">
              <a:solidFill>
                <a:prstClr val="black"/>
              </a:solidFill>
            </a:endParaRPr>
          </a:p>
        </p:txBody>
      </p:sp>
      <p:sp>
        <p:nvSpPr>
          <p:cNvPr id="747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19163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17C93012-4DC1-4A34-A6C4-46A83EBC756B}" type="slidenum">
              <a:rPr lang="en-GB" sz="1000" smtClean="0">
                <a:solidFill>
                  <a:prstClr val="black"/>
                </a:solidFill>
              </a:rPr>
              <a:pPr/>
              <a:t>23</a:t>
            </a:fld>
            <a:endParaRPr lang="en-GB" sz="1000" smtClean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254" y="4714876"/>
            <a:ext cx="5437168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4287" indent="-286264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5057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3080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61103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9126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7149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35172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93195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E1D3EF96-C88B-4AF9-B456-C08008597669}" type="datetime1">
              <a:rPr lang="en-GB" sz="1000">
                <a:solidFill>
                  <a:prstClr val="black"/>
                </a:solidFill>
              </a:rPr>
              <a:pPr/>
              <a:t>18/09/2013</a:t>
            </a:fld>
            <a:endParaRPr lang="en-GB" sz="1000">
              <a:solidFill>
                <a:prstClr val="black"/>
              </a:solidFill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4287" indent="-286264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5057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3080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61103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9126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7149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35172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93195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17570A89-DEF5-481F-B089-210487513180}" type="slidenum">
              <a:rPr lang="en-GB" sz="1000">
                <a:solidFill>
                  <a:prstClr val="black"/>
                </a:solidFill>
              </a:rPr>
              <a:pPr/>
              <a:t>24</a:t>
            </a:fld>
            <a:endParaRPr lang="en-GB" sz="1000">
              <a:solidFill>
                <a:prstClr val="black"/>
              </a:solidFill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42" y="4715312"/>
            <a:ext cx="5435594" cy="4465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4287" indent="-286264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5057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3080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61103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9126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7149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35172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93195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DC82D853-2DD3-4162-B7CE-B0F96F052AA5}" type="datetime1">
              <a:rPr lang="en-GB" sz="1000">
                <a:solidFill>
                  <a:prstClr val="black"/>
                </a:solidFill>
              </a:rPr>
              <a:pPr/>
              <a:t>18/09/2013</a:t>
            </a:fld>
            <a:endParaRPr lang="en-GB" sz="1000">
              <a:solidFill>
                <a:prstClr val="black"/>
              </a:solidFill>
            </a:endParaRPr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4287" indent="-286264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5057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3080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61103" indent="-229011" defTabSz="920817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9126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7149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35172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93195" indent="-229011" algn="ctr" defTabSz="920817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6C1E0499-DB47-4A12-98BE-24B0306C7E13}" type="slidenum">
              <a:rPr lang="en-GB" sz="1000">
                <a:solidFill>
                  <a:prstClr val="black"/>
                </a:solidFill>
              </a:rPr>
              <a:pPr/>
              <a:t>25</a:t>
            </a:fld>
            <a:endParaRPr lang="en-GB" sz="1000">
              <a:solidFill>
                <a:prstClr val="black"/>
              </a:solidFill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42" y="4715312"/>
            <a:ext cx="5435594" cy="4465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smtClean="0"/>
              <a:t>BioRegional MiniMills UK Ltd broke new ground this month, securing an investment deal that puts the company in a good position to finally commercialise the MiniMill technology, which pulps materials other than wood into paper and recovers energy from the black liquor waste. In the UK up to 20% of imported wood pulp could be replaced by straw, creating a market worth £27m to UK farmers.</a:t>
            </a:r>
          </a:p>
          <a:p>
            <a:endParaRPr lang="en-GB" smtClean="0"/>
          </a:p>
          <a:p>
            <a:r>
              <a:rPr lang="en-GB" smtClean="0"/>
              <a:t>Grassa en zeafuels</a:t>
            </a:r>
          </a:p>
        </p:txBody>
      </p:sp>
      <p:sp>
        <p:nvSpPr>
          <p:cNvPr id="32772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A0804135-3FEC-44E2-98DB-4B0B907424BF}" type="datetime1">
              <a:rPr lang="en-GB" sz="1000" smtClean="0"/>
              <a:pPr/>
              <a:t>18/09/2013</a:t>
            </a:fld>
            <a:endParaRPr lang="en-GB" sz="1000" smtClean="0"/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5F78F365-0788-46C3-A05E-44D3B86E834B}" type="slidenum">
              <a:rPr lang="en-GB" sz="1000" smtClean="0"/>
              <a:pPr/>
              <a:t>27</a:t>
            </a:fld>
            <a:endParaRPr lang="en-GB" sz="10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A19F04B7-95C1-496D-AAF7-B08F66A14FD7}" type="datetime1">
              <a:rPr lang="en-GB" sz="1000" smtClean="0"/>
              <a:pPr/>
              <a:t>18/09/2013</a:t>
            </a:fld>
            <a:endParaRPr lang="en-GB" sz="1000" smtClean="0"/>
          </a:p>
        </p:txBody>
      </p:sp>
      <p:sp>
        <p:nvSpPr>
          <p:cNvPr id="358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fld id="{78678C39-BA3E-4671-9067-C9B7163DC185}" type="slidenum">
              <a:rPr lang="en-GB" sz="1000" smtClean="0"/>
              <a:pPr/>
              <a:t>42</a:t>
            </a:fld>
            <a:endParaRPr lang="en-GB" sz="1000" smtClean="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smtClean="0"/>
              <a:t>There is no water in the petrochemical industry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Klik om de modelstijlen te bewerken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smtClean="0"/>
              <a:t>Klik om de modelstijl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Klik om de modelstijlen te bewerken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Klik om de modelstijlen te bewerken</a:t>
            </a:r>
            <a:endParaRPr lang="en-GB" dirty="0" smtClean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568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4750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185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  <a:endParaRPr lang="en-GB" dirty="0" smtClean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smtClean="0"/>
              <a:t>Klik om de stijl te 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Klik om de stijl te bewerken</a:t>
            </a:r>
            <a:endParaRPr lang="en-GB" dirty="0" smtClean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4"/>
            <a:endParaRPr lang="en-GB" dirty="0" smtClean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  <p:sldLayoutId id="2147483676" r:id="rId21"/>
    <p:sldLayoutId id="2147483677" r:id="rId22"/>
    <p:sldLayoutId id="2147483678" r:id="rId2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hyperlink" Target="http://en.wikipedia.org/wiki/File:Lithium_batteries_9v_AA_AAA.jpe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wm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3.wmf"/><Relationship Id="rId9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microsoft.com/office/2007/relationships/hdphoto" Target="../media/hdphoto1.wdp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hyperlink" Target="http://www.grassa-unlocked.nl/" TargetMode="Externa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75" y="268288"/>
            <a:ext cx="8896350" cy="1866047"/>
          </a:xfrm>
        </p:spPr>
        <p:txBody>
          <a:bodyPr/>
          <a:lstStyle/>
          <a:p>
            <a:r>
              <a:rPr lang="en-GB" sz="2350" dirty="0" smtClean="0"/>
              <a:t/>
            </a:r>
            <a:br>
              <a:rPr lang="en-GB" sz="2350" dirty="0" smtClean="0"/>
            </a:br>
            <a:r>
              <a:rPr lang="en-GB" sz="2350" dirty="0" err="1" smtClean="0"/>
              <a:t>Biorefinery</a:t>
            </a:r>
            <a:r>
              <a:rPr lang="en-GB" sz="2350" dirty="0" smtClean="0"/>
              <a:t>, the bridge between agriculture and chemistry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200" dirty="0" smtClean="0">
                <a:solidFill>
                  <a:srgbClr val="005172"/>
                </a:solidFill>
                <a:ea typeface="+mn-ea"/>
                <a:cs typeface="+mn-cs"/>
              </a:rPr>
              <a:t> </a:t>
            </a:r>
            <a:endParaRPr lang="en-GB" sz="36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20" name="Tijdelijke aanduiding voor afbeelding 19"/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Tijdelijke aanduiding voor afbeelding 16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Tijdelijke aanduiding voor afbeelding 15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92908" y="2686050"/>
            <a:ext cx="8447087" cy="485775"/>
          </a:xfrm>
        </p:spPr>
        <p:txBody>
          <a:bodyPr/>
          <a:lstStyle/>
          <a:p>
            <a:r>
              <a:rPr lang="en-GB" sz="2000" dirty="0" smtClean="0"/>
              <a:t> Marieke Bruins, 18-9-2013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5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2200"/>
            <a:ext cx="9144000" cy="4965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Anaerobic fermentations</a:t>
            </a:r>
            <a:endParaRPr lang="en-GB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825175"/>
              </p:ext>
            </p:extLst>
          </p:nvPr>
        </p:nvGraphicFramePr>
        <p:xfrm>
          <a:off x="406400" y="2425700"/>
          <a:ext cx="8369301" cy="2169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{E8034E78-7F5D-4C2E-B375-FC64B27BC917}</a:tableStyleId>
              </a:tblPr>
              <a:tblGrid>
                <a:gridCol w="1549400"/>
                <a:gridCol w="342900"/>
                <a:gridCol w="3289300"/>
                <a:gridCol w="355600"/>
                <a:gridCol w="2832101"/>
              </a:tblGrid>
              <a:tr h="370840">
                <a:tc>
                  <a:txBody>
                    <a:bodyPr/>
                    <a:lstStyle/>
                    <a:p>
                      <a:endParaRPr lang="nl-NL" sz="1700" dirty="0"/>
                    </a:p>
                  </a:txBody>
                  <a:tcPr>
                    <a:solidFill>
                      <a:schemeClr val="bg2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700" dirty="0"/>
                    </a:p>
                  </a:txBody>
                  <a:tcPr>
                    <a:solidFill>
                      <a:schemeClr val="bg2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/>
                        <a:t>Aerobic</a:t>
                      </a:r>
                      <a:endParaRPr lang="nl-NL" sz="1700" dirty="0"/>
                    </a:p>
                  </a:txBody>
                  <a:tcPr>
                    <a:solidFill>
                      <a:schemeClr val="bg2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700" dirty="0"/>
                    </a:p>
                  </a:txBody>
                  <a:tcPr>
                    <a:solidFill>
                      <a:schemeClr val="bg2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err="1" smtClean="0"/>
                        <a:t>Anaerobic</a:t>
                      </a:r>
                      <a:endParaRPr lang="nl-NL" sz="1700" dirty="0"/>
                    </a:p>
                  </a:txBody>
                  <a:tcPr>
                    <a:solidFill>
                      <a:schemeClr val="bg2">
                        <a:alpha val="75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Productivity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nl-NL" sz="20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Limited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by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O</a:t>
                      </a:r>
                      <a:r>
                        <a:rPr lang="nl-NL" sz="1700" baseline="-25000" dirty="0" smtClean="0">
                          <a:solidFill>
                            <a:schemeClr val="bg2"/>
                          </a:solidFill>
                        </a:rPr>
                        <a:t>2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transfer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rgbClr val="199A3B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nl-NL" sz="2000" dirty="0">
                        <a:solidFill>
                          <a:srgbClr val="199A3B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No O</a:t>
                      </a:r>
                      <a:r>
                        <a:rPr lang="nl-NL" sz="1700" baseline="-25000" dirty="0" smtClean="0">
                          <a:solidFill>
                            <a:schemeClr val="bg2"/>
                          </a:solidFill>
                        </a:rPr>
                        <a:t>2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required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nl-NL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nl-NL" sz="20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Limited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by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cooling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capacity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rgbClr val="199A3B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nl-NL" sz="2000" dirty="0">
                        <a:solidFill>
                          <a:srgbClr val="199A3B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Low heat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production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Substrate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efficiency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nl-NL" sz="20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High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biomass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production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rgbClr val="199A3B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nl-NL" sz="2000" dirty="0">
                        <a:solidFill>
                          <a:srgbClr val="199A3B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Low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biomass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production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nl-NL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b="1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nl-NL" sz="2000" b="1" baseline="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Complete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oxidation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of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substrate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to</a:t>
                      </a:r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 CO</a:t>
                      </a:r>
                      <a:r>
                        <a:rPr lang="nl-NL" sz="1700" baseline="-25000" dirty="0" smtClean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nl-NL" sz="1700" baseline="-25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rgbClr val="199A3B"/>
                          </a:solidFill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nl-NL" sz="2000" dirty="0">
                        <a:solidFill>
                          <a:srgbClr val="199A3B"/>
                        </a:solidFill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 smtClean="0">
                          <a:solidFill>
                            <a:schemeClr val="bg2"/>
                          </a:solidFill>
                        </a:rPr>
                        <a:t>No complete </a:t>
                      </a:r>
                      <a:r>
                        <a:rPr lang="nl-NL" sz="1700" dirty="0" err="1" smtClean="0">
                          <a:solidFill>
                            <a:schemeClr val="bg2"/>
                          </a:solidFill>
                        </a:rPr>
                        <a:t>oxidation</a:t>
                      </a:r>
                      <a:endParaRPr lang="nl-NL" sz="17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8" name="Rechte verbindingslijn 7"/>
          <p:cNvCxnSpPr/>
          <p:nvPr/>
        </p:nvCxnSpPr>
        <p:spPr>
          <a:xfrm>
            <a:off x="1968500" y="2438400"/>
            <a:ext cx="0" cy="216535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5575297" y="2438400"/>
            <a:ext cx="6350" cy="21590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11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/>
              <a:t>Anaerobic fermentations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400" dirty="0"/>
              <a:t>Productivity: up to 5 times higher as compared to </a:t>
            </a:r>
            <a:r>
              <a:rPr lang="en-GB" sz="2400" dirty="0" smtClean="0"/>
              <a:t>aerobic</a:t>
            </a:r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Less cooling equipment</a:t>
            </a:r>
          </a:p>
          <a:p>
            <a:pPr marL="0" indent="0" algn="ctr">
              <a:buNone/>
            </a:pPr>
            <a:r>
              <a:rPr lang="en-GB" sz="2400" dirty="0"/>
              <a:t>No compressor</a:t>
            </a:r>
          </a:p>
          <a:p>
            <a:pPr marL="0" indent="0" algn="ctr">
              <a:buNone/>
            </a:pPr>
            <a:r>
              <a:rPr lang="en-GB" sz="2400" dirty="0"/>
              <a:t>Much less stirring </a:t>
            </a:r>
            <a:endParaRPr lang="en-GB" sz="2400" dirty="0" smtClean="0"/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Leading to much lower capital costs per ton of product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0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12"/>
          <p:cNvPicPr>
            <a:picLocks noChangeAspect="1"/>
          </p:cNvPicPr>
          <p:nvPr/>
        </p:nvPicPr>
        <p:blipFill rotWithShape="1">
          <a:blip r:embed="rId2"/>
          <a:srcRect l="17665" t="16168" r="17659" b="12774"/>
          <a:stretch/>
        </p:blipFill>
        <p:spPr bwMode="auto">
          <a:xfrm>
            <a:off x="992160" y="785445"/>
            <a:ext cx="7096768" cy="5838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Green Biorefinery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79477" y="6459414"/>
            <a:ext cx="3024554" cy="3231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Teekens et al. (in preparation)</a:t>
            </a:r>
          </a:p>
        </p:txBody>
      </p:sp>
    </p:spTree>
    <p:extLst>
      <p:ext uri="{BB962C8B-B14F-4D97-AF65-F5344CB8AC3E}">
        <p14:creationId xmlns:p14="http://schemas.microsoft.com/office/powerpoint/2010/main" val="229492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738" y="2028095"/>
            <a:ext cx="8288216" cy="2872154"/>
          </a:xfrm>
          <a:prstGeom prst="roundRect">
            <a:avLst/>
          </a:prstGeom>
          <a:solidFill>
            <a:schemeClr val="accent3"/>
          </a:solidFill>
          <a:ln w="4445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1118" y="295275"/>
            <a:ext cx="8255351" cy="1371600"/>
          </a:xfrm>
        </p:spPr>
        <p:txBody>
          <a:bodyPr/>
          <a:lstStyle/>
          <a:p>
            <a:r>
              <a:rPr lang="en-GB" sz="2800" dirty="0" smtClean="0"/>
              <a:t>How to compete with fossil under sustainable conditions?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339" y="1243403"/>
            <a:ext cx="8478915" cy="3969668"/>
          </a:xfrm>
        </p:spPr>
        <p:txBody>
          <a:bodyPr/>
          <a:lstStyle/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Choose the right raw material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chemeClr val="accent1"/>
                </a:solidFill>
              </a:rPr>
              <a:t>Use all biomass components 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each component at its highest value: </a:t>
            </a:r>
          </a:p>
          <a:p>
            <a:pPr marL="285750" lvl="1">
              <a:lnSpc>
                <a:spcPct val="90000"/>
              </a:lnSpc>
              <a:buNone/>
            </a:pPr>
            <a:r>
              <a:rPr lang="en-GB" sz="2400" dirty="0" smtClean="0">
                <a:solidFill>
                  <a:srgbClr val="005172"/>
                </a:solidFill>
              </a:rPr>
              <a:t>	</a:t>
            </a:r>
            <a:r>
              <a:rPr lang="en-GB" sz="2000" dirty="0" smtClean="0">
                <a:solidFill>
                  <a:srgbClr val="005172"/>
                </a:solidFill>
              </a:rPr>
              <a:t>(molecular) structure is much better than caloric value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However, keep components on the field that are required for soil fertility</a:t>
            </a:r>
          </a:p>
          <a:p>
            <a:pPr marL="285750" lvl="1">
              <a:lnSpc>
                <a:spcPct val="90000"/>
              </a:lnSpc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18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Grass: few products or many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86025"/>
            <a:ext cx="86487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720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139210" y="985838"/>
            <a:ext cx="8991600" cy="5313363"/>
            <a:chOff x="68" y="621"/>
            <a:chExt cx="5664" cy="3347"/>
          </a:xfrm>
        </p:grpSpPr>
        <p:sp>
          <p:nvSpPr>
            <p:cNvPr id="68612" name="Line 4"/>
            <p:cNvSpPr>
              <a:spLocks noChangeShapeType="1"/>
            </p:cNvSpPr>
            <p:nvPr/>
          </p:nvSpPr>
          <p:spPr bwMode="auto">
            <a:xfrm flipH="1" flipV="1">
              <a:off x="657" y="2659"/>
              <a:ext cx="0" cy="8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8613" name="Group 5"/>
            <p:cNvGrpSpPr>
              <a:grpSpLocks/>
            </p:cNvGrpSpPr>
            <p:nvPr/>
          </p:nvGrpSpPr>
          <p:grpSpPr bwMode="auto">
            <a:xfrm>
              <a:off x="204" y="1800"/>
              <a:ext cx="1942" cy="1168"/>
              <a:chOff x="204" y="1800"/>
              <a:chExt cx="1942" cy="1168"/>
            </a:xfrm>
          </p:grpSpPr>
          <p:sp>
            <p:nvSpPr>
              <p:cNvPr id="68689" name="AutoShape 6"/>
              <p:cNvSpPr>
                <a:spLocks noChangeArrowheads="1"/>
              </p:cNvSpPr>
              <p:nvPr/>
            </p:nvSpPr>
            <p:spPr bwMode="auto">
              <a:xfrm>
                <a:off x="204" y="2427"/>
                <a:ext cx="864" cy="232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EVAPORATION</a:t>
                </a:r>
              </a:p>
            </p:txBody>
          </p:sp>
          <p:sp>
            <p:nvSpPr>
              <p:cNvPr id="68690" name="AutoShape 7"/>
              <p:cNvSpPr>
                <a:spLocks noChangeArrowheads="1"/>
              </p:cNvSpPr>
              <p:nvPr/>
            </p:nvSpPr>
            <p:spPr bwMode="auto">
              <a:xfrm>
                <a:off x="213" y="2052"/>
                <a:ext cx="879" cy="232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PROTEIN RECOVERY</a:t>
                </a:r>
                <a:endParaRPr lang="nl-NL" sz="2400">
                  <a:latin typeface="Times New Roman" pitchFamily="18" charset="0"/>
                </a:endParaRPr>
              </a:p>
            </p:txBody>
          </p:sp>
          <p:sp>
            <p:nvSpPr>
              <p:cNvPr id="68691" name="Line 8"/>
              <p:cNvSpPr>
                <a:spLocks noChangeShapeType="1"/>
              </p:cNvSpPr>
              <p:nvPr/>
            </p:nvSpPr>
            <p:spPr bwMode="auto">
              <a:xfrm>
                <a:off x="653" y="2291"/>
                <a:ext cx="0" cy="17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96" name="AutoShape 13"/>
              <p:cNvSpPr>
                <a:spLocks noChangeArrowheads="1"/>
              </p:cNvSpPr>
              <p:nvPr/>
            </p:nvSpPr>
            <p:spPr bwMode="auto">
              <a:xfrm rot="16200000" flipH="1">
                <a:off x="1924" y="2343"/>
                <a:ext cx="225" cy="219"/>
              </a:xfrm>
              <a:prstGeom prst="rightArrow">
                <a:avLst>
                  <a:gd name="adj1" fmla="val 75000"/>
                  <a:gd name="adj2" fmla="val 51375"/>
                </a:avLst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81D5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97" name="AutoShape 14"/>
              <p:cNvSpPr>
                <a:spLocks noChangeArrowheads="1"/>
              </p:cNvSpPr>
              <p:nvPr/>
            </p:nvSpPr>
            <p:spPr bwMode="auto">
              <a:xfrm>
                <a:off x="1298" y="2762"/>
                <a:ext cx="238" cy="206"/>
              </a:xfrm>
              <a:prstGeom prst="rightArrow">
                <a:avLst>
                  <a:gd name="adj1" fmla="val 75000"/>
                  <a:gd name="adj2" fmla="val 57772"/>
                </a:avLst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81D5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98" name="Line 15"/>
              <p:cNvSpPr>
                <a:spLocks noChangeShapeType="1"/>
              </p:cNvSpPr>
              <p:nvPr/>
            </p:nvSpPr>
            <p:spPr bwMode="auto">
              <a:xfrm flipH="1">
                <a:off x="641" y="1800"/>
                <a:ext cx="1" cy="28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8614" name="Group 16"/>
            <p:cNvGrpSpPr>
              <a:grpSpLocks/>
            </p:cNvGrpSpPr>
            <p:nvPr/>
          </p:nvGrpSpPr>
          <p:grpSpPr bwMode="auto">
            <a:xfrm>
              <a:off x="68" y="621"/>
              <a:ext cx="5664" cy="1247"/>
              <a:chOff x="68" y="621"/>
              <a:chExt cx="5664" cy="1247"/>
            </a:xfrm>
          </p:grpSpPr>
          <p:sp>
            <p:nvSpPr>
              <p:cNvPr id="68666" name="Rectangle 17"/>
              <p:cNvSpPr>
                <a:spLocks noChangeArrowheads="1"/>
              </p:cNvSpPr>
              <p:nvPr/>
            </p:nvSpPr>
            <p:spPr bwMode="auto">
              <a:xfrm>
                <a:off x="95" y="1136"/>
                <a:ext cx="5549" cy="73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67" name="AutoShape 18"/>
              <p:cNvSpPr>
                <a:spLocks noChangeArrowheads="1"/>
              </p:cNvSpPr>
              <p:nvPr/>
            </p:nvSpPr>
            <p:spPr bwMode="auto">
              <a:xfrm>
                <a:off x="68" y="629"/>
                <a:ext cx="963" cy="232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nl-NL" sz="2400">
                  <a:latin typeface="Times New Roman" pitchFamily="18" charset="0"/>
                </a:endParaRPr>
              </a:p>
            </p:txBody>
          </p:sp>
          <p:sp>
            <p:nvSpPr>
              <p:cNvPr id="68668" name="AutoShape 19"/>
              <p:cNvSpPr>
                <a:spLocks noChangeArrowheads="1"/>
              </p:cNvSpPr>
              <p:nvPr/>
            </p:nvSpPr>
            <p:spPr bwMode="auto">
              <a:xfrm>
                <a:off x="1182" y="624"/>
                <a:ext cx="1008" cy="232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CUTTING</a:t>
                </a:r>
              </a:p>
            </p:txBody>
          </p:sp>
          <p:sp>
            <p:nvSpPr>
              <p:cNvPr id="68669" name="AutoShape 20"/>
              <p:cNvSpPr>
                <a:spLocks noChangeArrowheads="1"/>
              </p:cNvSpPr>
              <p:nvPr/>
            </p:nvSpPr>
            <p:spPr bwMode="auto">
              <a:xfrm>
                <a:off x="2332" y="621"/>
                <a:ext cx="985" cy="232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TRANSPORT</a:t>
                </a:r>
                <a:endParaRPr lang="nl-NL" sz="2400">
                  <a:latin typeface="Times New Roman" pitchFamily="18" charset="0"/>
                </a:endParaRPr>
              </a:p>
            </p:txBody>
          </p:sp>
          <p:sp>
            <p:nvSpPr>
              <p:cNvPr id="68670" name="AutoShape 21"/>
              <p:cNvSpPr>
                <a:spLocks noChangeArrowheads="1"/>
              </p:cNvSpPr>
              <p:nvPr/>
            </p:nvSpPr>
            <p:spPr bwMode="auto">
              <a:xfrm>
                <a:off x="2310" y="1222"/>
                <a:ext cx="1016" cy="213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REFINING</a:t>
                </a:r>
              </a:p>
            </p:txBody>
          </p:sp>
          <p:sp>
            <p:nvSpPr>
              <p:cNvPr id="516118" name="Rectangle 22"/>
              <p:cNvSpPr>
                <a:spLocks noChangeArrowheads="1"/>
              </p:cNvSpPr>
              <p:nvPr/>
            </p:nvSpPr>
            <p:spPr bwMode="auto">
              <a:xfrm>
                <a:off x="231" y="1617"/>
                <a:ext cx="118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defTabSz="762000">
                  <a:spcBef>
                    <a:spcPct val="0"/>
                  </a:spcBef>
                  <a:defRPr/>
                </a:pPr>
                <a:r>
                  <a:rPr lang="nl-NL" sz="16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JUICE FRACTION</a:t>
                </a:r>
              </a:p>
            </p:txBody>
          </p:sp>
          <p:sp>
            <p:nvSpPr>
              <p:cNvPr id="516119" name="Rectangle 23"/>
              <p:cNvSpPr>
                <a:spLocks noChangeArrowheads="1"/>
              </p:cNvSpPr>
              <p:nvPr/>
            </p:nvSpPr>
            <p:spPr bwMode="auto">
              <a:xfrm>
                <a:off x="4539" y="1619"/>
                <a:ext cx="1193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defTabSz="762000">
                  <a:spcBef>
                    <a:spcPct val="0"/>
                  </a:spcBef>
                  <a:defRPr/>
                </a:pPr>
                <a:r>
                  <a:rPr lang="nl-NL" sz="16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</a:rPr>
                  <a:t>FIBER FRACTION</a:t>
                </a:r>
                <a:endParaRPr lang="nl-NL" sz="16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68673" name="Rectangle 24"/>
              <p:cNvSpPr>
                <a:spLocks noChangeArrowheads="1"/>
              </p:cNvSpPr>
              <p:nvPr/>
            </p:nvSpPr>
            <p:spPr bwMode="auto">
              <a:xfrm>
                <a:off x="248" y="704"/>
                <a:ext cx="497" cy="152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defTabSz="762000"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CULTURE</a:t>
                </a:r>
              </a:p>
            </p:txBody>
          </p:sp>
          <p:sp>
            <p:nvSpPr>
              <p:cNvPr id="68674" name="Line 25"/>
              <p:cNvSpPr>
                <a:spLocks noChangeShapeType="1"/>
              </p:cNvSpPr>
              <p:nvPr/>
            </p:nvSpPr>
            <p:spPr bwMode="auto">
              <a:xfrm>
                <a:off x="2788" y="855"/>
                <a:ext cx="0" cy="39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75" name="Line 26"/>
              <p:cNvSpPr>
                <a:spLocks noChangeShapeType="1"/>
              </p:cNvSpPr>
              <p:nvPr/>
            </p:nvSpPr>
            <p:spPr bwMode="auto">
              <a:xfrm flipH="1" flipV="1">
                <a:off x="1357" y="1728"/>
                <a:ext cx="949" cy="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76" name="Line 27"/>
              <p:cNvSpPr>
                <a:spLocks noChangeShapeType="1"/>
              </p:cNvSpPr>
              <p:nvPr/>
            </p:nvSpPr>
            <p:spPr bwMode="auto">
              <a:xfrm flipV="1">
                <a:off x="1001" y="752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77" name="AutoShape 28"/>
              <p:cNvSpPr>
                <a:spLocks noChangeArrowheads="1"/>
              </p:cNvSpPr>
              <p:nvPr/>
            </p:nvSpPr>
            <p:spPr bwMode="auto">
              <a:xfrm>
                <a:off x="2306" y="1594"/>
                <a:ext cx="1016" cy="213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SEPARATION</a:t>
                </a:r>
              </a:p>
            </p:txBody>
          </p:sp>
          <p:sp>
            <p:nvSpPr>
              <p:cNvPr id="68678" name="Line 29"/>
              <p:cNvSpPr>
                <a:spLocks noChangeShapeType="1"/>
              </p:cNvSpPr>
              <p:nvPr/>
            </p:nvSpPr>
            <p:spPr bwMode="auto">
              <a:xfrm>
                <a:off x="3295" y="1702"/>
                <a:ext cx="119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79" name="Line 30"/>
              <p:cNvSpPr>
                <a:spLocks noChangeShapeType="1"/>
              </p:cNvSpPr>
              <p:nvPr/>
            </p:nvSpPr>
            <p:spPr bwMode="auto">
              <a:xfrm>
                <a:off x="2789" y="1435"/>
                <a:ext cx="4" cy="18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80" name="Text Box 31"/>
              <p:cNvSpPr txBox="1">
                <a:spLocks noChangeArrowheads="1"/>
              </p:cNvSpPr>
              <p:nvPr/>
            </p:nvSpPr>
            <p:spPr bwMode="auto">
              <a:xfrm>
                <a:off x="4689" y="1137"/>
                <a:ext cx="93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News Gothic" pitchFamily="34" charset="0"/>
                  </a:defRPr>
                </a:lvl9pPr>
              </a:lstStyle>
              <a:p>
                <a:pPr algn="r">
                  <a:spcBef>
                    <a:spcPct val="0"/>
                  </a:spcBef>
                </a:pPr>
                <a:r>
                  <a:rPr lang="nl-NL" sz="1200">
                    <a:latin typeface="Arial" charset="0"/>
                  </a:rPr>
                  <a:t>patent pending</a:t>
                </a:r>
              </a:p>
            </p:txBody>
          </p:sp>
          <p:sp>
            <p:nvSpPr>
              <p:cNvPr id="68681" name="AutoShape 32"/>
              <p:cNvSpPr>
                <a:spLocks noChangeArrowheads="1"/>
              </p:cNvSpPr>
              <p:nvPr/>
            </p:nvSpPr>
            <p:spPr bwMode="auto">
              <a:xfrm>
                <a:off x="3464" y="626"/>
                <a:ext cx="997" cy="222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PRESERVATION</a:t>
                </a:r>
                <a:endParaRPr lang="nl-NL" sz="2400">
                  <a:latin typeface="Times New Roman" pitchFamily="18" charset="0"/>
                </a:endParaRPr>
              </a:p>
            </p:txBody>
          </p:sp>
          <p:sp>
            <p:nvSpPr>
              <p:cNvPr id="68682" name="AutoShape 33"/>
              <p:cNvSpPr>
                <a:spLocks noChangeArrowheads="1"/>
              </p:cNvSpPr>
              <p:nvPr/>
            </p:nvSpPr>
            <p:spPr bwMode="auto">
              <a:xfrm>
                <a:off x="4625" y="624"/>
                <a:ext cx="1015" cy="213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STORAGE</a:t>
                </a:r>
              </a:p>
            </p:txBody>
          </p:sp>
          <p:sp>
            <p:nvSpPr>
              <p:cNvPr id="68683" name="Line 34"/>
              <p:cNvSpPr>
                <a:spLocks noChangeShapeType="1"/>
              </p:cNvSpPr>
              <p:nvPr/>
            </p:nvSpPr>
            <p:spPr bwMode="auto">
              <a:xfrm flipV="1">
                <a:off x="2156" y="755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84" name="Line 35"/>
              <p:cNvSpPr>
                <a:spLocks noChangeShapeType="1"/>
              </p:cNvSpPr>
              <p:nvPr/>
            </p:nvSpPr>
            <p:spPr bwMode="auto">
              <a:xfrm flipV="1">
                <a:off x="3289" y="752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85" name="Line 36"/>
              <p:cNvSpPr>
                <a:spLocks noChangeShapeType="1"/>
              </p:cNvSpPr>
              <p:nvPr/>
            </p:nvSpPr>
            <p:spPr bwMode="auto">
              <a:xfrm flipV="1">
                <a:off x="4444" y="752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86" name="Line 37"/>
              <p:cNvSpPr>
                <a:spLocks noChangeShapeType="1"/>
              </p:cNvSpPr>
              <p:nvPr/>
            </p:nvSpPr>
            <p:spPr bwMode="auto">
              <a:xfrm>
                <a:off x="3109" y="976"/>
                <a:ext cx="1" cy="27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87" name="Line 38"/>
              <p:cNvSpPr>
                <a:spLocks noChangeShapeType="1"/>
              </p:cNvSpPr>
              <p:nvPr/>
            </p:nvSpPr>
            <p:spPr bwMode="auto">
              <a:xfrm>
                <a:off x="3110" y="981"/>
                <a:ext cx="2013" cy="3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88" name="Line 39"/>
              <p:cNvSpPr>
                <a:spLocks noChangeShapeType="1"/>
              </p:cNvSpPr>
              <p:nvPr/>
            </p:nvSpPr>
            <p:spPr bwMode="auto">
              <a:xfrm>
                <a:off x="5115" y="845"/>
                <a:ext cx="3" cy="15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8615" name="Group 40"/>
            <p:cNvGrpSpPr>
              <a:grpSpLocks/>
            </p:cNvGrpSpPr>
            <p:nvPr/>
          </p:nvGrpSpPr>
          <p:grpSpPr bwMode="auto">
            <a:xfrm>
              <a:off x="4607" y="1417"/>
              <a:ext cx="799" cy="226"/>
              <a:chOff x="5048" y="3294"/>
              <a:chExt cx="1192" cy="299"/>
            </a:xfrm>
          </p:grpSpPr>
          <p:sp>
            <p:nvSpPr>
              <p:cNvPr id="68639" name="Freeform 41"/>
              <p:cNvSpPr>
                <a:spLocks/>
              </p:cNvSpPr>
              <p:nvPr/>
            </p:nvSpPr>
            <p:spPr bwMode="auto">
              <a:xfrm>
                <a:off x="5048" y="3294"/>
                <a:ext cx="673" cy="258"/>
              </a:xfrm>
              <a:custGeom>
                <a:avLst/>
                <a:gdLst>
                  <a:gd name="T0" fmla="*/ 328 w 1346"/>
                  <a:gd name="T1" fmla="*/ 13 h 516"/>
                  <a:gd name="T2" fmla="*/ 311 w 1346"/>
                  <a:gd name="T3" fmla="*/ 15 h 516"/>
                  <a:gd name="T4" fmla="*/ 289 w 1346"/>
                  <a:gd name="T5" fmla="*/ 16 h 516"/>
                  <a:gd name="T6" fmla="*/ 265 w 1346"/>
                  <a:gd name="T7" fmla="*/ 8 h 516"/>
                  <a:gd name="T8" fmla="*/ 244 w 1346"/>
                  <a:gd name="T9" fmla="*/ 6 h 516"/>
                  <a:gd name="T10" fmla="*/ 227 w 1346"/>
                  <a:gd name="T11" fmla="*/ 0 h 516"/>
                  <a:gd name="T12" fmla="*/ 188 w 1346"/>
                  <a:gd name="T13" fmla="*/ 10 h 516"/>
                  <a:gd name="T14" fmla="*/ 167 w 1346"/>
                  <a:gd name="T15" fmla="*/ 11 h 516"/>
                  <a:gd name="T16" fmla="*/ 156 w 1346"/>
                  <a:gd name="T17" fmla="*/ 27 h 516"/>
                  <a:gd name="T18" fmla="*/ 146 w 1346"/>
                  <a:gd name="T19" fmla="*/ 31 h 516"/>
                  <a:gd name="T20" fmla="*/ 124 w 1346"/>
                  <a:gd name="T21" fmla="*/ 18 h 516"/>
                  <a:gd name="T22" fmla="*/ 88 w 1346"/>
                  <a:gd name="T23" fmla="*/ 29 h 516"/>
                  <a:gd name="T24" fmla="*/ 99 w 1346"/>
                  <a:gd name="T25" fmla="*/ 26 h 516"/>
                  <a:gd name="T26" fmla="*/ 122 w 1346"/>
                  <a:gd name="T27" fmla="*/ 30 h 516"/>
                  <a:gd name="T28" fmla="*/ 123 w 1346"/>
                  <a:gd name="T29" fmla="*/ 37 h 516"/>
                  <a:gd name="T30" fmla="*/ 113 w 1346"/>
                  <a:gd name="T31" fmla="*/ 40 h 516"/>
                  <a:gd name="T32" fmla="*/ 112 w 1346"/>
                  <a:gd name="T33" fmla="*/ 46 h 516"/>
                  <a:gd name="T34" fmla="*/ 91 w 1346"/>
                  <a:gd name="T35" fmla="*/ 36 h 516"/>
                  <a:gd name="T36" fmla="*/ 69 w 1346"/>
                  <a:gd name="T37" fmla="*/ 39 h 516"/>
                  <a:gd name="T38" fmla="*/ 43 w 1346"/>
                  <a:gd name="T39" fmla="*/ 31 h 516"/>
                  <a:gd name="T40" fmla="*/ 21 w 1346"/>
                  <a:gd name="T41" fmla="*/ 38 h 516"/>
                  <a:gd name="T42" fmla="*/ 40 w 1346"/>
                  <a:gd name="T43" fmla="*/ 41 h 516"/>
                  <a:gd name="T44" fmla="*/ 77 w 1346"/>
                  <a:gd name="T45" fmla="*/ 45 h 516"/>
                  <a:gd name="T46" fmla="*/ 86 w 1346"/>
                  <a:gd name="T47" fmla="*/ 44 h 516"/>
                  <a:gd name="T48" fmla="*/ 98 w 1346"/>
                  <a:gd name="T49" fmla="*/ 50 h 516"/>
                  <a:gd name="T50" fmla="*/ 86 w 1346"/>
                  <a:gd name="T51" fmla="*/ 52 h 516"/>
                  <a:gd name="T52" fmla="*/ 75 w 1346"/>
                  <a:gd name="T53" fmla="*/ 46 h 516"/>
                  <a:gd name="T54" fmla="*/ 45 w 1346"/>
                  <a:gd name="T55" fmla="*/ 46 h 516"/>
                  <a:gd name="T56" fmla="*/ 33 w 1346"/>
                  <a:gd name="T57" fmla="*/ 55 h 516"/>
                  <a:gd name="T58" fmla="*/ 16 w 1346"/>
                  <a:gd name="T59" fmla="*/ 76 h 516"/>
                  <a:gd name="T60" fmla="*/ 5 w 1346"/>
                  <a:gd name="T61" fmla="*/ 82 h 516"/>
                  <a:gd name="T62" fmla="*/ 14 w 1346"/>
                  <a:gd name="T63" fmla="*/ 101 h 516"/>
                  <a:gd name="T64" fmla="*/ 26 w 1346"/>
                  <a:gd name="T65" fmla="*/ 81 h 516"/>
                  <a:gd name="T66" fmla="*/ 45 w 1346"/>
                  <a:gd name="T67" fmla="*/ 59 h 516"/>
                  <a:gd name="T68" fmla="*/ 56 w 1346"/>
                  <a:gd name="T69" fmla="*/ 56 h 516"/>
                  <a:gd name="T70" fmla="*/ 60 w 1346"/>
                  <a:gd name="T71" fmla="*/ 61 h 516"/>
                  <a:gd name="T72" fmla="*/ 35 w 1346"/>
                  <a:gd name="T73" fmla="*/ 76 h 516"/>
                  <a:gd name="T74" fmla="*/ 33 w 1346"/>
                  <a:gd name="T75" fmla="*/ 84 h 516"/>
                  <a:gd name="T76" fmla="*/ 28 w 1346"/>
                  <a:gd name="T77" fmla="*/ 94 h 516"/>
                  <a:gd name="T78" fmla="*/ 53 w 1346"/>
                  <a:gd name="T79" fmla="*/ 80 h 516"/>
                  <a:gd name="T80" fmla="*/ 75 w 1346"/>
                  <a:gd name="T81" fmla="*/ 75 h 516"/>
                  <a:gd name="T82" fmla="*/ 91 w 1346"/>
                  <a:gd name="T83" fmla="*/ 92 h 516"/>
                  <a:gd name="T84" fmla="*/ 95 w 1346"/>
                  <a:gd name="T85" fmla="*/ 120 h 516"/>
                  <a:gd name="T86" fmla="*/ 109 w 1346"/>
                  <a:gd name="T87" fmla="*/ 106 h 516"/>
                  <a:gd name="T88" fmla="*/ 135 w 1346"/>
                  <a:gd name="T89" fmla="*/ 83 h 516"/>
                  <a:gd name="T90" fmla="*/ 129 w 1346"/>
                  <a:gd name="T91" fmla="*/ 111 h 516"/>
                  <a:gd name="T92" fmla="*/ 134 w 1346"/>
                  <a:gd name="T93" fmla="*/ 118 h 516"/>
                  <a:gd name="T94" fmla="*/ 143 w 1346"/>
                  <a:gd name="T95" fmla="*/ 115 h 516"/>
                  <a:gd name="T96" fmla="*/ 165 w 1346"/>
                  <a:gd name="T97" fmla="*/ 98 h 516"/>
                  <a:gd name="T98" fmla="*/ 184 w 1346"/>
                  <a:gd name="T99" fmla="*/ 95 h 516"/>
                  <a:gd name="T100" fmla="*/ 220 w 1346"/>
                  <a:gd name="T101" fmla="*/ 99 h 516"/>
                  <a:gd name="T102" fmla="*/ 245 w 1346"/>
                  <a:gd name="T103" fmla="*/ 106 h 516"/>
                  <a:gd name="T104" fmla="*/ 250 w 1346"/>
                  <a:gd name="T105" fmla="*/ 100 h 516"/>
                  <a:gd name="T106" fmla="*/ 279 w 1346"/>
                  <a:gd name="T107" fmla="*/ 103 h 516"/>
                  <a:gd name="T108" fmla="*/ 303 w 1346"/>
                  <a:gd name="T109" fmla="*/ 104 h 516"/>
                  <a:gd name="T110" fmla="*/ 333 w 1346"/>
                  <a:gd name="T111" fmla="*/ 105 h 516"/>
                  <a:gd name="T112" fmla="*/ 322 w 1346"/>
                  <a:gd name="T113" fmla="*/ 88 h 516"/>
                  <a:gd name="T114" fmla="*/ 327 w 1346"/>
                  <a:gd name="T115" fmla="*/ 73 h 516"/>
                  <a:gd name="T116" fmla="*/ 315 w 1346"/>
                  <a:gd name="T117" fmla="*/ 73 h 516"/>
                  <a:gd name="T118" fmla="*/ 319 w 1346"/>
                  <a:gd name="T119" fmla="*/ 61 h 516"/>
                  <a:gd name="T120" fmla="*/ 321 w 1346"/>
                  <a:gd name="T121" fmla="*/ 42 h 516"/>
                  <a:gd name="T122" fmla="*/ 311 w 1346"/>
                  <a:gd name="T123" fmla="*/ 40 h 516"/>
                  <a:gd name="T124" fmla="*/ 329 w 1346"/>
                  <a:gd name="T125" fmla="*/ 29 h 5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346" h="516">
                    <a:moveTo>
                      <a:pt x="1346" y="100"/>
                    </a:moveTo>
                    <a:lnTo>
                      <a:pt x="1330" y="94"/>
                    </a:lnTo>
                    <a:lnTo>
                      <a:pt x="1319" y="86"/>
                    </a:lnTo>
                    <a:lnTo>
                      <a:pt x="1313" y="78"/>
                    </a:lnTo>
                    <a:lnTo>
                      <a:pt x="1310" y="69"/>
                    </a:lnTo>
                    <a:lnTo>
                      <a:pt x="1310" y="60"/>
                    </a:lnTo>
                    <a:lnTo>
                      <a:pt x="1312" y="51"/>
                    </a:lnTo>
                    <a:lnTo>
                      <a:pt x="1315" y="41"/>
                    </a:lnTo>
                    <a:lnTo>
                      <a:pt x="1318" y="33"/>
                    </a:lnTo>
                    <a:lnTo>
                      <a:pt x="1308" y="39"/>
                    </a:lnTo>
                    <a:lnTo>
                      <a:pt x="1300" y="45"/>
                    </a:lnTo>
                    <a:lnTo>
                      <a:pt x="1293" y="52"/>
                    </a:lnTo>
                    <a:lnTo>
                      <a:pt x="1290" y="59"/>
                    </a:lnTo>
                    <a:lnTo>
                      <a:pt x="1243" y="59"/>
                    </a:lnTo>
                    <a:lnTo>
                      <a:pt x="1216" y="67"/>
                    </a:lnTo>
                    <a:lnTo>
                      <a:pt x="1209" y="63"/>
                    </a:lnTo>
                    <a:lnTo>
                      <a:pt x="1199" y="61"/>
                    </a:lnTo>
                    <a:lnTo>
                      <a:pt x="1190" y="60"/>
                    </a:lnTo>
                    <a:lnTo>
                      <a:pt x="1179" y="60"/>
                    </a:lnTo>
                    <a:lnTo>
                      <a:pt x="1167" y="60"/>
                    </a:lnTo>
                    <a:lnTo>
                      <a:pt x="1156" y="62"/>
                    </a:lnTo>
                    <a:lnTo>
                      <a:pt x="1145" y="65"/>
                    </a:lnTo>
                    <a:lnTo>
                      <a:pt x="1135" y="67"/>
                    </a:lnTo>
                    <a:lnTo>
                      <a:pt x="1129" y="48"/>
                    </a:lnTo>
                    <a:lnTo>
                      <a:pt x="1119" y="28"/>
                    </a:lnTo>
                    <a:lnTo>
                      <a:pt x="1107" y="13"/>
                    </a:lnTo>
                    <a:lnTo>
                      <a:pt x="1102" y="6"/>
                    </a:lnTo>
                    <a:lnTo>
                      <a:pt x="1057" y="31"/>
                    </a:lnTo>
                    <a:lnTo>
                      <a:pt x="1031" y="17"/>
                    </a:lnTo>
                    <a:lnTo>
                      <a:pt x="1007" y="28"/>
                    </a:lnTo>
                    <a:lnTo>
                      <a:pt x="1003" y="28"/>
                    </a:lnTo>
                    <a:lnTo>
                      <a:pt x="997" y="26"/>
                    </a:lnTo>
                    <a:lnTo>
                      <a:pt x="990" y="25"/>
                    </a:lnTo>
                    <a:lnTo>
                      <a:pt x="982" y="23"/>
                    </a:lnTo>
                    <a:lnTo>
                      <a:pt x="973" y="21"/>
                    </a:lnTo>
                    <a:lnTo>
                      <a:pt x="962" y="17"/>
                    </a:lnTo>
                    <a:lnTo>
                      <a:pt x="952" y="15"/>
                    </a:lnTo>
                    <a:lnTo>
                      <a:pt x="943" y="12"/>
                    </a:lnTo>
                    <a:lnTo>
                      <a:pt x="932" y="8"/>
                    </a:lnTo>
                    <a:lnTo>
                      <a:pt x="923" y="6"/>
                    </a:lnTo>
                    <a:lnTo>
                      <a:pt x="914" y="2"/>
                    </a:lnTo>
                    <a:lnTo>
                      <a:pt x="906" y="0"/>
                    </a:lnTo>
                    <a:lnTo>
                      <a:pt x="870" y="36"/>
                    </a:lnTo>
                    <a:lnTo>
                      <a:pt x="820" y="28"/>
                    </a:lnTo>
                    <a:lnTo>
                      <a:pt x="780" y="47"/>
                    </a:lnTo>
                    <a:lnTo>
                      <a:pt x="778" y="46"/>
                    </a:lnTo>
                    <a:lnTo>
                      <a:pt x="771" y="44"/>
                    </a:lnTo>
                    <a:lnTo>
                      <a:pt x="762" y="41"/>
                    </a:lnTo>
                    <a:lnTo>
                      <a:pt x="751" y="37"/>
                    </a:lnTo>
                    <a:lnTo>
                      <a:pt x="737" y="33"/>
                    </a:lnTo>
                    <a:lnTo>
                      <a:pt x="724" y="30"/>
                    </a:lnTo>
                    <a:lnTo>
                      <a:pt x="713" y="26"/>
                    </a:lnTo>
                    <a:lnTo>
                      <a:pt x="702" y="25"/>
                    </a:lnTo>
                    <a:lnTo>
                      <a:pt x="693" y="26"/>
                    </a:lnTo>
                    <a:lnTo>
                      <a:pt x="681" y="33"/>
                    </a:lnTo>
                    <a:lnTo>
                      <a:pt x="668" y="44"/>
                    </a:lnTo>
                    <a:lnTo>
                      <a:pt x="655" y="56"/>
                    </a:lnTo>
                    <a:lnTo>
                      <a:pt x="643" y="69"/>
                    </a:lnTo>
                    <a:lnTo>
                      <a:pt x="634" y="82"/>
                    </a:lnTo>
                    <a:lnTo>
                      <a:pt x="627" y="91"/>
                    </a:lnTo>
                    <a:lnTo>
                      <a:pt x="625" y="98"/>
                    </a:lnTo>
                    <a:lnTo>
                      <a:pt x="624" y="103"/>
                    </a:lnTo>
                    <a:lnTo>
                      <a:pt x="622" y="108"/>
                    </a:lnTo>
                    <a:lnTo>
                      <a:pt x="617" y="115"/>
                    </a:lnTo>
                    <a:lnTo>
                      <a:pt x="611" y="121"/>
                    </a:lnTo>
                    <a:lnTo>
                      <a:pt x="605" y="126"/>
                    </a:lnTo>
                    <a:lnTo>
                      <a:pt x="599" y="129"/>
                    </a:lnTo>
                    <a:lnTo>
                      <a:pt x="592" y="130"/>
                    </a:lnTo>
                    <a:lnTo>
                      <a:pt x="586" y="128"/>
                    </a:lnTo>
                    <a:lnTo>
                      <a:pt x="581" y="121"/>
                    </a:lnTo>
                    <a:lnTo>
                      <a:pt x="572" y="113"/>
                    </a:lnTo>
                    <a:lnTo>
                      <a:pt x="562" y="105"/>
                    </a:lnTo>
                    <a:lnTo>
                      <a:pt x="550" y="97"/>
                    </a:lnTo>
                    <a:lnTo>
                      <a:pt x="536" y="90"/>
                    </a:lnTo>
                    <a:lnTo>
                      <a:pt x="521" y="83"/>
                    </a:lnTo>
                    <a:lnTo>
                      <a:pt x="508" y="76"/>
                    </a:lnTo>
                    <a:lnTo>
                      <a:pt x="494" y="70"/>
                    </a:lnTo>
                    <a:lnTo>
                      <a:pt x="479" y="67"/>
                    </a:lnTo>
                    <a:lnTo>
                      <a:pt x="460" y="69"/>
                    </a:lnTo>
                    <a:lnTo>
                      <a:pt x="440" y="74"/>
                    </a:lnTo>
                    <a:lnTo>
                      <a:pt x="419" y="82"/>
                    </a:lnTo>
                    <a:lnTo>
                      <a:pt x="396" y="91"/>
                    </a:lnTo>
                    <a:lnTo>
                      <a:pt x="373" y="103"/>
                    </a:lnTo>
                    <a:lnTo>
                      <a:pt x="351" y="113"/>
                    </a:lnTo>
                    <a:lnTo>
                      <a:pt x="329" y="123"/>
                    </a:lnTo>
                    <a:lnTo>
                      <a:pt x="335" y="121"/>
                    </a:lnTo>
                    <a:lnTo>
                      <a:pt x="344" y="119"/>
                    </a:lnTo>
                    <a:lnTo>
                      <a:pt x="357" y="114"/>
                    </a:lnTo>
                    <a:lnTo>
                      <a:pt x="370" y="111"/>
                    </a:lnTo>
                    <a:lnTo>
                      <a:pt x="383" y="106"/>
                    </a:lnTo>
                    <a:lnTo>
                      <a:pt x="396" y="103"/>
                    </a:lnTo>
                    <a:lnTo>
                      <a:pt x="408" y="99"/>
                    </a:lnTo>
                    <a:lnTo>
                      <a:pt x="416" y="98"/>
                    </a:lnTo>
                    <a:lnTo>
                      <a:pt x="424" y="98"/>
                    </a:lnTo>
                    <a:lnTo>
                      <a:pt x="435" y="100"/>
                    </a:lnTo>
                    <a:lnTo>
                      <a:pt x="450" y="106"/>
                    </a:lnTo>
                    <a:lnTo>
                      <a:pt x="467" y="112"/>
                    </a:lnTo>
                    <a:lnTo>
                      <a:pt x="485" y="120"/>
                    </a:lnTo>
                    <a:lnTo>
                      <a:pt x="502" y="129"/>
                    </a:lnTo>
                    <a:lnTo>
                      <a:pt x="519" y="138"/>
                    </a:lnTo>
                    <a:lnTo>
                      <a:pt x="535" y="147"/>
                    </a:lnTo>
                    <a:lnTo>
                      <a:pt x="526" y="147"/>
                    </a:lnTo>
                    <a:lnTo>
                      <a:pt x="516" y="147"/>
                    </a:lnTo>
                    <a:lnTo>
                      <a:pt x="503" y="147"/>
                    </a:lnTo>
                    <a:lnTo>
                      <a:pt x="489" y="147"/>
                    </a:lnTo>
                    <a:lnTo>
                      <a:pt x="474" y="149"/>
                    </a:lnTo>
                    <a:lnTo>
                      <a:pt x="459" y="149"/>
                    </a:lnTo>
                    <a:lnTo>
                      <a:pt x="444" y="150"/>
                    </a:lnTo>
                    <a:lnTo>
                      <a:pt x="432" y="151"/>
                    </a:lnTo>
                    <a:lnTo>
                      <a:pt x="437" y="152"/>
                    </a:lnTo>
                    <a:lnTo>
                      <a:pt x="443" y="155"/>
                    </a:lnTo>
                    <a:lnTo>
                      <a:pt x="449" y="159"/>
                    </a:lnTo>
                    <a:lnTo>
                      <a:pt x="454" y="164"/>
                    </a:lnTo>
                    <a:lnTo>
                      <a:pt x="459" y="169"/>
                    </a:lnTo>
                    <a:lnTo>
                      <a:pt x="463" y="175"/>
                    </a:lnTo>
                    <a:lnTo>
                      <a:pt x="466" y="180"/>
                    </a:lnTo>
                    <a:lnTo>
                      <a:pt x="469" y="184"/>
                    </a:lnTo>
                    <a:lnTo>
                      <a:pt x="458" y="184"/>
                    </a:lnTo>
                    <a:lnTo>
                      <a:pt x="448" y="182"/>
                    </a:lnTo>
                    <a:lnTo>
                      <a:pt x="436" y="179"/>
                    </a:lnTo>
                    <a:lnTo>
                      <a:pt x="425" y="174"/>
                    </a:lnTo>
                    <a:lnTo>
                      <a:pt x="413" y="168"/>
                    </a:lnTo>
                    <a:lnTo>
                      <a:pt x="401" y="161"/>
                    </a:lnTo>
                    <a:lnTo>
                      <a:pt x="389" y="155"/>
                    </a:lnTo>
                    <a:lnTo>
                      <a:pt x="376" y="149"/>
                    </a:lnTo>
                    <a:lnTo>
                      <a:pt x="364" y="143"/>
                    </a:lnTo>
                    <a:lnTo>
                      <a:pt x="351" y="138"/>
                    </a:lnTo>
                    <a:lnTo>
                      <a:pt x="338" y="136"/>
                    </a:lnTo>
                    <a:lnTo>
                      <a:pt x="326" y="134"/>
                    </a:lnTo>
                    <a:lnTo>
                      <a:pt x="313" y="135"/>
                    </a:lnTo>
                    <a:lnTo>
                      <a:pt x="300" y="138"/>
                    </a:lnTo>
                    <a:lnTo>
                      <a:pt x="288" y="144"/>
                    </a:lnTo>
                    <a:lnTo>
                      <a:pt x="276" y="153"/>
                    </a:lnTo>
                    <a:lnTo>
                      <a:pt x="266" y="150"/>
                    </a:lnTo>
                    <a:lnTo>
                      <a:pt x="252" y="146"/>
                    </a:lnTo>
                    <a:lnTo>
                      <a:pt x="236" y="141"/>
                    </a:lnTo>
                    <a:lnTo>
                      <a:pt x="218" y="135"/>
                    </a:lnTo>
                    <a:lnTo>
                      <a:pt x="199" y="130"/>
                    </a:lnTo>
                    <a:lnTo>
                      <a:pt x="183" y="124"/>
                    </a:lnTo>
                    <a:lnTo>
                      <a:pt x="169" y="121"/>
                    </a:lnTo>
                    <a:lnTo>
                      <a:pt x="159" y="117"/>
                    </a:lnTo>
                    <a:lnTo>
                      <a:pt x="150" y="117"/>
                    </a:lnTo>
                    <a:lnTo>
                      <a:pt x="139" y="120"/>
                    </a:lnTo>
                    <a:lnTo>
                      <a:pt x="127" y="126"/>
                    </a:lnTo>
                    <a:lnTo>
                      <a:pt x="113" y="132"/>
                    </a:lnTo>
                    <a:lnTo>
                      <a:pt x="98" y="141"/>
                    </a:lnTo>
                    <a:lnTo>
                      <a:pt x="84" y="151"/>
                    </a:lnTo>
                    <a:lnTo>
                      <a:pt x="70" y="161"/>
                    </a:lnTo>
                    <a:lnTo>
                      <a:pt x="58" y="170"/>
                    </a:lnTo>
                    <a:lnTo>
                      <a:pt x="78" y="162"/>
                    </a:lnTo>
                    <a:lnTo>
                      <a:pt x="98" y="159"/>
                    </a:lnTo>
                    <a:lnTo>
                      <a:pt x="119" y="158"/>
                    </a:lnTo>
                    <a:lnTo>
                      <a:pt x="139" y="159"/>
                    </a:lnTo>
                    <a:lnTo>
                      <a:pt x="160" y="162"/>
                    </a:lnTo>
                    <a:lnTo>
                      <a:pt x="181" y="167"/>
                    </a:lnTo>
                    <a:lnTo>
                      <a:pt x="201" y="172"/>
                    </a:lnTo>
                    <a:lnTo>
                      <a:pt x="222" y="176"/>
                    </a:lnTo>
                    <a:lnTo>
                      <a:pt x="292" y="183"/>
                    </a:lnTo>
                    <a:lnTo>
                      <a:pt x="296" y="183"/>
                    </a:lnTo>
                    <a:lnTo>
                      <a:pt x="300" y="181"/>
                    </a:lnTo>
                    <a:lnTo>
                      <a:pt x="307" y="180"/>
                    </a:lnTo>
                    <a:lnTo>
                      <a:pt x="313" y="177"/>
                    </a:lnTo>
                    <a:lnTo>
                      <a:pt x="320" y="175"/>
                    </a:lnTo>
                    <a:lnTo>
                      <a:pt x="326" y="174"/>
                    </a:lnTo>
                    <a:lnTo>
                      <a:pt x="332" y="173"/>
                    </a:lnTo>
                    <a:lnTo>
                      <a:pt x="334" y="173"/>
                    </a:lnTo>
                    <a:lnTo>
                      <a:pt x="337" y="174"/>
                    </a:lnTo>
                    <a:lnTo>
                      <a:pt x="344" y="175"/>
                    </a:lnTo>
                    <a:lnTo>
                      <a:pt x="353" y="177"/>
                    </a:lnTo>
                    <a:lnTo>
                      <a:pt x="364" y="181"/>
                    </a:lnTo>
                    <a:lnTo>
                      <a:pt x="374" y="184"/>
                    </a:lnTo>
                    <a:lnTo>
                      <a:pt x="383" y="189"/>
                    </a:lnTo>
                    <a:lnTo>
                      <a:pt x="391" y="192"/>
                    </a:lnTo>
                    <a:lnTo>
                      <a:pt x="397" y="197"/>
                    </a:lnTo>
                    <a:lnTo>
                      <a:pt x="391" y="198"/>
                    </a:lnTo>
                    <a:lnTo>
                      <a:pt x="384" y="199"/>
                    </a:lnTo>
                    <a:lnTo>
                      <a:pt x="378" y="200"/>
                    </a:lnTo>
                    <a:lnTo>
                      <a:pt x="370" y="203"/>
                    </a:lnTo>
                    <a:lnTo>
                      <a:pt x="363" y="204"/>
                    </a:lnTo>
                    <a:lnTo>
                      <a:pt x="355" y="205"/>
                    </a:lnTo>
                    <a:lnTo>
                      <a:pt x="349" y="207"/>
                    </a:lnTo>
                    <a:lnTo>
                      <a:pt x="343" y="208"/>
                    </a:lnTo>
                    <a:lnTo>
                      <a:pt x="338" y="205"/>
                    </a:lnTo>
                    <a:lnTo>
                      <a:pt x="332" y="200"/>
                    </a:lnTo>
                    <a:lnTo>
                      <a:pt x="325" y="197"/>
                    </a:lnTo>
                    <a:lnTo>
                      <a:pt x="317" y="192"/>
                    </a:lnTo>
                    <a:lnTo>
                      <a:pt x="310" y="189"/>
                    </a:lnTo>
                    <a:lnTo>
                      <a:pt x="303" y="187"/>
                    </a:lnTo>
                    <a:lnTo>
                      <a:pt x="297" y="184"/>
                    </a:lnTo>
                    <a:lnTo>
                      <a:pt x="292" y="183"/>
                    </a:lnTo>
                    <a:lnTo>
                      <a:pt x="222" y="176"/>
                    </a:lnTo>
                    <a:lnTo>
                      <a:pt x="216" y="176"/>
                    </a:lnTo>
                    <a:lnTo>
                      <a:pt x="208" y="177"/>
                    </a:lnTo>
                    <a:lnTo>
                      <a:pt x="199" y="179"/>
                    </a:lnTo>
                    <a:lnTo>
                      <a:pt x="189" y="180"/>
                    </a:lnTo>
                    <a:lnTo>
                      <a:pt x="180" y="182"/>
                    </a:lnTo>
                    <a:lnTo>
                      <a:pt x="172" y="183"/>
                    </a:lnTo>
                    <a:lnTo>
                      <a:pt x="163" y="184"/>
                    </a:lnTo>
                    <a:lnTo>
                      <a:pt x="159" y="184"/>
                    </a:lnTo>
                    <a:lnTo>
                      <a:pt x="153" y="187"/>
                    </a:lnTo>
                    <a:lnTo>
                      <a:pt x="147" y="195"/>
                    </a:lnTo>
                    <a:lnTo>
                      <a:pt x="139" y="205"/>
                    </a:lnTo>
                    <a:lnTo>
                      <a:pt x="130" y="220"/>
                    </a:lnTo>
                    <a:lnTo>
                      <a:pt x="121" y="236"/>
                    </a:lnTo>
                    <a:lnTo>
                      <a:pt x="112" y="253"/>
                    </a:lnTo>
                    <a:lnTo>
                      <a:pt x="101" y="272"/>
                    </a:lnTo>
                    <a:lnTo>
                      <a:pt x="92" y="290"/>
                    </a:lnTo>
                    <a:lnTo>
                      <a:pt x="84" y="293"/>
                    </a:lnTo>
                    <a:lnTo>
                      <a:pt x="74" y="297"/>
                    </a:lnTo>
                    <a:lnTo>
                      <a:pt x="62" y="302"/>
                    </a:lnTo>
                    <a:lnTo>
                      <a:pt x="49" y="308"/>
                    </a:lnTo>
                    <a:lnTo>
                      <a:pt x="36" y="313"/>
                    </a:lnTo>
                    <a:lnTo>
                      <a:pt x="23" y="319"/>
                    </a:lnTo>
                    <a:lnTo>
                      <a:pt x="12" y="325"/>
                    </a:lnTo>
                    <a:lnTo>
                      <a:pt x="0" y="329"/>
                    </a:lnTo>
                    <a:lnTo>
                      <a:pt x="9" y="328"/>
                    </a:lnTo>
                    <a:lnTo>
                      <a:pt x="18" y="327"/>
                    </a:lnTo>
                    <a:lnTo>
                      <a:pt x="30" y="325"/>
                    </a:lnTo>
                    <a:lnTo>
                      <a:pt x="40" y="323"/>
                    </a:lnTo>
                    <a:lnTo>
                      <a:pt x="51" y="321"/>
                    </a:lnTo>
                    <a:lnTo>
                      <a:pt x="60" y="319"/>
                    </a:lnTo>
                    <a:lnTo>
                      <a:pt x="69" y="318"/>
                    </a:lnTo>
                    <a:lnTo>
                      <a:pt x="76" y="318"/>
                    </a:lnTo>
                    <a:lnTo>
                      <a:pt x="55" y="404"/>
                    </a:lnTo>
                    <a:lnTo>
                      <a:pt x="60" y="394"/>
                    </a:lnTo>
                    <a:lnTo>
                      <a:pt x="64" y="384"/>
                    </a:lnTo>
                    <a:lnTo>
                      <a:pt x="71" y="372"/>
                    </a:lnTo>
                    <a:lnTo>
                      <a:pt x="78" y="361"/>
                    </a:lnTo>
                    <a:lnTo>
                      <a:pt x="86" y="348"/>
                    </a:lnTo>
                    <a:lnTo>
                      <a:pt x="94" y="335"/>
                    </a:lnTo>
                    <a:lnTo>
                      <a:pt x="104" y="323"/>
                    </a:lnTo>
                    <a:lnTo>
                      <a:pt x="113" y="310"/>
                    </a:lnTo>
                    <a:lnTo>
                      <a:pt x="148" y="268"/>
                    </a:lnTo>
                    <a:lnTo>
                      <a:pt x="154" y="263"/>
                    </a:lnTo>
                    <a:lnTo>
                      <a:pt x="160" y="256"/>
                    </a:lnTo>
                    <a:lnTo>
                      <a:pt x="167" y="249"/>
                    </a:lnTo>
                    <a:lnTo>
                      <a:pt x="174" y="242"/>
                    </a:lnTo>
                    <a:lnTo>
                      <a:pt x="180" y="236"/>
                    </a:lnTo>
                    <a:lnTo>
                      <a:pt x="185" y="232"/>
                    </a:lnTo>
                    <a:lnTo>
                      <a:pt x="189" y="228"/>
                    </a:lnTo>
                    <a:lnTo>
                      <a:pt x="192" y="226"/>
                    </a:lnTo>
                    <a:lnTo>
                      <a:pt x="200" y="223"/>
                    </a:lnTo>
                    <a:lnTo>
                      <a:pt x="207" y="222"/>
                    </a:lnTo>
                    <a:lnTo>
                      <a:pt x="216" y="222"/>
                    </a:lnTo>
                    <a:lnTo>
                      <a:pt x="224" y="223"/>
                    </a:lnTo>
                    <a:lnTo>
                      <a:pt x="233" y="225"/>
                    </a:lnTo>
                    <a:lnTo>
                      <a:pt x="239" y="227"/>
                    </a:lnTo>
                    <a:lnTo>
                      <a:pt x="246" y="229"/>
                    </a:lnTo>
                    <a:lnTo>
                      <a:pt x="253" y="232"/>
                    </a:lnTo>
                    <a:lnTo>
                      <a:pt x="249" y="234"/>
                    </a:lnTo>
                    <a:lnTo>
                      <a:pt x="244" y="237"/>
                    </a:lnTo>
                    <a:lnTo>
                      <a:pt x="237" y="242"/>
                    </a:lnTo>
                    <a:lnTo>
                      <a:pt x="228" y="249"/>
                    </a:lnTo>
                    <a:lnTo>
                      <a:pt x="148" y="268"/>
                    </a:lnTo>
                    <a:lnTo>
                      <a:pt x="113" y="310"/>
                    </a:lnTo>
                    <a:lnTo>
                      <a:pt x="117" y="308"/>
                    </a:lnTo>
                    <a:lnTo>
                      <a:pt x="123" y="305"/>
                    </a:lnTo>
                    <a:lnTo>
                      <a:pt x="130" y="303"/>
                    </a:lnTo>
                    <a:lnTo>
                      <a:pt x="137" y="302"/>
                    </a:lnTo>
                    <a:lnTo>
                      <a:pt x="145" y="299"/>
                    </a:lnTo>
                    <a:lnTo>
                      <a:pt x="153" y="298"/>
                    </a:lnTo>
                    <a:lnTo>
                      <a:pt x="162" y="296"/>
                    </a:lnTo>
                    <a:lnTo>
                      <a:pt x="172" y="295"/>
                    </a:lnTo>
                    <a:lnTo>
                      <a:pt x="158" y="308"/>
                    </a:lnTo>
                    <a:lnTo>
                      <a:pt x="145" y="320"/>
                    </a:lnTo>
                    <a:lnTo>
                      <a:pt x="132" y="333"/>
                    </a:lnTo>
                    <a:lnTo>
                      <a:pt x="121" y="346"/>
                    </a:lnTo>
                    <a:lnTo>
                      <a:pt x="111" y="358"/>
                    </a:lnTo>
                    <a:lnTo>
                      <a:pt x="101" y="371"/>
                    </a:lnTo>
                    <a:lnTo>
                      <a:pt x="94" y="384"/>
                    </a:lnTo>
                    <a:lnTo>
                      <a:pt x="89" y="396"/>
                    </a:lnTo>
                    <a:lnTo>
                      <a:pt x="100" y="385"/>
                    </a:lnTo>
                    <a:lnTo>
                      <a:pt x="112" y="373"/>
                    </a:lnTo>
                    <a:lnTo>
                      <a:pt x="124" y="363"/>
                    </a:lnTo>
                    <a:lnTo>
                      <a:pt x="138" y="354"/>
                    </a:lnTo>
                    <a:lnTo>
                      <a:pt x="152" y="344"/>
                    </a:lnTo>
                    <a:lnTo>
                      <a:pt x="166" y="336"/>
                    </a:lnTo>
                    <a:lnTo>
                      <a:pt x="181" y="329"/>
                    </a:lnTo>
                    <a:lnTo>
                      <a:pt x="195" y="323"/>
                    </a:lnTo>
                    <a:lnTo>
                      <a:pt x="210" y="317"/>
                    </a:lnTo>
                    <a:lnTo>
                      <a:pt x="224" y="312"/>
                    </a:lnTo>
                    <a:lnTo>
                      <a:pt x="238" y="308"/>
                    </a:lnTo>
                    <a:lnTo>
                      <a:pt x="252" y="304"/>
                    </a:lnTo>
                    <a:lnTo>
                      <a:pt x="265" y="302"/>
                    </a:lnTo>
                    <a:lnTo>
                      <a:pt x="277" y="299"/>
                    </a:lnTo>
                    <a:lnTo>
                      <a:pt x="290" y="298"/>
                    </a:lnTo>
                    <a:lnTo>
                      <a:pt x="300" y="298"/>
                    </a:lnTo>
                    <a:lnTo>
                      <a:pt x="289" y="344"/>
                    </a:lnTo>
                    <a:lnTo>
                      <a:pt x="279" y="392"/>
                    </a:lnTo>
                    <a:lnTo>
                      <a:pt x="272" y="433"/>
                    </a:lnTo>
                    <a:lnTo>
                      <a:pt x="271" y="461"/>
                    </a:lnTo>
                    <a:lnTo>
                      <a:pt x="304" y="408"/>
                    </a:lnTo>
                    <a:lnTo>
                      <a:pt x="320" y="419"/>
                    </a:lnTo>
                    <a:lnTo>
                      <a:pt x="363" y="365"/>
                    </a:lnTo>
                    <a:lnTo>
                      <a:pt x="396" y="369"/>
                    </a:lnTo>
                    <a:lnTo>
                      <a:pt x="393" y="378"/>
                    </a:lnTo>
                    <a:lnTo>
                      <a:pt x="383" y="401"/>
                    </a:lnTo>
                    <a:lnTo>
                      <a:pt x="373" y="426"/>
                    </a:lnTo>
                    <a:lnTo>
                      <a:pt x="365" y="447"/>
                    </a:lnTo>
                    <a:lnTo>
                      <a:pt x="410" y="404"/>
                    </a:lnTo>
                    <a:lnTo>
                      <a:pt x="379" y="480"/>
                    </a:lnTo>
                    <a:lnTo>
                      <a:pt x="380" y="479"/>
                    </a:lnTo>
                    <a:lnTo>
                      <a:pt x="384" y="475"/>
                    </a:lnTo>
                    <a:lnTo>
                      <a:pt x="390" y="468"/>
                    </a:lnTo>
                    <a:lnTo>
                      <a:pt x="399" y="458"/>
                    </a:lnTo>
                    <a:lnTo>
                      <a:pt x="410" y="448"/>
                    </a:lnTo>
                    <a:lnTo>
                      <a:pt x="421" y="437"/>
                    </a:lnTo>
                    <a:lnTo>
                      <a:pt x="435" y="424"/>
                    </a:lnTo>
                    <a:lnTo>
                      <a:pt x="449" y="410"/>
                    </a:lnTo>
                    <a:lnTo>
                      <a:pt x="464" y="395"/>
                    </a:lnTo>
                    <a:lnTo>
                      <a:pt x="480" y="381"/>
                    </a:lnTo>
                    <a:lnTo>
                      <a:pt x="495" y="367"/>
                    </a:lnTo>
                    <a:lnTo>
                      <a:pt x="511" y="355"/>
                    </a:lnTo>
                    <a:lnTo>
                      <a:pt x="526" y="342"/>
                    </a:lnTo>
                    <a:lnTo>
                      <a:pt x="540" y="332"/>
                    </a:lnTo>
                    <a:lnTo>
                      <a:pt x="554" y="323"/>
                    </a:lnTo>
                    <a:lnTo>
                      <a:pt x="566" y="316"/>
                    </a:lnTo>
                    <a:lnTo>
                      <a:pt x="548" y="344"/>
                    </a:lnTo>
                    <a:lnTo>
                      <a:pt x="534" y="371"/>
                    </a:lnTo>
                    <a:lnTo>
                      <a:pt x="524" y="396"/>
                    </a:lnTo>
                    <a:lnTo>
                      <a:pt x="517" y="420"/>
                    </a:lnTo>
                    <a:lnTo>
                      <a:pt x="513" y="443"/>
                    </a:lnTo>
                    <a:lnTo>
                      <a:pt x="513" y="466"/>
                    </a:lnTo>
                    <a:lnTo>
                      <a:pt x="517" y="491"/>
                    </a:lnTo>
                    <a:lnTo>
                      <a:pt x="524" y="516"/>
                    </a:lnTo>
                    <a:lnTo>
                      <a:pt x="524" y="513"/>
                    </a:lnTo>
                    <a:lnTo>
                      <a:pt x="526" y="502"/>
                    </a:lnTo>
                    <a:lnTo>
                      <a:pt x="530" y="487"/>
                    </a:lnTo>
                    <a:lnTo>
                      <a:pt x="534" y="469"/>
                    </a:lnTo>
                    <a:lnTo>
                      <a:pt x="540" y="449"/>
                    </a:lnTo>
                    <a:lnTo>
                      <a:pt x="548" y="428"/>
                    </a:lnTo>
                    <a:lnTo>
                      <a:pt x="557" y="411"/>
                    </a:lnTo>
                    <a:lnTo>
                      <a:pt x="569" y="396"/>
                    </a:lnTo>
                    <a:lnTo>
                      <a:pt x="568" y="407"/>
                    </a:lnTo>
                    <a:lnTo>
                      <a:pt x="568" y="431"/>
                    </a:lnTo>
                    <a:lnTo>
                      <a:pt x="571" y="458"/>
                    </a:lnTo>
                    <a:lnTo>
                      <a:pt x="580" y="480"/>
                    </a:lnTo>
                    <a:lnTo>
                      <a:pt x="595" y="466"/>
                    </a:lnTo>
                    <a:lnTo>
                      <a:pt x="610" y="452"/>
                    </a:lnTo>
                    <a:lnTo>
                      <a:pt x="625" y="437"/>
                    </a:lnTo>
                    <a:lnTo>
                      <a:pt x="638" y="420"/>
                    </a:lnTo>
                    <a:lnTo>
                      <a:pt x="649" y="405"/>
                    </a:lnTo>
                    <a:lnTo>
                      <a:pt x="660" y="392"/>
                    </a:lnTo>
                    <a:lnTo>
                      <a:pt x="669" y="380"/>
                    </a:lnTo>
                    <a:lnTo>
                      <a:pt x="675" y="371"/>
                    </a:lnTo>
                    <a:lnTo>
                      <a:pt x="681" y="372"/>
                    </a:lnTo>
                    <a:lnTo>
                      <a:pt x="691" y="373"/>
                    </a:lnTo>
                    <a:lnTo>
                      <a:pt x="703" y="375"/>
                    </a:lnTo>
                    <a:lnTo>
                      <a:pt x="718" y="378"/>
                    </a:lnTo>
                    <a:lnTo>
                      <a:pt x="734" y="379"/>
                    </a:lnTo>
                    <a:lnTo>
                      <a:pt x="753" y="381"/>
                    </a:lnTo>
                    <a:lnTo>
                      <a:pt x="772" y="384"/>
                    </a:lnTo>
                    <a:lnTo>
                      <a:pt x="793" y="386"/>
                    </a:lnTo>
                    <a:lnTo>
                      <a:pt x="815" y="388"/>
                    </a:lnTo>
                    <a:lnTo>
                      <a:pt x="836" y="390"/>
                    </a:lnTo>
                    <a:lnTo>
                      <a:pt x="858" y="393"/>
                    </a:lnTo>
                    <a:lnTo>
                      <a:pt x="879" y="395"/>
                    </a:lnTo>
                    <a:lnTo>
                      <a:pt x="900" y="396"/>
                    </a:lnTo>
                    <a:lnTo>
                      <a:pt x="920" y="397"/>
                    </a:lnTo>
                    <a:lnTo>
                      <a:pt x="938" y="399"/>
                    </a:lnTo>
                    <a:lnTo>
                      <a:pt x="954" y="400"/>
                    </a:lnTo>
                    <a:lnTo>
                      <a:pt x="959" y="404"/>
                    </a:lnTo>
                    <a:lnTo>
                      <a:pt x="967" y="412"/>
                    </a:lnTo>
                    <a:lnTo>
                      <a:pt x="977" y="423"/>
                    </a:lnTo>
                    <a:lnTo>
                      <a:pt x="988" y="433"/>
                    </a:lnTo>
                    <a:lnTo>
                      <a:pt x="998" y="443"/>
                    </a:lnTo>
                    <a:lnTo>
                      <a:pt x="1007" y="453"/>
                    </a:lnTo>
                    <a:lnTo>
                      <a:pt x="1013" y="458"/>
                    </a:lnTo>
                    <a:lnTo>
                      <a:pt x="1015" y="461"/>
                    </a:lnTo>
                    <a:lnTo>
                      <a:pt x="1021" y="427"/>
                    </a:lnTo>
                    <a:lnTo>
                      <a:pt x="998" y="400"/>
                    </a:lnTo>
                    <a:lnTo>
                      <a:pt x="1014" y="402"/>
                    </a:lnTo>
                    <a:lnTo>
                      <a:pt x="1030" y="403"/>
                    </a:lnTo>
                    <a:lnTo>
                      <a:pt x="1046" y="405"/>
                    </a:lnTo>
                    <a:lnTo>
                      <a:pt x="1064" y="407"/>
                    </a:lnTo>
                    <a:lnTo>
                      <a:pt x="1080" y="408"/>
                    </a:lnTo>
                    <a:lnTo>
                      <a:pt x="1097" y="409"/>
                    </a:lnTo>
                    <a:lnTo>
                      <a:pt x="1113" y="410"/>
                    </a:lnTo>
                    <a:lnTo>
                      <a:pt x="1128" y="411"/>
                    </a:lnTo>
                    <a:lnTo>
                      <a:pt x="1144" y="412"/>
                    </a:lnTo>
                    <a:lnTo>
                      <a:pt x="1158" y="413"/>
                    </a:lnTo>
                    <a:lnTo>
                      <a:pt x="1173" y="415"/>
                    </a:lnTo>
                    <a:lnTo>
                      <a:pt x="1186" y="415"/>
                    </a:lnTo>
                    <a:lnTo>
                      <a:pt x="1198" y="415"/>
                    </a:lnTo>
                    <a:lnTo>
                      <a:pt x="1209" y="416"/>
                    </a:lnTo>
                    <a:lnTo>
                      <a:pt x="1219" y="416"/>
                    </a:lnTo>
                    <a:lnTo>
                      <a:pt x="1227" y="416"/>
                    </a:lnTo>
                    <a:lnTo>
                      <a:pt x="1271" y="441"/>
                    </a:lnTo>
                    <a:lnTo>
                      <a:pt x="1271" y="422"/>
                    </a:lnTo>
                    <a:lnTo>
                      <a:pt x="1335" y="424"/>
                    </a:lnTo>
                    <a:lnTo>
                      <a:pt x="1334" y="423"/>
                    </a:lnTo>
                    <a:lnTo>
                      <a:pt x="1332" y="419"/>
                    </a:lnTo>
                    <a:lnTo>
                      <a:pt x="1328" y="412"/>
                    </a:lnTo>
                    <a:lnTo>
                      <a:pt x="1324" y="405"/>
                    </a:lnTo>
                    <a:lnTo>
                      <a:pt x="1318" y="396"/>
                    </a:lnTo>
                    <a:lnTo>
                      <a:pt x="1311" y="386"/>
                    </a:lnTo>
                    <a:lnTo>
                      <a:pt x="1304" y="374"/>
                    </a:lnTo>
                    <a:lnTo>
                      <a:pt x="1296" y="363"/>
                    </a:lnTo>
                    <a:lnTo>
                      <a:pt x="1288" y="350"/>
                    </a:lnTo>
                    <a:lnTo>
                      <a:pt x="1284" y="336"/>
                    </a:lnTo>
                    <a:lnTo>
                      <a:pt x="1280" y="324"/>
                    </a:lnTo>
                    <a:lnTo>
                      <a:pt x="1279" y="311"/>
                    </a:lnTo>
                    <a:lnTo>
                      <a:pt x="1281" y="299"/>
                    </a:lnTo>
                    <a:lnTo>
                      <a:pt x="1287" y="293"/>
                    </a:lnTo>
                    <a:lnTo>
                      <a:pt x="1295" y="289"/>
                    </a:lnTo>
                    <a:lnTo>
                      <a:pt x="1307" y="290"/>
                    </a:lnTo>
                    <a:lnTo>
                      <a:pt x="1303" y="286"/>
                    </a:lnTo>
                    <a:lnTo>
                      <a:pt x="1297" y="282"/>
                    </a:lnTo>
                    <a:lnTo>
                      <a:pt x="1289" y="281"/>
                    </a:lnTo>
                    <a:lnTo>
                      <a:pt x="1281" y="281"/>
                    </a:lnTo>
                    <a:lnTo>
                      <a:pt x="1272" y="283"/>
                    </a:lnTo>
                    <a:lnTo>
                      <a:pt x="1265" y="286"/>
                    </a:lnTo>
                    <a:lnTo>
                      <a:pt x="1259" y="289"/>
                    </a:lnTo>
                    <a:lnTo>
                      <a:pt x="1257" y="293"/>
                    </a:lnTo>
                    <a:lnTo>
                      <a:pt x="1255" y="286"/>
                    </a:lnTo>
                    <a:lnTo>
                      <a:pt x="1255" y="278"/>
                    </a:lnTo>
                    <a:lnTo>
                      <a:pt x="1257" y="268"/>
                    </a:lnTo>
                    <a:lnTo>
                      <a:pt x="1262" y="259"/>
                    </a:lnTo>
                    <a:lnTo>
                      <a:pt x="1267" y="250"/>
                    </a:lnTo>
                    <a:lnTo>
                      <a:pt x="1274" y="241"/>
                    </a:lnTo>
                    <a:lnTo>
                      <a:pt x="1284" y="234"/>
                    </a:lnTo>
                    <a:lnTo>
                      <a:pt x="1293" y="229"/>
                    </a:lnTo>
                    <a:lnTo>
                      <a:pt x="1295" y="211"/>
                    </a:lnTo>
                    <a:lnTo>
                      <a:pt x="1295" y="191"/>
                    </a:lnTo>
                    <a:lnTo>
                      <a:pt x="1293" y="174"/>
                    </a:lnTo>
                    <a:lnTo>
                      <a:pt x="1287" y="167"/>
                    </a:lnTo>
                    <a:lnTo>
                      <a:pt x="1282" y="166"/>
                    </a:lnTo>
                    <a:lnTo>
                      <a:pt x="1278" y="165"/>
                    </a:lnTo>
                    <a:lnTo>
                      <a:pt x="1273" y="162"/>
                    </a:lnTo>
                    <a:lnTo>
                      <a:pt x="1267" y="161"/>
                    </a:lnTo>
                    <a:lnTo>
                      <a:pt x="1262" y="159"/>
                    </a:lnTo>
                    <a:lnTo>
                      <a:pt x="1256" y="158"/>
                    </a:lnTo>
                    <a:lnTo>
                      <a:pt x="1249" y="158"/>
                    </a:lnTo>
                    <a:lnTo>
                      <a:pt x="1243" y="159"/>
                    </a:lnTo>
                    <a:lnTo>
                      <a:pt x="1250" y="150"/>
                    </a:lnTo>
                    <a:lnTo>
                      <a:pt x="1258" y="139"/>
                    </a:lnTo>
                    <a:lnTo>
                      <a:pt x="1267" y="131"/>
                    </a:lnTo>
                    <a:lnTo>
                      <a:pt x="1278" y="123"/>
                    </a:lnTo>
                    <a:lnTo>
                      <a:pt x="1289" y="117"/>
                    </a:lnTo>
                    <a:lnTo>
                      <a:pt x="1302" y="114"/>
                    </a:lnTo>
                    <a:lnTo>
                      <a:pt x="1316" y="114"/>
                    </a:lnTo>
                    <a:lnTo>
                      <a:pt x="1330" y="117"/>
                    </a:lnTo>
                    <a:lnTo>
                      <a:pt x="1346" y="100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0" name="Freeform 42"/>
              <p:cNvSpPr>
                <a:spLocks/>
              </p:cNvSpPr>
              <p:nvPr/>
            </p:nvSpPr>
            <p:spPr bwMode="auto">
              <a:xfrm>
                <a:off x="5670" y="3312"/>
                <a:ext cx="570" cy="281"/>
              </a:xfrm>
              <a:custGeom>
                <a:avLst/>
                <a:gdLst>
                  <a:gd name="T0" fmla="*/ 18 w 1141"/>
                  <a:gd name="T1" fmla="*/ 90 h 561"/>
                  <a:gd name="T2" fmla="*/ 9 w 1141"/>
                  <a:gd name="T3" fmla="*/ 72 h 561"/>
                  <a:gd name="T4" fmla="*/ 15 w 1141"/>
                  <a:gd name="T5" fmla="*/ 63 h 561"/>
                  <a:gd name="T6" fmla="*/ 4 w 1141"/>
                  <a:gd name="T7" fmla="*/ 63 h 561"/>
                  <a:gd name="T8" fmla="*/ 6 w 1141"/>
                  <a:gd name="T9" fmla="*/ 54 h 561"/>
                  <a:gd name="T10" fmla="*/ 12 w 1141"/>
                  <a:gd name="T11" fmla="*/ 35 h 561"/>
                  <a:gd name="T12" fmla="*/ 4 w 1141"/>
                  <a:gd name="T13" fmla="*/ 31 h 561"/>
                  <a:gd name="T14" fmla="*/ 6 w 1141"/>
                  <a:gd name="T15" fmla="*/ 24 h 561"/>
                  <a:gd name="T16" fmla="*/ 25 w 1141"/>
                  <a:gd name="T17" fmla="*/ 16 h 561"/>
                  <a:gd name="T18" fmla="*/ 36 w 1141"/>
                  <a:gd name="T19" fmla="*/ 4 h 561"/>
                  <a:gd name="T20" fmla="*/ 49 w 1141"/>
                  <a:gd name="T21" fmla="*/ 10 h 561"/>
                  <a:gd name="T22" fmla="*/ 60 w 1141"/>
                  <a:gd name="T23" fmla="*/ 18 h 561"/>
                  <a:gd name="T24" fmla="*/ 63 w 1141"/>
                  <a:gd name="T25" fmla="*/ 8 h 561"/>
                  <a:gd name="T26" fmla="*/ 56 w 1141"/>
                  <a:gd name="T27" fmla="*/ 6 h 561"/>
                  <a:gd name="T28" fmla="*/ 68 w 1141"/>
                  <a:gd name="T29" fmla="*/ 0 h 561"/>
                  <a:gd name="T30" fmla="*/ 77 w 1141"/>
                  <a:gd name="T31" fmla="*/ 10 h 561"/>
                  <a:gd name="T32" fmla="*/ 69 w 1141"/>
                  <a:gd name="T33" fmla="*/ 23 h 561"/>
                  <a:gd name="T34" fmla="*/ 79 w 1141"/>
                  <a:gd name="T35" fmla="*/ 19 h 561"/>
                  <a:gd name="T36" fmla="*/ 91 w 1141"/>
                  <a:gd name="T37" fmla="*/ 14 h 561"/>
                  <a:gd name="T38" fmla="*/ 102 w 1141"/>
                  <a:gd name="T39" fmla="*/ 21 h 561"/>
                  <a:gd name="T40" fmla="*/ 105 w 1141"/>
                  <a:gd name="T41" fmla="*/ 24 h 561"/>
                  <a:gd name="T42" fmla="*/ 118 w 1141"/>
                  <a:gd name="T43" fmla="*/ 28 h 561"/>
                  <a:gd name="T44" fmla="*/ 132 w 1141"/>
                  <a:gd name="T45" fmla="*/ 34 h 561"/>
                  <a:gd name="T46" fmla="*/ 141 w 1141"/>
                  <a:gd name="T47" fmla="*/ 39 h 561"/>
                  <a:gd name="T48" fmla="*/ 145 w 1141"/>
                  <a:gd name="T49" fmla="*/ 31 h 561"/>
                  <a:gd name="T50" fmla="*/ 138 w 1141"/>
                  <a:gd name="T51" fmla="*/ 25 h 561"/>
                  <a:gd name="T52" fmla="*/ 148 w 1141"/>
                  <a:gd name="T53" fmla="*/ 14 h 561"/>
                  <a:gd name="T54" fmla="*/ 159 w 1141"/>
                  <a:gd name="T55" fmla="*/ 25 h 561"/>
                  <a:gd name="T56" fmla="*/ 169 w 1141"/>
                  <a:gd name="T57" fmla="*/ 14 h 561"/>
                  <a:gd name="T58" fmla="*/ 179 w 1141"/>
                  <a:gd name="T59" fmla="*/ 12 h 561"/>
                  <a:gd name="T60" fmla="*/ 189 w 1141"/>
                  <a:gd name="T61" fmla="*/ 19 h 561"/>
                  <a:gd name="T62" fmla="*/ 211 w 1141"/>
                  <a:gd name="T63" fmla="*/ 15 h 561"/>
                  <a:gd name="T64" fmla="*/ 210 w 1141"/>
                  <a:gd name="T65" fmla="*/ 28 h 561"/>
                  <a:gd name="T66" fmla="*/ 228 w 1141"/>
                  <a:gd name="T67" fmla="*/ 28 h 561"/>
                  <a:gd name="T68" fmla="*/ 268 w 1141"/>
                  <a:gd name="T69" fmla="*/ 60 h 561"/>
                  <a:gd name="T70" fmla="*/ 277 w 1141"/>
                  <a:gd name="T71" fmla="*/ 82 h 561"/>
                  <a:gd name="T72" fmla="*/ 284 w 1141"/>
                  <a:gd name="T73" fmla="*/ 107 h 561"/>
                  <a:gd name="T74" fmla="*/ 277 w 1141"/>
                  <a:gd name="T75" fmla="*/ 104 h 561"/>
                  <a:gd name="T76" fmla="*/ 260 w 1141"/>
                  <a:gd name="T77" fmla="*/ 102 h 561"/>
                  <a:gd name="T78" fmla="*/ 215 w 1141"/>
                  <a:gd name="T79" fmla="*/ 101 h 561"/>
                  <a:gd name="T80" fmla="*/ 189 w 1141"/>
                  <a:gd name="T81" fmla="*/ 83 h 561"/>
                  <a:gd name="T82" fmla="*/ 205 w 1141"/>
                  <a:gd name="T83" fmla="*/ 105 h 561"/>
                  <a:gd name="T84" fmla="*/ 198 w 1141"/>
                  <a:gd name="T85" fmla="*/ 120 h 561"/>
                  <a:gd name="T86" fmla="*/ 189 w 1141"/>
                  <a:gd name="T87" fmla="*/ 136 h 561"/>
                  <a:gd name="T88" fmla="*/ 177 w 1141"/>
                  <a:gd name="T89" fmla="*/ 110 h 561"/>
                  <a:gd name="T90" fmla="*/ 171 w 1141"/>
                  <a:gd name="T91" fmla="*/ 111 h 561"/>
                  <a:gd name="T92" fmla="*/ 164 w 1141"/>
                  <a:gd name="T93" fmla="*/ 110 h 561"/>
                  <a:gd name="T94" fmla="*/ 152 w 1141"/>
                  <a:gd name="T95" fmla="*/ 117 h 561"/>
                  <a:gd name="T96" fmla="*/ 145 w 1141"/>
                  <a:gd name="T97" fmla="*/ 128 h 561"/>
                  <a:gd name="T98" fmla="*/ 142 w 1141"/>
                  <a:gd name="T99" fmla="*/ 99 h 561"/>
                  <a:gd name="T100" fmla="*/ 130 w 1141"/>
                  <a:gd name="T101" fmla="*/ 111 h 561"/>
                  <a:gd name="T102" fmla="*/ 122 w 1141"/>
                  <a:gd name="T103" fmla="*/ 102 h 561"/>
                  <a:gd name="T104" fmla="*/ 99 w 1141"/>
                  <a:gd name="T105" fmla="*/ 101 h 561"/>
                  <a:gd name="T106" fmla="*/ 96 w 1141"/>
                  <a:gd name="T107" fmla="*/ 122 h 561"/>
                  <a:gd name="T108" fmla="*/ 80 w 1141"/>
                  <a:gd name="T109" fmla="*/ 109 h 561"/>
                  <a:gd name="T110" fmla="*/ 68 w 1141"/>
                  <a:gd name="T111" fmla="*/ 131 h 561"/>
                  <a:gd name="T112" fmla="*/ 56 w 1141"/>
                  <a:gd name="T113" fmla="*/ 99 h 561"/>
                  <a:gd name="T114" fmla="*/ 43 w 1141"/>
                  <a:gd name="T115" fmla="*/ 126 h 561"/>
                  <a:gd name="T116" fmla="*/ 47 w 1141"/>
                  <a:gd name="T117" fmla="*/ 100 h 561"/>
                  <a:gd name="T118" fmla="*/ 37 w 1141"/>
                  <a:gd name="T119" fmla="*/ 99 h 561"/>
                  <a:gd name="T120" fmla="*/ 22 w 1141"/>
                  <a:gd name="T121" fmla="*/ 103 h 56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141" h="561">
                    <a:moveTo>
                      <a:pt x="92" y="387"/>
                    </a:moveTo>
                    <a:lnTo>
                      <a:pt x="91" y="386"/>
                    </a:lnTo>
                    <a:lnTo>
                      <a:pt x="89" y="382"/>
                    </a:lnTo>
                    <a:lnTo>
                      <a:pt x="85" y="375"/>
                    </a:lnTo>
                    <a:lnTo>
                      <a:pt x="81" y="368"/>
                    </a:lnTo>
                    <a:lnTo>
                      <a:pt x="75" y="359"/>
                    </a:lnTo>
                    <a:lnTo>
                      <a:pt x="68" y="349"/>
                    </a:lnTo>
                    <a:lnTo>
                      <a:pt x="61" y="337"/>
                    </a:lnTo>
                    <a:lnTo>
                      <a:pt x="53" y="326"/>
                    </a:lnTo>
                    <a:lnTo>
                      <a:pt x="45" y="313"/>
                    </a:lnTo>
                    <a:lnTo>
                      <a:pt x="41" y="299"/>
                    </a:lnTo>
                    <a:lnTo>
                      <a:pt x="37" y="287"/>
                    </a:lnTo>
                    <a:lnTo>
                      <a:pt x="36" y="274"/>
                    </a:lnTo>
                    <a:lnTo>
                      <a:pt x="38" y="262"/>
                    </a:lnTo>
                    <a:lnTo>
                      <a:pt x="44" y="256"/>
                    </a:lnTo>
                    <a:lnTo>
                      <a:pt x="52" y="252"/>
                    </a:lnTo>
                    <a:lnTo>
                      <a:pt x="64" y="253"/>
                    </a:lnTo>
                    <a:lnTo>
                      <a:pt x="60" y="249"/>
                    </a:lnTo>
                    <a:lnTo>
                      <a:pt x="54" y="245"/>
                    </a:lnTo>
                    <a:lnTo>
                      <a:pt x="46" y="244"/>
                    </a:lnTo>
                    <a:lnTo>
                      <a:pt x="38" y="244"/>
                    </a:lnTo>
                    <a:lnTo>
                      <a:pt x="29" y="246"/>
                    </a:lnTo>
                    <a:lnTo>
                      <a:pt x="22" y="249"/>
                    </a:lnTo>
                    <a:lnTo>
                      <a:pt x="16" y="252"/>
                    </a:lnTo>
                    <a:lnTo>
                      <a:pt x="14" y="256"/>
                    </a:lnTo>
                    <a:lnTo>
                      <a:pt x="12" y="249"/>
                    </a:lnTo>
                    <a:lnTo>
                      <a:pt x="12" y="241"/>
                    </a:lnTo>
                    <a:lnTo>
                      <a:pt x="14" y="231"/>
                    </a:lnTo>
                    <a:lnTo>
                      <a:pt x="19" y="222"/>
                    </a:lnTo>
                    <a:lnTo>
                      <a:pt x="24" y="213"/>
                    </a:lnTo>
                    <a:lnTo>
                      <a:pt x="31" y="204"/>
                    </a:lnTo>
                    <a:lnTo>
                      <a:pt x="41" y="197"/>
                    </a:lnTo>
                    <a:lnTo>
                      <a:pt x="50" y="192"/>
                    </a:lnTo>
                    <a:lnTo>
                      <a:pt x="52" y="174"/>
                    </a:lnTo>
                    <a:lnTo>
                      <a:pt x="52" y="154"/>
                    </a:lnTo>
                    <a:lnTo>
                      <a:pt x="50" y="137"/>
                    </a:lnTo>
                    <a:lnTo>
                      <a:pt x="44" y="130"/>
                    </a:lnTo>
                    <a:lnTo>
                      <a:pt x="39" y="129"/>
                    </a:lnTo>
                    <a:lnTo>
                      <a:pt x="35" y="128"/>
                    </a:lnTo>
                    <a:lnTo>
                      <a:pt x="30" y="125"/>
                    </a:lnTo>
                    <a:lnTo>
                      <a:pt x="24" y="124"/>
                    </a:lnTo>
                    <a:lnTo>
                      <a:pt x="19" y="122"/>
                    </a:lnTo>
                    <a:lnTo>
                      <a:pt x="13" y="121"/>
                    </a:lnTo>
                    <a:lnTo>
                      <a:pt x="6" y="121"/>
                    </a:lnTo>
                    <a:lnTo>
                      <a:pt x="0" y="122"/>
                    </a:lnTo>
                    <a:lnTo>
                      <a:pt x="7" y="113"/>
                    </a:lnTo>
                    <a:lnTo>
                      <a:pt x="15" y="102"/>
                    </a:lnTo>
                    <a:lnTo>
                      <a:pt x="24" y="94"/>
                    </a:lnTo>
                    <a:lnTo>
                      <a:pt x="35" y="86"/>
                    </a:lnTo>
                    <a:lnTo>
                      <a:pt x="46" y="80"/>
                    </a:lnTo>
                    <a:lnTo>
                      <a:pt x="59" y="77"/>
                    </a:lnTo>
                    <a:lnTo>
                      <a:pt x="73" y="77"/>
                    </a:lnTo>
                    <a:lnTo>
                      <a:pt x="87" y="80"/>
                    </a:lnTo>
                    <a:lnTo>
                      <a:pt x="103" y="63"/>
                    </a:lnTo>
                    <a:lnTo>
                      <a:pt x="107" y="53"/>
                    </a:lnTo>
                    <a:lnTo>
                      <a:pt x="114" y="44"/>
                    </a:lnTo>
                    <a:lnTo>
                      <a:pt x="121" y="34"/>
                    </a:lnTo>
                    <a:lnTo>
                      <a:pt x="129" y="26"/>
                    </a:lnTo>
                    <a:lnTo>
                      <a:pt x="137" y="21"/>
                    </a:lnTo>
                    <a:lnTo>
                      <a:pt x="146" y="16"/>
                    </a:lnTo>
                    <a:lnTo>
                      <a:pt x="156" y="14"/>
                    </a:lnTo>
                    <a:lnTo>
                      <a:pt x="165" y="14"/>
                    </a:lnTo>
                    <a:lnTo>
                      <a:pt x="175" y="44"/>
                    </a:lnTo>
                    <a:lnTo>
                      <a:pt x="184" y="40"/>
                    </a:lnTo>
                    <a:lnTo>
                      <a:pt x="191" y="39"/>
                    </a:lnTo>
                    <a:lnTo>
                      <a:pt x="198" y="39"/>
                    </a:lnTo>
                    <a:lnTo>
                      <a:pt x="203" y="40"/>
                    </a:lnTo>
                    <a:lnTo>
                      <a:pt x="207" y="44"/>
                    </a:lnTo>
                    <a:lnTo>
                      <a:pt x="210" y="47"/>
                    </a:lnTo>
                    <a:lnTo>
                      <a:pt x="212" y="52"/>
                    </a:lnTo>
                    <a:lnTo>
                      <a:pt x="212" y="57"/>
                    </a:lnTo>
                    <a:lnTo>
                      <a:pt x="240" y="72"/>
                    </a:lnTo>
                    <a:lnTo>
                      <a:pt x="240" y="59"/>
                    </a:lnTo>
                    <a:lnTo>
                      <a:pt x="243" y="48"/>
                    </a:lnTo>
                    <a:lnTo>
                      <a:pt x="250" y="40"/>
                    </a:lnTo>
                    <a:lnTo>
                      <a:pt x="259" y="38"/>
                    </a:lnTo>
                    <a:lnTo>
                      <a:pt x="257" y="34"/>
                    </a:lnTo>
                    <a:lnTo>
                      <a:pt x="253" y="31"/>
                    </a:lnTo>
                    <a:lnTo>
                      <a:pt x="249" y="29"/>
                    </a:lnTo>
                    <a:lnTo>
                      <a:pt x="244" y="26"/>
                    </a:lnTo>
                    <a:lnTo>
                      <a:pt x="240" y="24"/>
                    </a:lnTo>
                    <a:lnTo>
                      <a:pt x="234" y="23"/>
                    </a:lnTo>
                    <a:lnTo>
                      <a:pt x="229" y="22"/>
                    </a:lnTo>
                    <a:lnTo>
                      <a:pt x="224" y="22"/>
                    </a:lnTo>
                    <a:lnTo>
                      <a:pt x="229" y="10"/>
                    </a:lnTo>
                    <a:lnTo>
                      <a:pt x="236" y="4"/>
                    </a:lnTo>
                    <a:lnTo>
                      <a:pt x="244" y="2"/>
                    </a:lnTo>
                    <a:lnTo>
                      <a:pt x="257" y="2"/>
                    </a:lnTo>
                    <a:lnTo>
                      <a:pt x="265" y="1"/>
                    </a:lnTo>
                    <a:lnTo>
                      <a:pt x="273" y="0"/>
                    </a:lnTo>
                    <a:lnTo>
                      <a:pt x="282" y="0"/>
                    </a:lnTo>
                    <a:lnTo>
                      <a:pt x="290" y="0"/>
                    </a:lnTo>
                    <a:lnTo>
                      <a:pt x="298" y="3"/>
                    </a:lnTo>
                    <a:lnTo>
                      <a:pt x="304" y="10"/>
                    </a:lnTo>
                    <a:lnTo>
                      <a:pt x="309" y="21"/>
                    </a:lnTo>
                    <a:lnTo>
                      <a:pt x="310" y="38"/>
                    </a:lnTo>
                    <a:lnTo>
                      <a:pt x="279" y="49"/>
                    </a:lnTo>
                    <a:lnTo>
                      <a:pt x="278" y="54"/>
                    </a:lnTo>
                    <a:lnTo>
                      <a:pt x="274" y="64"/>
                    </a:lnTo>
                    <a:lnTo>
                      <a:pt x="272" y="77"/>
                    </a:lnTo>
                    <a:lnTo>
                      <a:pt x="273" y="86"/>
                    </a:lnTo>
                    <a:lnTo>
                      <a:pt x="276" y="89"/>
                    </a:lnTo>
                    <a:lnTo>
                      <a:pt x="282" y="90"/>
                    </a:lnTo>
                    <a:lnTo>
                      <a:pt x="289" y="90"/>
                    </a:lnTo>
                    <a:lnTo>
                      <a:pt x="297" y="87"/>
                    </a:lnTo>
                    <a:lnTo>
                      <a:pt x="305" y="85"/>
                    </a:lnTo>
                    <a:lnTo>
                      <a:pt x="312" y="80"/>
                    </a:lnTo>
                    <a:lnTo>
                      <a:pt x="317" y="74"/>
                    </a:lnTo>
                    <a:lnTo>
                      <a:pt x="320" y="67"/>
                    </a:lnTo>
                    <a:lnTo>
                      <a:pt x="329" y="62"/>
                    </a:lnTo>
                    <a:lnTo>
                      <a:pt x="338" y="63"/>
                    </a:lnTo>
                    <a:lnTo>
                      <a:pt x="343" y="68"/>
                    </a:lnTo>
                    <a:lnTo>
                      <a:pt x="346" y="77"/>
                    </a:lnTo>
                    <a:lnTo>
                      <a:pt x="365" y="55"/>
                    </a:lnTo>
                    <a:lnTo>
                      <a:pt x="388" y="72"/>
                    </a:lnTo>
                    <a:lnTo>
                      <a:pt x="385" y="97"/>
                    </a:lnTo>
                    <a:lnTo>
                      <a:pt x="390" y="93"/>
                    </a:lnTo>
                    <a:lnTo>
                      <a:pt x="396" y="90"/>
                    </a:lnTo>
                    <a:lnTo>
                      <a:pt x="403" y="86"/>
                    </a:lnTo>
                    <a:lnTo>
                      <a:pt x="410" y="83"/>
                    </a:lnTo>
                    <a:lnTo>
                      <a:pt x="416" y="80"/>
                    </a:lnTo>
                    <a:lnTo>
                      <a:pt x="422" y="78"/>
                    </a:lnTo>
                    <a:lnTo>
                      <a:pt x="427" y="77"/>
                    </a:lnTo>
                    <a:lnTo>
                      <a:pt x="432" y="77"/>
                    </a:lnTo>
                    <a:lnTo>
                      <a:pt x="423" y="86"/>
                    </a:lnTo>
                    <a:lnTo>
                      <a:pt x="420" y="95"/>
                    </a:lnTo>
                    <a:lnTo>
                      <a:pt x="422" y="105"/>
                    </a:lnTo>
                    <a:lnTo>
                      <a:pt x="426" y="114"/>
                    </a:lnTo>
                    <a:lnTo>
                      <a:pt x="437" y="113"/>
                    </a:lnTo>
                    <a:lnTo>
                      <a:pt x="448" y="110"/>
                    </a:lnTo>
                    <a:lnTo>
                      <a:pt x="461" y="109"/>
                    </a:lnTo>
                    <a:lnTo>
                      <a:pt x="474" y="109"/>
                    </a:lnTo>
                    <a:lnTo>
                      <a:pt x="487" y="110"/>
                    </a:lnTo>
                    <a:lnTo>
                      <a:pt x="499" y="115"/>
                    </a:lnTo>
                    <a:lnTo>
                      <a:pt x="508" y="123"/>
                    </a:lnTo>
                    <a:lnTo>
                      <a:pt x="516" y="136"/>
                    </a:lnTo>
                    <a:lnTo>
                      <a:pt x="523" y="135"/>
                    </a:lnTo>
                    <a:lnTo>
                      <a:pt x="530" y="133"/>
                    </a:lnTo>
                    <a:lnTo>
                      <a:pt x="536" y="133"/>
                    </a:lnTo>
                    <a:lnTo>
                      <a:pt x="542" y="133"/>
                    </a:lnTo>
                    <a:lnTo>
                      <a:pt x="548" y="136"/>
                    </a:lnTo>
                    <a:lnTo>
                      <a:pt x="554" y="139"/>
                    </a:lnTo>
                    <a:lnTo>
                      <a:pt x="561" y="146"/>
                    </a:lnTo>
                    <a:lnTo>
                      <a:pt x="567" y="155"/>
                    </a:lnTo>
                    <a:lnTo>
                      <a:pt x="571" y="146"/>
                    </a:lnTo>
                    <a:lnTo>
                      <a:pt x="578" y="139"/>
                    </a:lnTo>
                    <a:lnTo>
                      <a:pt x="586" y="133"/>
                    </a:lnTo>
                    <a:lnTo>
                      <a:pt x="594" y="130"/>
                    </a:lnTo>
                    <a:lnTo>
                      <a:pt x="587" y="127"/>
                    </a:lnTo>
                    <a:lnTo>
                      <a:pt x="580" y="122"/>
                    </a:lnTo>
                    <a:lnTo>
                      <a:pt x="575" y="116"/>
                    </a:lnTo>
                    <a:lnTo>
                      <a:pt x="568" y="110"/>
                    </a:lnTo>
                    <a:lnTo>
                      <a:pt x="563" y="105"/>
                    </a:lnTo>
                    <a:lnTo>
                      <a:pt x="559" y="101"/>
                    </a:lnTo>
                    <a:lnTo>
                      <a:pt x="556" y="98"/>
                    </a:lnTo>
                    <a:lnTo>
                      <a:pt x="555" y="97"/>
                    </a:lnTo>
                    <a:lnTo>
                      <a:pt x="556" y="94"/>
                    </a:lnTo>
                    <a:lnTo>
                      <a:pt x="561" y="89"/>
                    </a:lnTo>
                    <a:lnTo>
                      <a:pt x="568" y="80"/>
                    </a:lnTo>
                    <a:lnTo>
                      <a:pt x="575" y="71"/>
                    </a:lnTo>
                    <a:lnTo>
                      <a:pt x="584" y="63"/>
                    </a:lnTo>
                    <a:lnTo>
                      <a:pt x="592" y="55"/>
                    </a:lnTo>
                    <a:lnTo>
                      <a:pt x="601" y="49"/>
                    </a:lnTo>
                    <a:lnTo>
                      <a:pt x="608" y="47"/>
                    </a:lnTo>
                    <a:lnTo>
                      <a:pt x="609" y="61"/>
                    </a:lnTo>
                    <a:lnTo>
                      <a:pt x="615" y="76"/>
                    </a:lnTo>
                    <a:lnTo>
                      <a:pt x="624" y="90"/>
                    </a:lnTo>
                    <a:lnTo>
                      <a:pt x="636" y="100"/>
                    </a:lnTo>
                    <a:lnTo>
                      <a:pt x="639" y="95"/>
                    </a:lnTo>
                    <a:lnTo>
                      <a:pt x="648" y="84"/>
                    </a:lnTo>
                    <a:lnTo>
                      <a:pt x="658" y="69"/>
                    </a:lnTo>
                    <a:lnTo>
                      <a:pt x="661" y="55"/>
                    </a:lnTo>
                    <a:lnTo>
                      <a:pt x="669" y="56"/>
                    </a:lnTo>
                    <a:lnTo>
                      <a:pt x="677" y="56"/>
                    </a:lnTo>
                    <a:lnTo>
                      <a:pt x="685" y="56"/>
                    </a:lnTo>
                    <a:lnTo>
                      <a:pt x="693" y="54"/>
                    </a:lnTo>
                    <a:lnTo>
                      <a:pt x="700" y="52"/>
                    </a:lnTo>
                    <a:lnTo>
                      <a:pt x="707" y="51"/>
                    </a:lnTo>
                    <a:lnTo>
                      <a:pt x="713" y="48"/>
                    </a:lnTo>
                    <a:lnTo>
                      <a:pt x="717" y="47"/>
                    </a:lnTo>
                    <a:lnTo>
                      <a:pt x="727" y="51"/>
                    </a:lnTo>
                    <a:lnTo>
                      <a:pt x="736" y="62"/>
                    </a:lnTo>
                    <a:lnTo>
                      <a:pt x="744" y="75"/>
                    </a:lnTo>
                    <a:lnTo>
                      <a:pt x="747" y="80"/>
                    </a:lnTo>
                    <a:lnTo>
                      <a:pt x="751" y="79"/>
                    </a:lnTo>
                    <a:lnTo>
                      <a:pt x="758" y="76"/>
                    </a:lnTo>
                    <a:lnTo>
                      <a:pt x="770" y="70"/>
                    </a:lnTo>
                    <a:lnTo>
                      <a:pt x="784" y="66"/>
                    </a:lnTo>
                    <a:lnTo>
                      <a:pt x="800" y="60"/>
                    </a:lnTo>
                    <a:lnTo>
                      <a:pt x="816" y="56"/>
                    </a:lnTo>
                    <a:lnTo>
                      <a:pt x="832" y="55"/>
                    </a:lnTo>
                    <a:lnTo>
                      <a:pt x="845" y="57"/>
                    </a:lnTo>
                    <a:lnTo>
                      <a:pt x="836" y="71"/>
                    </a:lnTo>
                    <a:lnTo>
                      <a:pt x="828" y="84"/>
                    </a:lnTo>
                    <a:lnTo>
                      <a:pt x="822" y="98"/>
                    </a:lnTo>
                    <a:lnTo>
                      <a:pt x="820" y="110"/>
                    </a:lnTo>
                    <a:lnTo>
                      <a:pt x="829" y="110"/>
                    </a:lnTo>
                    <a:lnTo>
                      <a:pt x="841" y="109"/>
                    </a:lnTo>
                    <a:lnTo>
                      <a:pt x="854" y="106"/>
                    </a:lnTo>
                    <a:lnTo>
                      <a:pt x="868" y="104"/>
                    </a:lnTo>
                    <a:lnTo>
                      <a:pt x="882" y="101"/>
                    </a:lnTo>
                    <a:lnTo>
                      <a:pt x="895" y="101"/>
                    </a:lnTo>
                    <a:lnTo>
                      <a:pt x="905" y="105"/>
                    </a:lnTo>
                    <a:lnTo>
                      <a:pt x="912" y="110"/>
                    </a:lnTo>
                    <a:lnTo>
                      <a:pt x="892" y="128"/>
                    </a:lnTo>
                    <a:lnTo>
                      <a:pt x="910" y="163"/>
                    </a:lnTo>
                    <a:lnTo>
                      <a:pt x="873" y="181"/>
                    </a:lnTo>
                    <a:lnTo>
                      <a:pt x="959" y="169"/>
                    </a:lnTo>
                    <a:lnTo>
                      <a:pt x="1027" y="220"/>
                    </a:lnTo>
                    <a:lnTo>
                      <a:pt x="1074" y="237"/>
                    </a:lnTo>
                    <a:lnTo>
                      <a:pt x="1037" y="275"/>
                    </a:lnTo>
                    <a:lnTo>
                      <a:pt x="1056" y="284"/>
                    </a:lnTo>
                    <a:lnTo>
                      <a:pt x="1073" y="296"/>
                    </a:lnTo>
                    <a:lnTo>
                      <a:pt x="1088" y="306"/>
                    </a:lnTo>
                    <a:lnTo>
                      <a:pt x="1101" y="318"/>
                    </a:lnTo>
                    <a:lnTo>
                      <a:pt x="1110" y="328"/>
                    </a:lnTo>
                    <a:lnTo>
                      <a:pt x="1118" y="336"/>
                    </a:lnTo>
                    <a:lnTo>
                      <a:pt x="1123" y="341"/>
                    </a:lnTo>
                    <a:lnTo>
                      <a:pt x="1124" y="343"/>
                    </a:lnTo>
                    <a:lnTo>
                      <a:pt x="1126" y="357"/>
                    </a:lnTo>
                    <a:lnTo>
                      <a:pt x="1133" y="390"/>
                    </a:lnTo>
                    <a:lnTo>
                      <a:pt x="1139" y="428"/>
                    </a:lnTo>
                    <a:lnTo>
                      <a:pt x="1141" y="457"/>
                    </a:lnTo>
                    <a:lnTo>
                      <a:pt x="1134" y="448"/>
                    </a:lnTo>
                    <a:lnTo>
                      <a:pt x="1127" y="439"/>
                    </a:lnTo>
                    <a:lnTo>
                      <a:pt x="1121" y="431"/>
                    </a:lnTo>
                    <a:lnTo>
                      <a:pt x="1116" y="421"/>
                    </a:lnTo>
                    <a:lnTo>
                      <a:pt x="1109" y="413"/>
                    </a:lnTo>
                    <a:lnTo>
                      <a:pt x="1102" y="404"/>
                    </a:lnTo>
                    <a:lnTo>
                      <a:pt x="1094" y="394"/>
                    </a:lnTo>
                    <a:lnTo>
                      <a:pt x="1086" y="382"/>
                    </a:lnTo>
                    <a:lnTo>
                      <a:pt x="1068" y="348"/>
                    </a:lnTo>
                    <a:lnTo>
                      <a:pt x="1029" y="348"/>
                    </a:lnTo>
                    <a:lnTo>
                      <a:pt x="1043" y="406"/>
                    </a:lnTo>
                    <a:lnTo>
                      <a:pt x="994" y="373"/>
                    </a:lnTo>
                    <a:lnTo>
                      <a:pt x="955" y="410"/>
                    </a:lnTo>
                    <a:lnTo>
                      <a:pt x="904" y="379"/>
                    </a:lnTo>
                    <a:lnTo>
                      <a:pt x="887" y="440"/>
                    </a:lnTo>
                    <a:lnTo>
                      <a:pt x="874" y="420"/>
                    </a:lnTo>
                    <a:lnTo>
                      <a:pt x="860" y="403"/>
                    </a:lnTo>
                    <a:lnTo>
                      <a:pt x="845" y="388"/>
                    </a:lnTo>
                    <a:lnTo>
                      <a:pt x="830" y="375"/>
                    </a:lnTo>
                    <a:lnTo>
                      <a:pt x="814" y="364"/>
                    </a:lnTo>
                    <a:lnTo>
                      <a:pt x="797" y="352"/>
                    </a:lnTo>
                    <a:lnTo>
                      <a:pt x="778" y="342"/>
                    </a:lnTo>
                    <a:lnTo>
                      <a:pt x="759" y="332"/>
                    </a:lnTo>
                    <a:lnTo>
                      <a:pt x="768" y="341"/>
                    </a:lnTo>
                    <a:lnTo>
                      <a:pt x="780" y="353"/>
                    </a:lnTo>
                    <a:lnTo>
                      <a:pt x="791" y="370"/>
                    </a:lnTo>
                    <a:lnTo>
                      <a:pt x="803" y="387"/>
                    </a:lnTo>
                    <a:lnTo>
                      <a:pt x="813" y="403"/>
                    </a:lnTo>
                    <a:lnTo>
                      <a:pt x="821" y="417"/>
                    </a:lnTo>
                    <a:lnTo>
                      <a:pt x="827" y="426"/>
                    </a:lnTo>
                    <a:lnTo>
                      <a:pt x="829" y="429"/>
                    </a:lnTo>
                    <a:lnTo>
                      <a:pt x="795" y="432"/>
                    </a:lnTo>
                    <a:lnTo>
                      <a:pt x="797" y="447"/>
                    </a:lnTo>
                    <a:lnTo>
                      <a:pt x="797" y="462"/>
                    </a:lnTo>
                    <a:lnTo>
                      <a:pt x="795" y="479"/>
                    </a:lnTo>
                    <a:lnTo>
                      <a:pt x="790" y="496"/>
                    </a:lnTo>
                    <a:lnTo>
                      <a:pt x="784" y="514"/>
                    </a:lnTo>
                    <a:lnTo>
                      <a:pt x="776" y="530"/>
                    </a:lnTo>
                    <a:lnTo>
                      <a:pt x="768" y="546"/>
                    </a:lnTo>
                    <a:lnTo>
                      <a:pt x="759" y="561"/>
                    </a:lnTo>
                    <a:lnTo>
                      <a:pt x="757" y="542"/>
                    </a:lnTo>
                    <a:lnTo>
                      <a:pt x="751" y="517"/>
                    </a:lnTo>
                    <a:lnTo>
                      <a:pt x="743" y="489"/>
                    </a:lnTo>
                    <a:lnTo>
                      <a:pt x="733" y="463"/>
                    </a:lnTo>
                    <a:lnTo>
                      <a:pt x="700" y="491"/>
                    </a:lnTo>
                    <a:lnTo>
                      <a:pt x="702" y="464"/>
                    </a:lnTo>
                    <a:lnTo>
                      <a:pt x="709" y="439"/>
                    </a:lnTo>
                    <a:lnTo>
                      <a:pt x="716" y="420"/>
                    </a:lnTo>
                    <a:lnTo>
                      <a:pt x="720" y="412"/>
                    </a:lnTo>
                    <a:lnTo>
                      <a:pt x="714" y="418"/>
                    </a:lnTo>
                    <a:lnTo>
                      <a:pt x="706" y="426"/>
                    </a:lnTo>
                    <a:lnTo>
                      <a:pt x="697" y="434"/>
                    </a:lnTo>
                    <a:lnTo>
                      <a:pt x="686" y="444"/>
                    </a:lnTo>
                    <a:lnTo>
                      <a:pt x="676" y="454"/>
                    </a:lnTo>
                    <a:lnTo>
                      <a:pt x="666" y="463"/>
                    </a:lnTo>
                    <a:lnTo>
                      <a:pt x="655" y="470"/>
                    </a:lnTo>
                    <a:lnTo>
                      <a:pt x="647" y="474"/>
                    </a:lnTo>
                    <a:lnTo>
                      <a:pt x="651" y="459"/>
                    </a:lnTo>
                    <a:lnTo>
                      <a:pt x="658" y="440"/>
                    </a:lnTo>
                    <a:lnTo>
                      <a:pt x="666" y="421"/>
                    </a:lnTo>
                    <a:lnTo>
                      <a:pt x="672" y="406"/>
                    </a:lnTo>
                    <a:lnTo>
                      <a:pt x="647" y="421"/>
                    </a:lnTo>
                    <a:lnTo>
                      <a:pt x="629" y="436"/>
                    </a:lnTo>
                    <a:lnTo>
                      <a:pt x="616" y="451"/>
                    </a:lnTo>
                    <a:lnTo>
                      <a:pt x="608" y="467"/>
                    </a:lnTo>
                    <a:lnTo>
                      <a:pt x="605" y="485"/>
                    </a:lnTo>
                    <a:lnTo>
                      <a:pt x="603" y="504"/>
                    </a:lnTo>
                    <a:lnTo>
                      <a:pt x="605" y="525"/>
                    </a:lnTo>
                    <a:lnTo>
                      <a:pt x="606" y="549"/>
                    </a:lnTo>
                    <a:lnTo>
                      <a:pt x="592" y="532"/>
                    </a:lnTo>
                    <a:lnTo>
                      <a:pt x="580" y="512"/>
                    </a:lnTo>
                    <a:lnTo>
                      <a:pt x="572" y="493"/>
                    </a:lnTo>
                    <a:lnTo>
                      <a:pt x="567" y="473"/>
                    </a:lnTo>
                    <a:lnTo>
                      <a:pt x="564" y="453"/>
                    </a:lnTo>
                    <a:lnTo>
                      <a:pt x="564" y="432"/>
                    </a:lnTo>
                    <a:lnTo>
                      <a:pt x="565" y="412"/>
                    </a:lnTo>
                    <a:lnTo>
                      <a:pt x="569" y="393"/>
                    </a:lnTo>
                    <a:lnTo>
                      <a:pt x="561" y="397"/>
                    </a:lnTo>
                    <a:lnTo>
                      <a:pt x="553" y="402"/>
                    </a:lnTo>
                    <a:lnTo>
                      <a:pt x="544" y="410"/>
                    </a:lnTo>
                    <a:lnTo>
                      <a:pt x="534" y="418"/>
                    </a:lnTo>
                    <a:lnTo>
                      <a:pt x="527" y="429"/>
                    </a:lnTo>
                    <a:lnTo>
                      <a:pt x="521" y="443"/>
                    </a:lnTo>
                    <a:lnTo>
                      <a:pt x="516" y="459"/>
                    </a:lnTo>
                    <a:lnTo>
                      <a:pt x="514" y="479"/>
                    </a:lnTo>
                    <a:lnTo>
                      <a:pt x="498" y="462"/>
                    </a:lnTo>
                    <a:lnTo>
                      <a:pt x="491" y="444"/>
                    </a:lnTo>
                    <a:lnTo>
                      <a:pt x="489" y="426"/>
                    </a:lnTo>
                    <a:lnTo>
                      <a:pt x="491" y="406"/>
                    </a:lnTo>
                    <a:lnTo>
                      <a:pt x="483" y="405"/>
                    </a:lnTo>
                    <a:lnTo>
                      <a:pt x="471" y="405"/>
                    </a:lnTo>
                    <a:lnTo>
                      <a:pt x="455" y="404"/>
                    </a:lnTo>
                    <a:lnTo>
                      <a:pt x="437" y="404"/>
                    </a:lnTo>
                    <a:lnTo>
                      <a:pt x="417" y="404"/>
                    </a:lnTo>
                    <a:lnTo>
                      <a:pt x="397" y="403"/>
                    </a:lnTo>
                    <a:lnTo>
                      <a:pt x="378" y="403"/>
                    </a:lnTo>
                    <a:lnTo>
                      <a:pt x="359" y="402"/>
                    </a:lnTo>
                    <a:lnTo>
                      <a:pt x="369" y="417"/>
                    </a:lnTo>
                    <a:lnTo>
                      <a:pt x="377" y="440"/>
                    </a:lnTo>
                    <a:lnTo>
                      <a:pt x="382" y="464"/>
                    </a:lnTo>
                    <a:lnTo>
                      <a:pt x="385" y="488"/>
                    </a:lnTo>
                    <a:lnTo>
                      <a:pt x="379" y="482"/>
                    </a:lnTo>
                    <a:lnTo>
                      <a:pt x="370" y="476"/>
                    </a:lnTo>
                    <a:lnTo>
                      <a:pt x="359" y="466"/>
                    </a:lnTo>
                    <a:lnTo>
                      <a:pt x="348" y="456"/>
                    </a:lnTo>
                    <a:lnTo>
                      <a:pt x="335" y="446"/>
                    </a:lnTo>
                    <a:lnTo>
                      <a:pt x="321" y="434"/>
                    </a:lnTo>
                    <a:lnTo>
                      <a:pt x="310" y="425"/>
                    </a:lnTo>
                    <a:lnTo>
                      <a:pt x="298" y="416"/>
                    </a:lnTo>
                    <a:lnTo>
                      <a:pt x="297" y="436"/>
                    </a:lnTo>
                    <a:lnTo>
                      <a:pt x="293" y="464"/>
                    </a:lnTo>
                    <a:lnTo>
                      <a:pt x="286" y="495"/>
                    </a:lnTo>
                    <a:lnTo>
                      <a:pt x="273" y="522"/>
                    </a:lnTo>
                    <a:lnTo>
                      <a:pt x="271" y="493"/>
                    </a:lnTo>
                    <a:lnTo>
                      <a:pt x="264" y="454"/>
                    </a:lnTo>
                    <a:lnTo>
                      <a:pt x="257" y="410"/>
                    </a:lnTo>
                    <a:lnTo>
                      <a:pt x="251" y="371"/>
                    </a:lnTo>
                    <a:lnTo>
                      <a:pt x="237" y="380"/>
                    </a:lnTo>
                    <a:lnTo>
                      <a:pt x="225" y="393"/>
                    </a:lnTo>
                    <a:lnTo>
                      <a:pt x="213" y="409"/>
                    </a:lnTo>
                    <a:lnTo>
                      <a:pt x="203" y="426"/>
                    </a:lnTo>
                    <a:lnTo>
                      <a:pt x="194" y="446"/>
                    </a:lnTo>
                    <a:lnTo>
                      <a:pt x="186" y="465"/>
                    </a:lnTo>
                    <a:lnTo>
                      <a:pt x="180" y="485"/>
                    </a:lnTo>
                    <a:lnTo>
                      <a:pt x="175" y="504"/>
                    </a:lnTo>
                    <a:lnTo>
                      <a:pt x="174" y="486"/>
                    </a:lnTo>
                    <a:lnTo>
                      <a:pt x="173" y="467"/>
                    </a:lnTo>
                    <a:lnTo>
                      <a:pt x="174" y="450"/>
                    </a:lnTo>
                    <a:lnTo>
                      <a:pt x="178" y="433"/>
                    </a:lnTo>
                    <a:lnTo>
                      <a:pt x="182" y="417"/>
                    </a:lnTo>
                    <a:lnTo>
                      <a:pt x="189" y="400"/>
                    </a:lnTo>
                    <a:lnTo>
                      <a:pt x="197" y="383"/>
                    </a:lnTo>
                    <a:lnTo>
                      <a:pt x="209" y="367"/>
                    </a:lnTo>
                    <a:lnTo>
                      <a:pt x="195" y="372"/>
                    </a:lnTo>
                    <a:lnTo>
                      <a:pt x="180" y="378"/>
                    </a:lnTo>
                    <a:lnTo>
                      <a:pt x="165" y="385"/>
                    </a:lnTo>
                    <a:lnTo>
                      <a:pt x="150" y="394"/>
                    </a:lnTo>
                    <a:lnTo>
                      <a:pt x="135" y="403"/>
                    </a:lnTo>
                    <a:lnTo>
                      <a:pt x="120" y="412"/>
                    </a:lnTo>
                    <a:lnTo>
                      <a:pt x="105" y="423"/>
                    </a:lnTo>
                    <a:lnTo>
                      <a:pt x="92" y="432"/>
                    </a:lnTo>
                    <a:lnTo>
                      <a:pt x="89" y="421"/>
                    </a:lnTo>
                    <a:lnTo>
                      <a:pt x="89" y="409"/>
                    </a:lnTo>
                    <a:lnTo>
                      <a:pt x="91" y="397"/>
                    </a:lnTo>
                    <a:lnTo>
                      <a:pt x="92" y="387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1" name="Freeform 43"/>
              <p:cNvSpPr>
                <a:spLocks/>
              </p:cNvSpPr>
              <p:nvPr/>
            </p:nvSpPr>
            <p:spPr bwMode="auto">
              <a:xfrm>
                <a:off x="5571" y="3297"/>
                <a:ext cx="28" cy="25"/>
              </a:xfrm>
              <a:custGeom>
                <a:avLst/>
                <a:gdLst>
                  <a:gd name="T0" fmla="*/ 14 w 56"/>
                  <a:gd name="T1" fmla="*/ 0 h 49"/>
                  <a:gd name="T2" fmla="*/ 3 w 56"/>
                  <a:gd name="T3" fmla="*/ 7 h 49"/>
                  <a:gd name="T4" fmla="*/ 0 w 56"/>
                  <a:gd name="T5" fmla="*/ 13 h 49"/>
                  <a:gd name="T6" fmla="*/ 1 w 56"/>
                  <a:gd name="T7" fmla="*/ 13 h 49"/>
                  <a:gd name="T8" fmla="*/ 2 w 56"/>
                  <a:gd name="T9" fmla="*/ 12 h 49"/>
                  <a:gd name="T10" fmla="*/ 4 w 56"/>
                  <a:gd name="T11" fmla="*/ 12 h 49"/>
                  <a:gd name="T12" fmla="*/ 6 w 56"/>
                  <a:gd name="T13" fmla="*/ 12 h 49"/>
                  <a:gd name="T14" fmla="*/ 8 w 56"/>
                  <a:gd name="T15" fmla="*/ 12 h 49"/>
                  <a:gd name="T16" fmla="*/ 10 w 56"/>
                  <a:gd name="T17" fmla="*/ 12 h 49"/>
                  <a:gd name="T18" fmla="*/ 11 w 56"/>
                  <a:gd name="T19" fmla="*/ 12 h 49"/>
                  <a:gd name="T20" fmla="*/ 13 w 56"/>
                  <a:gd name="T21" fmla="*/ 13 h 49"/>
                  <a:gd name="T22" fmla="*/ 14 w 56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6" h="49">
                    <a:moveTo>
                      <a:pt x="56" y="0"/>
                    </a:moveTo>
                    <a:lnTo>
                      <a:pt x="11" y="25"/>
                    </a:lnTo>
                    <a:lnTo>
                      <a:pt x="0" y="49"/>
                    </a:lnTo>
                    <a:lnTo>
                      <a:pt x="2" y="49"/>
                    </a:lnTo>
                    <a:lnTo>
                      <a:pt x="6" y="48"/>
                    </a:lnTo>
                    <a:lnTo>
                      <a:pt x="13" y="47"/>
                    </a:lnTo>
                    <a:lnTo>
                      <a:pt x="21" y="46"/>
                    </a:lnTo>
                    <a:lnTo>
                      <a:pt x="29" y="46"/>
                    </a:lnTo>
                    <a:lnTo>
                      <a:pt x="37" y="46"/>
                    </a:lnTo>
                    <a:lnTo>
                      <a:pt x="44" y="47"/>
                    </a:lnTo>
                    <a:lnTo>
                      <a:pt x="50" y="49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2" name="Freeform 44"/>
              <p:cNvSpPr>
                <a:spLocks/>
              </p:cNvSpPr>
              <p:nvPr/>
            </p:nvSpPr>
            <p:spPr bwMode="auto">
              <a:xfrm>
                <a:off x="5947" y="3336"/>
                <a:ext cx="293" cy="205"/>
              </a:xfrm>
              <a:custGeom>
                <a:avLst/>
                <a:gdLst>
                  <a:gd name="T0" fmla="*/ 135 w 586"/>
                  <a:gd name="T1" fmla="*/ 87 h 410"/>
                  <a:gd name="T2" fmla="*/ 141 w 586"/>
                  <a:gd name="T3" fmla="*/ 94 h 410"/>
                  <a:gd name="T4" fmla="*/ 145 w 586"/>
                  <a:gd name="T5" fmla="*/ 101 h 410"/>
                  <a:gd name="T6" fmla="*/ 145 w 586"/>
                  <a:gd name="T7" fmla="*/ 86 h 410"/>
                  <a:gd name="T8" fmla="*/ 142 w 586"/>
                  <a:gd name="T9" fmla="*/ 74 h 410"/>
                  <a:gd name="T10" fmla="*/ 137 w 586"/>
                  <a:gd name="T11" fmla="*/ 68 h 410"/>
                  <a:gd name="T12" fmla="*/ 126 w 586"/>
                  <a:gd name="T13" fmla="*/ 60 h 410"/>
                  <a:gd name="T14" fmla="*/ 118 w 586"/>
                  <a:gd name="T15" fmla="*/ 44 h 410"/>
                  <a:gd name="T16" fmla="*/ 89 w 586"/>
                  <a:gd name="T17" fmla="*/ 29 h 410"/>
                  <a:gd name="T18" fmla="*/ 88 w 586"/>
                  <a:gd name="T19" fmla="*/ 15 h 410"/>
                  <a:gd name="T20" fmla="*/ 79 w 586"/>
                  <a:gd name="T21" fmla="*/ 15 h 410"/>
                  <a:gd name="T22" fmla="*/ 69 w 586"/>
                  <a:gd name="T23" fmla="*/ 16 h 410"/>
                  <a:gd name="T24" fmla="*/ 69 w 586"/>
                  <a:gd name="T25" fmla="*/ 10 h 410"/>
                  <a:gd name="T26" fmla="*/ 70 w 586"/>
                  <a:gd name="T27" fmla="*/ 2 h 410"/>
                  <a:gd name="T28" fmla="*/ 58 w 586"/>
                  <a:gd name="T29" fmla="*/ 5 h 410"/>
                  <a:gd name="T30" fmla="*/ 49 w 586"/>
                  <a:gd name="T31" fmla="*/ 8 h 410"/>
                  <a:gd name="T32" fmla="*/ 46 w 586"/>
                  <a:gd name="T33" fmla="*/ 4 h 410"/>
                  <a:gd name="T34" fmla="*/ 40 w 586"/>
                  <a:gd name="T35" fmla="*/ 1 h 410"/>
                  <a:gd name="T36" fmla="*/ 35 w 586"/>
                  <a:gd name="T37" fmla="*/ 2 h 410"/>
                  <a:gd name="T38" fmla="*/ 29 w 586"/>
                  <a:gd name="T39" fmla="*/ 3 h 410"/>
                  <a:gd name="T40" fmla="*/ 24 w 586"/>
                  <a:gd name="T41" fmla="*/ 10 h 410"/>
                  <a:gd name="T42" fmla="*/ 18 w 586"/>
                  <a:gd name="T43" fmla="*/ 11 h 410"/>
                  <a:gd name="T44" fmla="*/ 14 w 586"/>
                  <a:gd name="T45" fmla="*/ 0 h 410"/>
                  <a:gd name="T46" fmla="*/ 8 w 586"/>
                  <a:gd name="T47" fmla="*/ 4 h 410"/>
                  <a:gd name="T48" fmla="*/ 2 w 586"/>
                  <a:gd name="T49" fmla="*/ 11 h 410"/>
                  <a:gd name="T50" fmla="*/ 1 w 586"/>
                  <a:gd name="T51" fmla="*/ 13 h 410"/>
                  <a:gd name="T52" fmla="*/ 4 w 586"/>
                  <a:gd name="T53" fmla="*/ 16 h 410"/>
                  <a:gd name="T54" fmla="*/ 8 w 586"/>
                  <a:gd name="T55" fmla="*/ 20 h 410"/>
                  <a:gd name="T56" fmla="*/ 17 w 586"/>
                  <a:gd name="T57" fmla="*/ 19 h 410"/>
                  <a:gd name="T58" fmla="*/ 24 w 586"/>
                  <a:gd name="T59" fmla="*/ 17 h 410"/>
                  <a:gd name="T60" fmla="*/ 27 w 586"/>
                  <a:gd name="T61" fmla="*/ 16 h 410"/>
                  <a:gd name="T62" fmla="*/ 37 w 586"/>
                  <a:gd name="T63" fmla="*/ 20 h 410"/>
                  <a:gd name="T64" fmla="*/ 46 w 586"/>
                  <a:gd name="T65" fmla="*/ 17 h 410"/>
                  <a:gd name="T66" fmla="*/ 55 w 586"/>
                  <a:gd name="T67" fmla="*/ 18 h 410"/>
                  <a:gd name="T68" fmla="*/ 48 w 586"/>
                  <a:gd name="T69" fmla="*/ 41 h 410"/>
                  <a:gd name="T70" fmla="*/ 61 w 586"/>
                  <a:gd name="T71" fmla="*/ 37 h 410"/>
                  <a:gd name="T72" fmla="*/ 71 w 586"/>
                  <a:gd name="T73" fmla="*/ 33 h 410"/>
                  <a:gd name="T74" fmla="*/ 85 w 586"/>
                  <a:gd name="T75" fmla="*/ 37 h 410"/>
                  <a:gd name="T76" fmla="*/ 85 w 586"/>
                  <a:gd name="T77" fmla="*/ 44 h 410"/>
                  <a:gd name="T78" fmla="*/ 98 w 586"/>
                  <a:gd name="T79" fmla="*/ 46 h 410"/>
                  <a:gd name="T80" fmla="*/ 106 w 586"/>
                  <a:gd name="T81" fmla="*/ 48 h 410"/>
                  <a:gd name="T82" fmla="*/ 106 w 586"/>
                  <a:gd name="T83" fmla="*/ 54 h 410"/>
                  <a:gd name="T84" fmla="*/ 113 w 586"/>
                  <a:gd name="T85" fmla="*/ 59 h 410"/>
                  <a:gd name="T86" fmla="*/ 116 w 586"/>
                  <a:gd name="T87" fmla="*/ 62 h 4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586" h="410">
                    <a:moveTo>
                      <a:pt x="513" y="301"/>
                    </a:moveTo>
                    <a:lnTo>
                      <a:pt x="531" y="335"/>
                    </a:lnTo>
                    <a:lnTo>
                      <a:pt x="539" y="347"/>
                    </a:lnTo>
                    <a:lnTo>
                      <a:pt x="547" y="357"/>
                    </a:lnTo>
                    <a:lnTo>
                      <a:pt x="554" y="366"/>
                    </a:lnTo>
                    <a:lnTo>
                      <a:pt x="561" y="374"/>
                    </a:lnTo>
                    <a:lnTo>
                      <a:pt x="566" y="384"/>
                    </a:lnTo>
                    <a:lnTo>
                      <a:pt x="572" y="392"/>
                    </a:lnTo>
                    <a:lnTo>
                      <a:pt x="579" y="401"/>
                    </a:lnTo>
                    <a:lnTo>
                      <a:pt x="586" y="410"/>
                    </a:lnTo>
                    <a:lnTo>
                      <a:pt x="584" y="381"/>
                    </a:lnTo>
                    <a:lnTo>
                      <a:pt x="578" y="343"/>
                    </a:lnTo>
                    <a:lnTo>
                      <a:pt x="571" y="310"/>
                    </a:lnTo>
                    <a:lnTo>
                      <a:pt x="569" y="296"/>
                    </a:lnTo>
                    <a:lnTo>
                      <a:pt x="568" y="294"/>
                    </a:lnTo>
                    <a:lnTo>
                      <a:pt x="563" y="289"/>
                    </a:lnTo>
                    <a:lnTo>
                      <a:pt x="555" y="281"/>
                    </a:lnTo>
                    <a:lnTo>
                      <a:pt x="546" y="271"/>
                    </a:lnTo>
                    <a:lnTo>
                      <a:pt x="533" y="259"/>
                    </a:lnTo>
                    <a:lnTo>
                      <a:pt x="518" y="249"/>
                    </a:lnTo>
                    <a:lnTo>
                      <a:pt x="501" y="237"/>
                    </a:lnTo>
                    <a:lnTo>
                      <a:pt x="482" y="228"/>
                    </a:lnTo>
                    <a:lnTo>
                      <a:pt x="519" y="190"/>
                    </a:lnTo>
                    <a:lnTo>
                      <a:pt x="472" y="173"/>
                    </a:lnTo>
                    <a:lnTo>
                      <a:pt x="404" y="122"/>
                    </a:lnTo>
                    <a:lnTo>
                      <a:pt x="318" y="134"/>
                    </a:lnTo>
                    <a:lnTo>
                      <a:pt x="355" y="116"/>
                    </a:lnTo>
                    <a:lnTo>
                      <a:pt x="337" y="81"/>
                    </a:lnTo>
                    <a:lnTo>
                      <a:pt x="357" y="63"/>
                    </a:lnTo>
                    <a:lnTo>
                      <a:pt x="350" y="58"/>
                    </a:lnTo>
                    <a:lnTo>
                      <a:pt x="340" y="54"/>
                    </a:lnTo>
                    <a:lnTo>
                      <a:pt x="327" y="54"/>
                    </a:lnTo>
                    <a:lnTo>
                      <a:pt x="313" y="57"/>
                    </a:lnTo>
                    <a:lnTo>
                      <a:pt x="299" y="59"/>
                    </a:lnTo>
                    <a:lnTo>
                      <a:pt x="286" y="62"/>
                    </a:lnTo>
                    <a:lnTo>
                      <a:pt x="274" y="63"/>
                    </a:lnTo>
                    <a:lnTo>
                      <a:pt x="265" y="63"/>
                    </a:lnTo>
                    <a:lnTo>
                      <a:pt x="267" y="51"/>
                    </a:lnTo>
                    <a:lnTo>
                      <a:pt x="273" y="37"/>
                    </a:lnTo>
                    <a:lnTo>
                      <a:pt x="281" y="24"/>
                    </a:lnTo>
                    <a:lnTo>
                      <a:pt x="290" y="10"/>
                    </a:lnTo>
                    <a:lnTo>
                      <a:pt x="277" y="8"/>
                    </a:lnTo>
                    <a:lnTo>
                      <a:pt x="261" y="9"/>
                    </a:lnTo>
                    <a:lnTo>
                      <a:pt x="245" y="13"/>
                    </a:lnTo>
                    <a:lnTo>
                      <a:pt x="229" y="19"/>
                    </a:lnTo>
                    <a:lnTo>
                      <a:pt x="215" y="23"/>
                    </a:lnTo>
                    <a:lnTo>
                      <a:pt x="203" y="29"/>
                    </a:lnTo>
                    <a:lnTo>
                      <a:pt x="196" y="32"/>
                    </a:lnTo>
                    <a:lnTo>
                      <a:pt x="192" y="33"/>
                    </a:lnTo>
                    <a:lnTo>
                      <a:pt x="189" y="28"/>
                    </a:lnTo>
                    <a:lnTo>
                      <a:pt x="181" y="15"/>
                    </a:lnTo>
                    <a:lnTo>
                      <a:pt x="172" y="4"/>
                    </a:lnTo>
                    <a:lnTo>
                      <a:pt x="162" y="0"/>
                    </a:lnTo>
                    <a:lnTo>
                      <a:pt x="158" y="1"/>
                    </a:lnTo>
                    <a:lnTo>
                      <a:pt x="152" y="4"/>
                    </a:lnTo>
                    <a:lnTo>
                      <a:pt x="145" y="5"/>
                    </a:lnTo>
                    <a:lnTo>
                      <a:pt x="138" y="7"/>
                    </a:lnTo>
                    <a:lnTo>
                      <a:pt x="130" y="9"/>
                    </a:lnTo>
                    <a:lnTo>
                      <a:pt x="122" y="9"/>
                    </a:lnTo>
                    <a:lnTo>
                      <a:pt x="114" y="9"/>
                    </a:lnTo>
                    <a:lnTo>
                      <a:pt x="106" y="8"/>
                    </a:lnTo>
                    <a:lnTo>
                      <a:pt x="103" y="22"/>
                    </a:lnTo>
                    <a:lnTo>
                      <a:pt x="93" y="37"/>
                    </a:lnTo>
                    <a:lnTo>
                      <a:pt x="84" y="48"/>
                    </a:lnTo>
                    <a:lnTo>
                      <a:pt x="81" y="53"/>
                    </a:lnTo>
                    <a:lnTo>
                      <a:pt x="69" y="43"/>
                    </a:lnTo>
                    <a:lnTo>
                      <a:pt x="60" y="29"/>
                    </a:lnTo>
                    <a:lnTo>
                      <a:pt x="54" y="14"/>
                    </a:lnTo>
                    <a:lnTo>
                      <a:pt x="53" y="0"/>
                    </a:lnTo>
                    <a:lnTo>
                      <a:pt x="46" y="2"/>
                    </a:lnTo>
                    <a:lnTo>
                      <a:pt x="37" y="8"/>
                    </a:lnTo>
                    <a:lnTo>
                      <a:pt x="29" y="16"/>
                    </a:lnTo>
                    <a:lnTo>
                      <a:pt x="20" y="24"/>
                    </a:lnTo>
                    <a:lnTo>
                      <a:pt x="13" y="33"/>
                    </a:lnTo>
                    <a:lnTo>
                      <a:pt x="6" y="42"/>
                    </a:lnTo>
                    <a:lnTo>
                      <a:pt x="1" y="47"/>
                    </a:lnTo>
                    <a:lnTo>
                      <a:pt x="0" y="50"/>
                    </a:lnTo>
                    <a:lnTo>
                      <a:pt x="1" y="51"/>
                    </a:lnTo>
                    <a:lnTo>
                      <a:pt x="4" y="54"/>
                    </a:lnTo>
                    <a:lnTo>
                      <a:pt x="8" y="58"/>
                    </a:lnTo>
                    <a:lnTo>
                      <a:pt x="13" y="63"/>
                    </a:lnTo>
                    <a:lnTo>
                      <a:pt x="20" y="69"/>
                    </a:lnTo>
                    <a:lnTo>
                      <a:pt x="25" y="75"/>
                    </a:lnTo>
                    <a:lnTo>
                      <a:pt x="32" y="80"/>
                    </a:lnTo>
                    <a:lnTo>
                      <a:pt x="39" y="83"/>
                    </a:lnTo>
                    <a:lnTo>
                      <a:pt x="52" y="78"/>
                    </a:lnTo>
                    <a:lnTo>
                      <a:pt x="65" y="74"/>
                    </a:lnTo>
                    <a:lnTo>
                      <a:pt x="77" y="70"/>
                    </a:lnTo>
                    <a:lnTo>
                      <a:pt x="88" y="67"/>
                    </a:lnTo>
                    <a:lnTo>
                      <a:pt x="96" y="65"/>
                    </a:lnTo>
                    <a:lnTo>
                      <a:pt x="103" y="62"/>
                    </a:lnTo>
                    <a:lnTo>
                      <a:pt x="107" y="61"/>
                    </a:lnTo>
                    <a:lnTo>
                      <a:pt x="108" y="61"/>
                    </a:lnTo>
                    <a:lnTo>
                      <a:pt x="137" y="81"/>
                    </a:lnTo>
                    <a:lnTo>
                      <a:pt x="139" y="80"/>
                    </a:lnTo>
                    <a:lnTo>
                      <a:pt x="146" y="77"/>
                    </a:lnTo>
                    <a:lnTo>
                      <a:pt x="155" y="74"/>
                    </a:lnTo>
                    <a:lnTo>
                      <a:pt x="168" y="71"/>
                    </a:lnTo>
                    <a:lnTo>
                      <a:pt x="181" y="68"/>
                    </a:lnTo>
                    <a:lnTo>
                      <a:pt x="195" y="67"/>
                    </a:lnTo>
                    <a:lnTo>
                      <a:pt x="207" y="67"/>
                    </a:lnTo>
                    <a:lnTo>
                      <a:pt x="218" y="69"/>
                    </a:lnTo>
                    <a:lnTo>
                      <a:pt x="226" y="89"/>
                    </a:lnTo>
                    <a:lnTo>
                      <a:pt x="268" y="100"/>
                    </a:lnTo>
                    <a:lnTo>
                      <a:pt x="190" y="161"/>
                    </a:lnTo>
                    <a:lnTo>
                      <a:pt x="207" y="156"/>
                    </a:lnTo>
                    <a:lnTo>
                      <a:pt x="225" y="150"/>
                    </a:lnTo>
                    <a:lnTo>
                      <a:pt x="242" y="145"/>
                    </a:lnTo>
                    <a:lnTo>
                      <a:pt x="258" y="139"/>
                    </a:lnTo>
                    <a:lnTo>
                      <a:pt x="272" y="135"/>
                    </a:lnTo>
                    <a:lnTo>
                      <a:pt x="283" y="131"/>
                    </a:lnTo>
                    <a:lnTo>
                      <a:pt x="290" y="129"/>
                    </a:lnTo>
                    <a:lnTo>
                      <a:pt x="292" y="128"/>
                    </a:lnTo>
                    <a:lnTo>
                      <a:pt x="337" y="148"/>
                    </a:lnTo>
                    <a:lnTo>
                      <a:pt x="304" y="167"/>
                    </a:lnTo>
                    <a:lnTo>
                      <a:pt x="322" y="169"/>
                    </a:lnTo>
                    <a:lnTo>
                      <a:pt x="340" y="173"/>
                    </a:lnTo>
                    <a:lnTo>
                      <a:pt x="357" y="175"/>
                    </a:lnTo>
                    <a:lnTo>
                      <a:pt x="374" y="179"/>
                    </a:lnTo>
                    <a:lnTo>
                      <a:pt x="389" y="182"/>
                    </a:lnTo>
                    <a:lnTo>
                      <a:pt x="403" y="184"/>
                    </a:lnTo>
                    <a:lnTo>
                      <a:pt x="414" y="188"/>
                    </a:lnTo>
                    <a:lnTo>
                      <a:pt x="424" y="190"/>
                    </a:lnTo>
                    <a:lnTo>
                      <a:pt x="394" y="195"/>
                    </a:lnTo>
                    <a:lnTo>
                      <a:pt x="410" y="204"/>
                    </a:lnTo>
                    <a:lnTo>
                      <a:pt x="424" y="213"/>
                    </a:lnTo>
                    <a:lnTo>
                      <a:pt x="435" y="222"/>
                    </a:lnTo>
                    <a:lnTo>
                      <a:pt x="444" y="229"/>
                    </a:lnTo>
                    <a:lnTo>
                      <a:pt x="451" y="236"/>
                    </a:lnTo>
                    <a:lnTo>
                      <a:pt x="457" y="241"/>
                    </a:lnTo>
                    <a:lnTo>
                      <a:pt x="459" y="244"/>
                    </a:lnTo>
                    <a:lnTo>
                      <a:pt x="461" y="245"/>
                    </a:lnTo>
                    <a:lnTo>
                      <a:pt x="449" y="245"/>
                    </a:lnTo>
                    <a:lnTo>
                      <a:pt x="513" y="301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3" name="Freeform 45"/>
              <p:cNvSpPr>
                <a:spLocks/>
              </p:cNvSpPr>
              <p:nvPr/>
            </p:nvSpPr>
            <p:spPr bwMode="auto">
              <a:xfrm>
                <a:off x="5048" y="3327"/>
                <a:ext cx="308" cy="169"/>
              </a:xfrm>
              <a:custGeom>
                <a:avLst/>
                <a:gdLst>
                  <a:gd name="T0" fmla="*/ 138 w 616"/>
                  <a:gd name="T1" fmla="*/ 8 h 337"/>
                  <a:gd name="T2" fmla="*/ 120 w 616"/>
                  <a:gd name="T3" fmla="*/ 0 h 337"/>
                  <a:gd name="T4" fmla="*/ 94 w 616"/>
                  <a:gd name="T5" fmla="*/ 9 h 337"/>
                  <a:gd name="T6" fmla="*/ 90 w 616"/>
                  <a:gd name="T7" fmla="*/ 12 h 337"/>
                  <a:gd name="T8" fmla="*/ 104 w 616"/>
                  <a:gd name="T9" fmla="*/ 8 h 337"/>
                  <a:gd name="T10" fmla="*/ 122 w 616"/>
                  <a:gd name="T11" fmla="*/ 14 h 337"/>
                  <a:gd name="T12" fmla="*/ 129 w 616"/>
                  <a:gd name="T13" fmla="*/ 20 h 337"/>
                  <a:gd name="T14" fmla="*/ 111 w 616"/>
                  <a:gd name="T15" fmla="*/ 21 h 337"/>
                  <a:gd name="T16" fmla="*/ 114 w 616"/>
                  <a:gd name="T17" fmla="*/ 25 h 337"/>
                  <a:gd name="T18" fmla="*/ 115 w 616"/>
                  <a:gd name="T19" fmla="*/ 30 h 337"/>
                  <a:gd name="T20" fmla="*/ 101 w 616"/>
                  <a:gd name="T21" fmla="*/ 24 h 337"/>
                  <a:gd name="T22" fmla="*/ 85 w 616"/>
                  <a:gd name="T23" fmla="*/ 18 h 337"/>
                  <a:gd name="T24" fmla="*/ 69 w 616"/>
                  <a:gd name="T25" fmla="*/ 22 h 337"/>
                  <a:gd name="T26" fmla="*/ 50 w 616"/>
                  <a:gd name="T27" fmla="*/ 16 h 337"/>
                  <a:gd name="T28" fmla="*/ 35 w 616"/>
                  <a:gd name="T29" fmla="*/ 14 h 337"/>
                  <a:gd name="T30" fmla="*/ 18 w 616"/>
                  <a:gd name="T31" fmla="*/ 24 h 337"/>
                  <a:gd name="T32" fmla="*/ 35 w 616"/>
                  <a:gd name="T33" fmla="*/ 23 h 337"/>
                  <a:gd name="T34" fmla="*/ 73 w 616"/>
                  <a:gd name="T35" fmla="*/ 29 h 337"/>
                  <a:gd name="T36" fmla="*/ 80 w 616"/>
                  <a:gd name="T37" fmla="*/ 27 h 337"/>
                  <a:gd name="T38" fmla="*/ 86 w 616"/>
                  <a:gd name="T39" fmla="*/ 27 h 337"/>
                  <a:gd name="T40" fmla="*/ 98 w 616"/>
                  <a:gd name="T41" fmla="*/ 32 h 337"/>
                  <a:gd name="T42" fmla="*/ 93 w 616"/>
                  <a:gd name="T43" fmla="*/ 34 h 337"/>
                  <a:gd name="T44" fmla="*/ 85 w 616"/>
                  <a:gd name="T45" fmla="*/ 35 h 337"/>
                  <a:gd name="T46" fmla="*/ 76 w 616"/>
                  <a:gd name="T47" fmla="*/ 30 h 337"/>
                  <a:gd name="T48" fmla="*/ 52 w 616"/>
                  <a:gd name="T49" fmla="*/ 28 h 337"/>
                  <a:gd name="T50" fmla="*/ 41 w 616"/>
                  <a:gd name="T51" fmla="*/ 30 h 337"/>
                  <a:gd name="T52" fmla="*/ 33 w 616"/>
                  <a:gd name="T53" fmla="*/ 39 h 337"/>
                  <a:gd name="T54" fmla="*/ 21 w 616"/>
                  <a:gd name="T55" fmla="*/ 57 h 337"/>
                  <a:gd name="T56" fmla="*/ 6 w 616"/>
                  <a:gd name="T57" fmla="*/ 63 h 337"/>
                  <a:gd name="T58" fmla="*/ 8 w 616"/>
                  <a:gd name="T59" fmla="*/ 65 h 337"/>
                  <a:gd name="T60" fmla="*/ 19 w 616"/>
                  <a:gd name="T61" fmla="*/ 63 h 337"/>
                  <a:gd name="T62" fmla="*/ 20 w 616"/>
                  <a:gd name="T63" fmla="*/ 74 h 337"/>
                  <a:gd name="T64" fmla="*/ 37 w 616"/>
                  <a:gd name="T65" fmla="*/ 51 h 337"/>
                  <a:gd name="T66" fmla="*/ 45 w 616"/>
                  <a:gd name="T67" fmla="*/ 43 h 337"/>
                  <a:gd name="T68" fmla="*/ 52 w 616"/>
                  <a:gd name="T69" fmla="*/ 39 h 337"/>
                  <a:gd name="T70" fmla="*/ 62 w 616"/>
                  <a:gd name="T71" fmla="*/ 41 h 337"/>
                  <a:gd name="T72" fmla="*/ 57 w 616"/>
                  <a:gd name="T73" fmla="*/ 46 h 337"/>
                  <a:gd name="T74" fmla="*/ 33 w 616"/>
                  <a:gd name="T75" fmla="*/ 59 h 337"/>
                  <a:gd name="T76" fmla="*/ 43 w 616"/>
                  <a:gd name="T77" fmla="*/ 57 h 337"/>
                  <a:gd name="T78" fmla="*/ 28 w 616"/>
                  <a:gd name="T79" fmla="*/ 73 h 337"/>
                  <a:gd name="T80" fmla="*/ 28 w 616"/>
                  <a:gd name="T81" fmla="*/ 77 h 337"/>
                  <a:gd name="T82" fmla="*/ 46 w 616"/>
                  <a:gd name="T83" fmla="*/ 66 h 337"/>
                  <a:gd name="T84" fmla="*/ 63 w 616"/>
                  <a:gd name="T85" fmla="*/ 60 h 337"/>
                  <a:gd name="T86" fmla="*/ 78 w 616"/>
                  <a:gd name="T87" fmla="*/ 55 h 337"/>
                  <a:gd name="T88" fmla="*/ 89 w 616"/>
                  <a:gd name="T89" fmla="*/ 43 h 337"/>
                  <a:gd name="T90" fmla="*/ 96 w 616"/>
                  <a:gd name="T91" fmla="*/ 57 h 337"/>
                  <a:gd name="T92" fmla="*/ 111 w 616"/>
                  <a:gd name="T93" fmla="*/ 43 h 337"/>
                  <a:gd name="T94" fmla="*/ 119 w 616"/>
                  <a:gd name="T95" fmla="*/ 38 h 337"/>
                  <a:gd name="T96" fmla="*/ 125 w 616"/>
                  <a:gd name="T97" fmla="*/ 33 h 337"/>
                  <a:gd name="T98" fmla="*/ 134 w 616"/>
                  <a:gd name="T99" fmla="*/ 32 h 337"/>
                  <a:gd name="T100" fmla="*/ 137 w 616"/>
                  <a:gd name="T101" fmla="*/ 36 h 337"/>
                  <a:gd name="T102" fmla="*/ 146 w 616"/>
                  <a:gd name="T103" fmla="*/ 33 h 337"/>
                  <a:gd name="T104" fmla="*/ 147 w 616"/>
                  <a:gd name="T105" fmla="*/ 27 h 337"/>
                  <a:gd name="T106" fmla="*/ 154 w 616"/>
                  <a:gd name="T107" fmla="*/ 25 h 337"/>
                  <a:gd name="T108" fmla="*/ 147 w 616"/>
                  <a:gd name="T109" fmla="*/ 16 h 3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16" h="337">
                    <a:moveTo>
                      <a:pt x="586" y="61"/>
                    </a:moveTo>
                    <a:lnTo>
                      <a:pt x="581" y="54"/>
                    </a:lnTo>
                    <a:lnTo>
                      <a:pt x="572" y="46"/>
                    </a:lnTo>
                    <a:lnTo>
                      <a:pt x="562" y="38"/>
                    </a:lnTo>
                    <a:lnTo>
                      <a:pt x="550" y="30"/>
                    </a:lnTo>
                    <a:lnTo>
                      <a:pt x="536" y="23"/>
                    </a:lnTo>
                    <a:lnTo>
                      <a:pt x="521" y="16"/>
                    </a:lnTo>
                    <a:lnTo>
                      <a:pt x="508" y="9"/>
                    </a:lnTo>
                    <a:lnTo>
                      <a:pt x="494" y="3"/>
                    </a:lnTo>
                    <a:lnTo>
                      <a:pt x="479" y="0"/>
                    </a:lnTo>
                    <a:lnTo>
                      <a:pt x="460" y="2"/>
                    </a:lnTo>
                    <a:lnTo>
                      <a:pt x="440" y="7"/>
                    </a:lnTo>
                    <a:lnTo>
                      <a:pt x="419" y="15"/>
                    </a:lnTo>
                    <a:lnTo>
                      <a:pt x="396" y="24"/>
                    </a:lnTo>
                    <a:lnTo>
                      <a:pt x="373" y="36"/>
                    </a:lnTo>
                    <a:lnTo>
                      <a:pt x="351" y="46"/>
                    </a:lnTo>
                    <a:lnTo>
                      <a:pt x="329" y="56"/>
                    </a:lnTo>
                    <a:lnTo>
                      <a:pt x="335" y="54"/>
                    </a:lnTo>
                    <a:lnTo>
                      <a:pt x="344" y="52"/>
                    </a:lnTo>
                    <a:lnTo>
                      <a:pt x="357" y="47"/>
                    </a:lnTo>
                    <a:lnTo>
                      <a:pt x="370" y="44"/>
                    </a:lnTo>
                    <a:lnTo>
                      <a:pt x="383" y="39"/>
                    </a:lnTo>
                    <a:lnTo>
                      <a:pt x="396" y="36"/>
                    </a:lnTo>
                    <a:lnTo>
                      <a:pt x="408" y="32"/>
                    </a:lnTo>
                    <a:lnTo>
                      <a:pt x="416" y="31"/>
                    </a:lnTo>
                    <a:lnTo>
                      <a:pt x="424" y="31"/>
                    </a:lnTo>
                    <a:lnTo>
                      <a:pt x="435" y="33"/>
                    </a:lnTo>
                    <a:lnTo>
                      <a:pt x="450" y="39"/>
                    </a:lnTo>
                    <a:lnTo>
                      <a:pt x="467" y="45"/>
                    </a:lnTo>
                    <a:lnTo>
                      <a:pt x="485" y="53"/>
                    </a:lnTo>
                    <a:lnTo>
                      <a:pt x="502" y="62"/>
                    </a:lnTo>
                    <a:lnTo>
                      <a:pt x="519" y="71"/>
                    </a:lnTo>
                    <a:lnTo>
                      <a:pt x="535" y="80"/>
                    </a:lnTo>
                    <a:lnTo>
                      <a:pt x="526" y="80"/>
                    </a:lnTo>
                    <a:lnTo>
                      <a:pt x="516" y="80"/>
                    </a:lnTo>
                    <a:lnTo>
                      <a:pt x="503" y="80"/>
                    </a:lnTo>
                    <a:lnTo>
                      <a:pt x="489" y="80"/>
                    </a:lnTo>
                    <a:lnTo>
                      <a:pt x="474" y="82"/>
                    </a:lnTo>
                    <a:lnTo>
                      <a:pt x="459" y="82"/>
                    </a:lnTo>
                    <a:lnTo>
                      <a:pt x="444" y="83"/>
                    </a:lnTo>
                    <a:lnTo>
                      <a:pt x="432" y="84"/>
                    </a:lnTo>
                    <a:lnTo>
                      <a:pt x="437" y="85"/>
                    </a:lnTo>
                    <a:lnTo>
                      <a:pt x="443" y="88"/>
                    </a:lnTo>
                    <a:lnTo>
                      <a:pt x="449" y="92"/>
                    </a:lnTo>
                    <a:lnTo>
                      <a:pt x="454" y="97"/>
                    </a:lnTo>
                    <a:lnTo>
                      <a:pt x="459" y="102"/>
                    </a:lnTo>
                    <a:lnTo>
                      <a:pt x="463" y="108"/>
                    </a:lnTo>
                    <a:lnTo>
                      <a:pt x="466" y="113"/>
                    </a:lnTo>
                    <a:lnTo>
                      <a:pt x="469" y="117"/>
                    </a:lnTo>
                    <a:lnTo>
                      <a:pt x="458" y="117"/>
                    </a:lnTo>
                    <a:lnTo>
                      <a:pt x="448" y="115"/>
                    </a:lnTo>
                    <a:lnTo>
                      <a:pt x="436" y="112"/>
                    </a:lnTo>
                    <a:lnTo>
                      <a:pt x="425" y="107"/>
                    </a:lnTo>
                    <a:lnTo>
                      <a:pt x="413" y="101"/>
                    </a:lnTo>
                    <a:lnTo>
                      <a:pt x="401" y="94"/>
                    </a:lnTo>
                    <a:lnTo>
                      <a:pt x="389" y="88"/>
                    </a:lnTo>
                    <a:lnTo>
                      <a:pt x="376" y="82"/>
                    </a:lnTo>
                    <a:lnTo>
                      <a:pt x="364" y="76"/>
                    </a:lnTo>
                    <a:lnTo>
                      <a:pt x="351" y="71"/>
                    </a:lnTo>
                    <a:lnTo>
                      <a:pt x="338" y="69"/>
                    </a:lnTo>
                    <a:lnTo>
                      <a:pt x="326" y="67"/>
                    </a:lnTo>
                    <a:lnTo>
                      <a:pt x="313" y="68"/>
                    </a:lnTo>
                    <a:lnTo>
                      <a:pt x="300" y="71"/>
                    </a:lnTo>
                    <a:lnTo>
                      <a:pt x="288" y="77"/>
                    </a:lnTo>
                    <a:lnTo>
                      <a:pt x="276" y="86"/>
                    </a:lnTo>
                    <a:lnTo>
                      <a:pt x="266" y="83"/>
                    </a:lnTo>
                    <a:lnTo>
                      <a:pt x="252" y="79"/>
                    </a:lnTo>
                    <a:lnTo>
                      <a:pt x="236" y="74"/>
                    </a:lnTo>
                    <a:lnTo>
                      <a:pt x="218" y="68"/>
                    </a:lnTo>
                    <a:lnTo>
                      <a:pt x="199" y="63"/>
                    </a:lnTo>
                    <a:lnTo>
                      <a:pt x="183" y="57"/>
                    </a:lnTo>
                    <a:lnTo>
                      <a:pt x="169" y="54"/>
                    </a:lnTo>
                    <a:lnTo>
                      <a:pt x="159" y="50"/>
                    </a:lnTo>
                    <a:lnTo>
                      <a:pt x="150" y="50"/>
                    </a:lnTo>
                    <a:lnTo>
                      <a:pt x="139" y="53"/>
                    </a:lnTo>
                    <a:lnTo>
                      <a:pt x="127" y="59"/>
                    </a:lnTo>
                    <a:lnTo>
                      <a:pt x="113" y="65"/>
                    </a:lnTo>
                    <a:lnTo>
                      <a:pt x="98" y="74"/>
                    </a:lnTo>
                    <a:lnTo>
                      <a:pt x="84" y="84"/>
                    </a:lnTo>
                    <a:lnTo>
                      <a:pt x="70" y="94"/>
                    </a:lnTo>
                    <a:lnTo>
                      <a:pt x="58" y="103"/>
                    </a:lnTo>
                    <a:lnTo>
                      <a:pt x="78" y="95"/>
                    </a:lnTo>
                    <a:lnTo>
                      <a:pt x="98" y="92"/>
                    </a:lnTo>
                    <a:lnTo>
                      <a:pt x="119" y="91"/>
                    </a:lnTo>
                    <a:lnTo>
                      <a:pt x="139" y="92"/>
                    </a:lnTo>
                    <a:lnTo>
                      <a:pt x="160" y="95"/>
                    </a:lnTo>
                    <a:lnTo>
                      <a:pt x="181" y="100"/>
                    </a:lnTo>
                    <a:lnTo>
                      <a:pt x="201" y="105"/>
                    </a:lnTo>
                    <a:lnTo>
                      <a:pt x="222" y="109"/>
                    </a:lnTo>
                    <a:lnTo>
                      <a:pt x="292" y="116"/>
                    </a:lnTo>
                    <a:lnTo>
                      <a:pt x="296" y="116"/>
                    </a:lnTo>
                    <a:lnTo>
                      <a:pt x="300" y="114"/>
                    </a:lnTo>
                    <a:lnTo>
                      <a:pt x="307" y="113"/>
                    </a:lnTo>
                    <a:lnTo>
                      <a:pt x="313" y="110"/>
                    </a:lnTo>
                    <a:lnTo>
                      <a:pt x="320" y="108"/>
                    </a:lnTo>
                    <a:lnTo>
                      <a:pt x="326" y="107"/>
                    </a:lnTo>
                    <a:lnTo>
                      <a:pt x="332" y="106"/>
                    </a:lnTo>
                    <a:lnTo>
                      <a:pt x="334" y="106"/>
                    </a:lnTo>
                    <a:lnTo>
                      <a:pt x="337" y="107"/>
                    </a:lnTo>
                    <a:lnTo>
                      <a:pt x="344" y="108"/>
                    </a:lnTo>
                    <a:lnTo>
                      <a:pt x="353" y="110"/>
                    </a:lnTo>
                    <a:lnTo>
                      <a:pt x="364" y="114"/>
                    </a:lnTo>
                    <a:lnTo>
                      <a:pt x="374" y="117"/>
                    </a:lnTo>
                    <a:lnTo>
                      <a:pt x="383" y="122"/>
                    </a:lnTo>
                    <a:lnTo>
                      <a:pt x="391" y="125"/>
                    </a:lnTo>
                    <a:lnTo>
                      <a:pt x="397" y="130"/>
                    </a:lnTo>
                    <a:lnTo>
                      <a:pt x="391" y="131"/>
                    </a:lnTo>
                    <a:lnTo>
                      <a:pt x="384" y="132"/>
                    </a:lnTo>
                    <a:lnTo>
                      <a:pt x="378" y="133"/>
                    </a:lnTo>
                    <a:lnTo>
                      <a:pt x="370" y="136"/>
                    </a:lnTo>
                    <a:lnTo>
                      <a:pt x="363" y="137"/>
                    </a:lnTo>
                    <a:lnTo>
                      <a:pt x="355" y="138"/>
                    </a:lnTo>
                    <a:lnTo>
                      <a:pt x="349" y="140"/>
                    </a:lnTo>
                    <a:lnTo>
                      <a:pt x="343" y="141"/>
                    </a:lnTo>
                    <a:lnTo>
                      <a:pt x="338" y="138"/>
                    </a:lnTo>
                    <a:lnTo>
                      <a:pt x="332" y="133"/>
                    </a:lnTo>
                    <a:lnTo>
                      <a:pt x="325" y="130"/>
                    </a:lnTo>
                    <a:lnTo>
                      <a:pt x="317" y="125"/>
                    </a:lnTo>
                    <a:lnTo>
                      <a:pt x="310" y="122"/>
                    </a:lnTo>
                    <a:lnTo>
                      <a:pt x="303" y="120"/>
                    </a:lnTo>
                    <a:lnTo>
                      <a:pt x="297" y="117"/>
                    </a:lnTo>
                    <a:lnTo>
                      <a:pt x="292" y="116"/>
                    </a:lnTo>
                    <a:lnTo>
                      <a:pt x="222" y="109"/>
                    </a:lnTo>
                    <a:lnTo>
                      <a:pt x="216" y="109"/>
                    </a:lnTo>
                    <a:lnTo>
                      <a:pt x="208" y="110"/>
                    </a:lnTo>
                    <a:lnTo>
                      <a:pt x="199" y="112"/>
                    </a:lnTo>
                    <a:lnTo>
                      <a:pt x="189" y="113"/>
                    </a:lnTo>
                    <a:lnTo>
                      <a:pt x="180" y="115"/>
                    </a:lnTo>
                    <a:lnTo>
                      <a:pt x="172" y="116"/>
                    </a:lnTo>
                    <a:lnTo>
                      <a:pt x="163" y="117"/>
                    </a:lnTo>
                    <a:lnTo>
                      <a:pt x="159" y="117"/>
                    </a:lnTo>
                    <a:lnTo>
                      <a:pt x="153" y="120"/>
                    </a:lnTo>
                    <a:lnTo>
                      <a:pt x="147" y="128"/>
                    </a:lnTo>
                    <a:lnTo>
                      <a:pt x="139" y="138"/>
                    </a:lnTo>
                    <a:lnTo>
                      <a:pt x="130" y="153"/>
                    </a:lnTo>
                    <a:lnTo>
                      <a:pt x="121" y="169"/>
                    </a:lnTo>
                    <a:lnTo>
                      <a:pt x="112" y="186"/>
                    </a:lnTo>
                    <a:lnTo>
                      <a:pt x="101" y="205"/>
                    </a:lnTo>
                    <a:lnTo>
                      <a:pt x="92" y="223"/>
                    </a:lnTo>
                    <a:lnTo>
                      <a:pt x="84" y="226"/>
                    </a:lnTo>
                    <a:lnTo>
                      <a:pt x="74" y="230"/>
                    </a:lnTo>
                    <a:lnTo>
                      <a:pt x="62" y="235"/>
                    </a:lnTo>
                    <a:lnTo>
                      <a:pt x="49" y="241"/>
                    </a:lnTo>
                    <a:lnTo>
                      <a:pt x="36" y="246"/>
                    </a:lnTo>
                    <a:lnTo>
                      <a:pt x="23" y="252"/>
                    </a:lnTo>
                    <a:lnTo>
                      <a:pt x="12" y="258"/>
                    </a:lnTo>
                    <a:lnTo>
                      <a:pt x="0" y="262"/>
                    </a:lnTo>
                    <a:lnTo>
                      <a:pt x="9" y="261"/>
                    </a:lnTo>
                    <a:lnTo>
                      <a:pt x="18" y="260"/>
                    </a:lnTo>
                    <a:lnTo>
                      <a:pt x="30" y="258"/>
                    </a:lnTo>
                    <a:lnTo>
                      <a:pt x="40" y="256"/>
                    </a:lnTo>
                    <a:lnTo>
                      <a:pt x="51" y="254"/>
                    </a:lnTo>
                    <a:lnTo>
                      <a:pt x="60" y="252"/>
                    </a:lnTo>
                    <a:lnTo>
                      <a:pt x="69" y="251"/>
                    </a:lnTo>
                    <a:lnTo>
                      <a:pt x="76" y="251"/>
                    </a:lnTo>
                    <a:lnTo>
                      <a:pt x="55" y="337"/>
                    </a:lnTo>
                    <a:lnTo>
                      <a:pt x="60" y="327"/>
                    </a:lnTo>
                    <a:lnTo>
                      <a:pt x="64" y="317"/>
                    </a:lnTo>
                    <a:lnTo>
                      <a:pt x="71" y="305"/>
                    </a:lnTo>
                    <a:lnTo>
                      <a:pt x="78" y="294"/>
                    </a:lnTo>
                    <a:lnTo>
                      <a:pt x="86" y="281"/>
                    </a:lnTo>
                    <a:lnTo>
                      <a:pt x="94" y="268"/>
                    </a:lnTo>
                    <a:lnTo>
                      <a:pt x="104" y="256"/>
                    </a:lnTo>
                    <a:lnTo>
                      <a:pt x="113" y="243"/>
                    </a:lnTo>
                    <a:lnTo>
                      <a:pt x="148" y="201"/>
                    </a:lnTo>
                    <a:lnTo>
                      <a:pt x="154" y="196"/>
                    </a:lnTo>
                    <a:lnTo>
                      <a:pt x="160" y="189"/>
                    </a:lnTo>
                    <a:lnTo>
                      <a:pt x="167" y="182"/>
                    </a:lnTo>
                    <a:lnTo>
                      <a:pt x="174" y="175"/>
                    </a:lnTo>
                    <a:lnTo>
                      <a:pt x="180" y="169"/>
                    </a:lnTo>
                    <a:lnTo>
                      <a:pt x="185" y="165"/>
                    </a:lnTo>
                    <a:lnTo>
                      <a:pt x="189" y="161"/>
                    </a:lnTo>
                    <a:lnTo>
                      <a:pt x="192" y="159"/>
                    </a:lnTo>
                    <a:lnTo>
                      <a:pt x="200" y="156"/>
                    </a:lnTo>
                    <a:lnTo>
                      <a:pt x="207" y="155"/>
                    </a:lnTo>
                    <a:lnTo>
                      <a:pt x="216" y="155"/>
                    </a:lnTo>
                    <a:lnTo>
                      <a:pt x="224" y="156"/>
                    </a:lnTo>
                    <a:lnTo>
                      <a:pt x="233" y="158"/>
                    </a:lnTo>
                    <a:lnTo>
                      <a:pt x="239" y="160"/>
                    </a:lnTo>
                    <a:lnTo>
                      <a:pt x="246" y="162"/>
                    </a:lnTo>
                    <a:lnTo>
                      <a:pt x="253" y="165"/>
                    </a:lnTo>
                    <a:lnTo>
                      <a:pt x="249" y="167"/>
                    </a:lnTo>
                    <a:lnTo>
                      <a:pt x="244" y="170"/>
                    </a:lnTo>
                    <a:lnTo>
                      <a:pt x="237" y="175"/>
                    </a:lnTo>
                    <a:lnTo>
                      <a:pt x="228" y="182"/>
                    </a:lnTo>
                    <a:lnTo>
                      <a:pt x="148" y="201"/>
                    </a:lnTo>
                    <a:lnTo>
                      <a:pt x="113" y="243"/>
                    </a:lnTo>
                    <a:lnTo>
                      <a:pt x="117" y="241"/>
                    </a:lnTo>
                    <a:lnTo>
                      <a:pt x="123" y="238"/>
                    </a:lnTo>
                    <a:lnTo>
                      <a:pt x="130" y="236"/>
                    </a:lnTo>
                    <a:lnTo>
                      <a:pt x="137" y="235"/>
                    </a:lnTo>
                    <a:lnTo>
                      <a:pt x="145" y="232"/>
                    </a:lnTo>
                    <a:lnTo>
                      <a:pt x="153" y="231"/>
                    </a:lnTo>
                    <a:lnTo>
                      <a:pt x="162" y="229"/>
                    </a:lnTo>
                    <a:lnTo>
                      <a:pt x="172" y="228"/>
                    </a:lnTo>
                    <a:lnTo>
                      <a:pt x="158" y="241"/>
                    </a:lnTo>
                    <a:lnTo>
                      <a:pt x="145" y="253"/>
                    </a:lnTo>
                    <a:lnTo>
                      <a:pt x="132" y="266"/>
                    </a:lnTo>
                    <a:lnTo>
                      <a:pt x="121" y="279"/>
                    </a:lnTo>
                    <a:lnTo>
                      <a:pt x="111" y="291"/>
                    </a:lnTo>
                    <a:lnTo>
                      <a:pt x="101" y="304"/>
                    </a:lnTo>
                    <a:lnTo>
                      <a:pt x="94" y="317"/>
                    </a:lnTo>
                    <a:lnTo>
                      <a:pt x="89" y="329"/>
                    </a:lnTo>
                    <a:lnTo>
                      <a:pt x="100" y="318"/>
                    </a:lnTo>
                    <a:lnTo>
                      <a:pt x="112" y="306"/>
                    </a:lnTo>
                    <a:lnTo>
                      <a:pt x="124" y="296"/>
                    </a:lnTo>
                    <a:lnTo>
                      <a:pt x="138" y="287"/>
                    </a:lnTo>
                    <a:lnTo>
                      <a:pt x="152" y="277"/>
                    </a:lnTo>
                    <a:lnTo>
                      <a:pt x="166" y="269"/>
                    </a:lnTo>
                    <a:lnTo>
                      <a:pt x="181" y="262"/>
                    </a:lnTo>
                    <a:lnTo>
                      <a:pt x="195" y="256"/>
                    </a:lnTo>
                    <a:lnTo>
                      <a:pt x="210" y="250"/>
                    </a:lnTo>
                    <a:lnTo>
                      <a:pt x="224" y="245"/>
                    </a:lnTo>
                    <a:lnTo>
                      <a:pt x="238" y="241"/>
                    </a:lnTo>
                    <a:lnTo>
                      <a:pt x="252" y="237"/>
                    </a:lnTo>
                    <a:lnTo>
                      <a:pt x="265" y="235"/>
                    </a:lnTo>
                    <a:lnTo>
                      <a:pt x="277" y="232"/>
                    </a:lnTo>
                    <a:lnTo>
                      <a:pt x="290" y="231"/>
                    </a:lnTo>
                    <a:lnTo>
                      <a:pt x="300" y="231"/>
                    </a:lnTo>
                    <a:lnTo>
                      <a:pt x="310" y="219"/>
                    </a:lnTo>
                    <a:lnTo>
                      <a:pt x="320" y="207"/>
                    </a:lnTo>
                    <a:lnTo>
                      <a:pt x="330" y="196"/>
                    </a:lnTo>
                    <a:lnTo>
                      <a:pt x="341" y="185"/>
                    </a:lnTo>
                    <a:lnTo>
                      <a:pt x="349" y="177"/>
                    </a:lnTo>
                    <a:lnTo>
                      <a:pt x="356" y="170"/>
                    </a:lnTo>
                    <a:lnTo>
                      <a:pt x="361" y="166"/>
                    </a:lnTo>
                    <a:lnTo>
                      <a:pt x="363" y="165"/>
                    </a:lnTo>
                    <a:lnTo>
                      <a:pt x="421" y="165"/>
                    </a:lnTo>
                    <a:lnTo>
                      <a:pt x="382" y="229"/>
                    </a:lnTo>
                    <a:lnTo>
                      <a:pt x="384" y="227"/>
                    </a:lnTo>
                    <a:lnTo>
                      <a:pt x="393" y="219"/>
                    </a:lnTo>
                    <a:lnTo>
                      <a:pt x="403" y="207"/>
                    </a:lnTo>
                    <a:lnTo>
                      <a:pt x="416" y="196"/>
                    </a:lnTo>
                    <a:lnTo>
                      <a:pt x="428" y="183"/>
                    </a:lnTo>
                    <a:lnTo>
                      <a:pt x="441" y="171"/>
                    </a:lnTo>
                    <a:lnTo>
                      <a:pt x="450" y="162"/>
                    </a:lnTo>
                    <a:lnTo>
                      <a:pt x="457" y="159"/>
                    </a:lnTo>
                    <a:lnTo>
                      <a:pt x="462" y="158"/>
                    </a:lnTo>
                    <a:lnTo>
                      <a:pt x="469" y="154"/>
                    </a:lnTo>
                    <a:lnTo>
                      <a:pt x="474" y="151"/>
                    </a:lnTo>
                    <a:lnTo>
                      <a:pt x="481" y="147"/>
                    </a:lnTo>
                    <a:lnTo>
                      <a:pt x="487" y="143"/>
                    </a:lnTo>
                    <a:lnTo>
                      <a:pt x="493" y="138"/>
                    </a:lnTo>
                    <a:lnTo>
                      <a:pt x="496" y="133"/>
                    </a:lnTo>
                    <a:lnTo>
                      <a:pt x="498" y="129"/>
                    </a:lnTo>
                    <a:lnTo>
                      <a:pt x="508" y="129"/>
                    </a:lnTo>
                    <a:lnTo>
                      <a:pt x="516" y="128"/>
                    </a:lnTo>
                    <a:lnTo>
                      <a:pt x="524" y="127"/>
                    </a:lnTo>
                    <a:lnTo>
                      <a:pt x="531" y="125"/>
                    </a:lnTo>
                    <a:lnTo>
                      <a:pt x="535" y="125"/>
                    </a:lnTo>
                    <a:lnTo>
                      <a:pt x="540" y="125"/>
                    </a:lnTo>
                    <a:lnTo>
                      <a:pt x="542" y="128"/>
                    </a:lnTo>
                    <a:lnTo>
                      <a:pt x="543" y="131"/>
                    </a:lnTo>
                    <a:lnTo>
                      <a:pt x="544" y="139"/>
                    </a:lnTo>
                    <a:lnTo>
                      <a:pt x="547" y="143"/>
                    </a:lnTo>
                    <a:lnTo>
                      <a:pt x="548" y="145"/>
                    </a:lnTo>
                    <a:lnTo>
                      <a:pt x="549" y="145"/>
                    </a:lnTo>
                    <a:lnTo>
                      <a:pt x="582" y="145"/>
                    </a:lnTo>
                    <a:lnTo>
                      <a:pt x="584" y="136"/>
                    </a:lnTo>
                    <a:lnTo>
                      <a:pt x="582" y="129"/>
                    </a:lnTo>
                    <a:lnTo>
                      <a:pt x="578" y="123"/>
                    </a:lnTo>
                    <a:lnTo>
                      <a:pt x="571" y="120"/>
                    </a:lnTo>
                    <a:lnTo>
                      <a:pt x="577" y="115"/>
                    </a:lnTo>
                    <a:lnTo>
                      <a:pt x="582" y="112"/>
                    </a:lnTo>
                    <a:lnTo>
                      <a:pt x="588" y="107"/>
                    </a:lnTo>
                    <a:lnTo>
                      <a:pt x="594" y="102"/>
                    </a:lnTo>
                    <a:lnTo>
                      <a:pt x="599" y="100"/>
                    </a:lnTo>
                    <a:lnTo>
                      <a:pt x="604" y="98"/>
                    </a:lnTo>
                    <a:lnTo>
                      <a:pt x="609" y="98"/>
                    </a:lnTo>
                    <a:lnTo>
                      <a:pt x="614" y="100"/>
                    </a:lnTo>
                    <a:lnTo>
                      <a:pt x="614" y="88"/>
                    </a:lnTo>
                    <a:lnTo>
                      <a:pt x="615" y="78"/>
                    </a:lnTo>
                    <a:lnTo>
                      <a:pt x="616" y="70"/>
                    </a:lnTo>
                    <a:lnTo>
                      <a:pt x="616" y="67"/>
                    </a:lnTo>
                    <a:lnTo>
                      <a:pt x="586" y="61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4" name="Freeform 46"/>
              <p:cNvSpPr>
                <a:spLocks/>
              </p:cNvSpPr>
              <p:nvPr/>
            </p:nvSpPr>
            <p:spPr bwMode="auto">
              <a:xfrm>
                <a:off x="5274" y="3424"/>
                <a:ext cx="59" cy="14"/>
              </a:xfrm>
              <a:custGeom>
                <a:avLst/>
                <a:gdLst>
                  <a:gd name="T0" fmla="*/ 0 w 120"/>
                  <a:gd name="T1" fmla="*/ 7 h 29"/>
                  <a:gd name="T2" fmla="*/ 10 w 120"/>
                  <a:gd name="T3" fmla="*/ 0 h 29"/>
                  <a:gd name="T4" fmla="*/ 29 w 120"/>
                  <a:gd name="T5" fmla="*/ 0 h 29"/>
                  <a:gd name="T6" fmla="*/ 20 w 120"/>
                  <a:gd name="T7" fmla="*/ 6 h 29"/>
                  <a:gd name="T8" fmla="*/ 0 w 120"/>
                  <a:gd name="T9" fmla="*/ 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" h="29">
                    <a:moveTo>
                      <a:pt x="0" y="29"/>
                    </a:moveTo>
                    <a:lnTo>
                      <a:pt x="43" y="0"/>
                    </a:lnTo>
                    <a:lnTo>
                      <a:pt x="120" y="0"/>
                    </a:lnTo>
                    <a:lnTo>
                      <a:pt x="82" y="2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5" name="Freeform 47"/>
              <p:cNvSpPr>
                <a:spLocks/>
              </p:cNvSpPr>
              <p:nvPr/>
            </p:nvSpPr>
            <p:spPr bwMode="auto">
              <a:xfrm>
                <a:off x="5256" y="3446"/>
                <a:ext cx="47" cy="33"/>
              </a:xfrm>
              <a:custGeom>
                <a:avLst/>
                <a:gdLst>
                  <a:gd name="T0" fmla="*/ 0 w 94"/>
                  <a:gd name="T1" fmla="*/ 16 h 67"/>
                  <a:gd name="T2" fmla="*/ 4 w 94"/>
                  <a:gd name="T3" fmla="*/ 9 h 67"/>
                  <a:gd name="T4" fmla="*/ 4 w 94"/>
                  <a:gd name="T5" fmla="*/ 9 h 67"/>
                  <a:gd name="T6" fmla="*/ 6 w 94"/>
                  <a:gd name="T7" fmla="*/ 7 h 67"/>
                  <a:gd name="T8" fmla="*/ 8 w 94"/>
                  <a:gd name="T9" fmla="*/ 6 h 67"/>
                  <a:gd name="T10" fmla="*/ 11 w 94"/>
                  <a:gd name="T11" fmla="*/ 4 h 67"/>
                  <a:gd name="T12" fmla="*/ 15 w 94"/>
                  <a:gd name="T13" fmla="*/ 2 h 67"/>
                  <a:gd name="T14" fmla="*/ 18 w 94"/>
                  <a:gd name="T15" fmla="*/ 1 h 67"/>
                  <a:gd name="T16" fmla="*/ 21 w 94"/>
                  <a:gd name="T17" fmla="*/ 0 h 67"/>
                  <a:gd name="T18" fmla="*/ 24 w 94"/>
                  <a:gd name="T19" fmla="*/ 0 h 67"/>
                  <a:gd name="T20" fmla="*/ 21 w 94"/>
                  <a:gd name="T21" fmla="*/ 2 h 67"/>
                  <a:gd name="T22" fmla="*/ 18 w 94"/>
                  <a:gd name="T23" fmla="*/ 5 h 67"/>
                  <a:gd name="T24" fmla="*/ 15 w 94"/>
                  <a:gd name="T25" fmla="*/ 7 h 67"/>
                  <a:gd name="T26" fmla="*/ 11 w 94"/>
                  <a:gd name="T27" fmla="*/ 9 h 67"/>
                  <a:gd name="T28" fmla="*/ 8 w 94"/>
                  <a:gd name="T29" fmla="*/ 11 h 67"/>
                  <a:gd name="T30" fmla="*/ 5 w 94"/>
                  <a:gd name="T31" fmla="*/ 13 h 67"/>
                  <a:gd name="T32" fmla="*/ 3 w 94"/>
                  <a:gd name="T33" fmla="*/ 15 h 67"/>
                  <a:gd name="T34" fmla="*/ 0 w 94"/>
                  <a:gd name="T35" fmla="*/ 16 h 6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4" h="67">
                    <a:moveTo>
                      <a:pt x="0" y="67"/>
                    </a:moveTo>
                    <a:lnTo>
                      <a:pt x="13" y="37"/>
                    </a:lnTo>
                    <a:lnTo>
                      <a:pt x="16" y="36"/>
                    </a:lnTo>
                    <a:lnTo>
                      <a:pt x="23" y="31"/>
                    </a:lnTo>
                    <a:lnTo>
                      <a:pt x="32" y="24"/>
                    </a:lnTo>
                    <a:lnTo>
                      <a:pt x="44" y="17"/>
                    </a:lnTo>
                    <a:lnTo>
                      <a:pt x="57" y="10"/>
                    </a:lnTo>
                    <a:lnTo>
                      <a:pt x="71" y="5"/>
                    </a:lnTo>
                    <a:lnTo>
                      <a:pt x="84" y="1"/>
                    </a:lnTo>
                    <a:lnTo>
                      <a:pt x="94" y="0"/>
                    </a:lnTo>
                    <a:lnTo>
                      <a:pt x="82" y="10"/>
                    </a:lnTo>
                    <a:lnTo>
                      <a:pt x="70" y="20"/>
                    </a:lnTo>
                    <a:lnTo>
                      <a:pt x="57" y="29"/>
                    </a:lnTo>
                    <a:lnTo>
                      <a:pt x="44" y="38"/>
                    </a:lnTo>
                    <a:lnTo>
                      <a:pt x="32" y="46"/>
                    </a:lnTo>
                    <a:lnTo>
                      <a:pt x="20" y="53"/>
                    </a:lnTo>
                    <a:lnTo>
                      <a:pt x="10" y="6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6" name="Freeform 48"/>
              <p:cNvSpPr>
                <a:spLocks/>
              </p:cNvSpPr>
              <p:nvPr/>
            </p:nvSpPr>
            <p:spPr bwMode="auto">
              <a:xfrm>
                <a:off x="5348" y="3397"/>
                <a:ext cx="18" cy="16"/>
              </a:xfrm>
              <a:custGeom>
                <a:avLst/>
                <a:gdLst>
                  <a:gd name="T0" fmla="*/ 4 w 34"/>
                  <a:gd name="T1" fmla="*/ 8 h 31"/>
                  <a:gd name="T2" fmla="*/ 3 w 34"/>
                  <a:gd name="T3" fmla="*/ 7 h 31"/>
                  <a:gd name="T4" fmla="*/ 1 w 34"/>
                  <a:gd name="T5" fmla="*/ 5 h 31"/>
                  <a:gd name="T6" fmla="*/ 0 w 34"/>
                  <a:gd name="T7" fmla="*/ 4 h 31"/>
                  <a:gd name="T8" fmla="*/ 1 w 34"/>
                  <a:gd name="T9" fmla="*/ 3 h 31"/>
                  <a:gd name="T10" fmla="*/ 3 w 34"/>
                  <a:gd name="T11" fmla="*/ 2 h 31"/>
                  <a:gd name="T12" fmla="*/ 6 w 34"/>
                  <a:gd name="T13" fmla="*/ 2 h 31"/>
                  <a:gd name="T14" fmla="*/ 8 w 34"/>
                  <a:gd name="T15" fmla="*/ 1 h 31"/>
                  <a:gd name="T16" fmla="*/ 10 w 34"/>
                  <a:gd name="T17" fmla="*/ 0 h 31"/>
                  <a:gd name="T18" fmla="*/ 10 w 34"/>
                  <a:gd name="T19" fmla="*/ 5 h 31"/>
                  <a:gd name="T20" fmla="*/ 4 w 34"/>
                  <a:gd name="T21" fmla="*/ 8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4" h="31">
                    <a:moveTo>
                      <a:pt x="13" y="31"/>
                    </a:moveTo>
                    <a:lnTo>
                      <a:pt x="9" y="28"/>
                    </a:lnTo>
                    <a:lnTo>
                      <a:pt x="3" y="20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9" y="8"/>
                    </a:lnTo>
                    <a:lnTo>
                      <a:pt x="21" y="5"/>
                    </a:lnTo>
                    <a:lnTo>
                      <a:pt x="30" y="1"/>
                    </a:lnTo>
                    <a:lnTo>
                      <a:pt x="34" y="0"/>
                    </a:lnTo>
                    <a:lnTo>
                      <a:pt x="34" y="17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7" name="Freeform 49"/>
              <p:cNvSpPr>
                <a:spLocks/>
              </p:cNvSpPr>
              <p:nvPr/>
            </p:nvSpPr>
            <p:spPr bwMode="auto">
              <a:xfrm>
                <a:off x="5343" y="3428"/>
                <a:ext cx="23" cy="15"/>
              </a:xfrm>
              <a:custGeom>
                <a:avLst/>
                <a:gdLst>
                  <a:gd name="T0" fmla="*/ 0 w 44"/>
                  <a:gd name="T1" fmla="*/ 4 h 30"/>
                  <a:gd name="T2" fmla="*/ 10 w 44"/>
                  <a:gd name="T3" fmla="*/ 0 h 30"/>
                  <a:gd name="T4" fmla="*/ 12 w 44"/>
                  <a:gd name="T5" fmla="*/ 4 h 30"/>
                  <a:gd name="T6" fmla="*/ 9 w 44"/>
                  <a:gd name="T7" fmla="*/ 8 h 30"/>
                  <a:gd name="T8" fmla="*/ 0 w 44"/>
                  <a:gd name="T9" fmla="*/ 4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30">
                    <a:moveTo>
                      <a:pt x="0" y="16"/>
                    </a:moveTo>
                    <a:lnTo>
                      <a:pt x="39" y="0"/>
                    </a:lnTo>
                    <a:lnTo>
                      <a:pt x="44" y="14"/>
                    </a:lnTo>
                    <a:lnTo>
                      <a:pt x="34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8" name="Freeform 50"/>
              <p:cNvSpPr>
                <a:spLocks/>
              </p:cNvSpPr>
              <p:nvPr/>
            </p:nvSpPr>
            <p:spPr bwMode="auto">
              <a:xfrm>
                <a:off x="5338" y="3431"/>
                <a:ext cx="172" cy="59"/>
              </a:xfrm>
              <a:custGeom>
                <a:avLst/>
                <a:gdLst>
                  <a:gd name="T0" fmla="*/ 2 w 343"/>
                  <a:gd name="T1" fmla="*/ 16 h 118"/>
                  <a:gd name="T2" fmla="*/ 5 w 343"/>
                  <a:gd name="T3" fmla="*/ 12 h 118"/>
                  <a:gd name="T4" fmla="*/ 9 w 343"/>
                  <a:gd name="T5" fmla="*/ 16 h 118"/>
                  <a:gd name="T6" fmla="*/ 19 w 343"/>
                  <a:gd name="T7" fmla="*/ 14 h 118"/>
                  <a:gd name="T8" fmla="*/ 19 w 343"/>
                  <a:gd name="T9" fmla="*/ 9 h 118"/>
                  <a:gd name="T10" fmla="*/ 21 w 343"/>
                  <a:gd name="T11" fmla="*/ 9 h 118"/>
                  <a:gd name="T12" fmla="*/ 24 w 343"/>
                  <a:gd name="T13" fmla="*/ 9 h 118"/>
                  <a:gd name="T14" fmla="*/ 27 w 343"/>
                  <a:gd name="T15" fmla="*/ 9 h 118"/>
                  <a:gd name="T16" fmla="*/ 25 w 343"/>
                  <a:gd name="T17" fmla="*/ 2 h 118"/>
                  <a:gd name="T18" fmla="*/ 32 w 343"/>
                  <a:gd name="T19" fmla="*/ 10 h 118"/>
                  <a:gd name="T20" fmla="*/ 39 w 343"/>
                  <a:gd name="T21" fmla="*/ 2 h 118"/>
                  <a:gd name="T22" fmla="*/ 46 w 343"/>
                  <a:gd name="T23" fmla="*/ 6 h 118"/>
                  <a:gd name="T24" fmla="*/ 47 w 343"/>
                  <a:gd name="T25" fmla="*/ 2 h 118"/>
                  <a:gd name="T26" fmla="*/ 49 w 343"/>
                  <a:gd name="T27" fmla="*/ 3 h 118"/>
                  <a:gd name="T28" fmla="*/ 50 w 343"/>
                  <a:gd name="T29" fmla="*/ 7 h 118"/>
                  <a:gd name="T30" fmla="*/ 51 w 343"/>
                  <a:gd name="T31" fmla="*/ 10 h 118"/>
                  <a:gd name="T32" fmla="*/ 56 w 343"/>
                  <a:gd name="T33" fmla="*/ 12 h 118"/>
                  <a:gd name="T34" fmla="*/ 60 w 343"/>
                  <a:gd name="T35" fmla="*/ 13 h 118"/>
                  <a:gd name="T36" fmla="*/ 62 w 343"/>
                  <a:gd name="T37" fmla="*/ 8 h 118"/>
                  <a:gd name="T38" fmla="*/ 69 w 343"/>
                  <a:gd name="T39" fmla="*/ 12 h 118"/>
                  <a:gd name="T40" fmla="*/ 76 w 343"/>
                  <a:gd name="T41" fmla="*/ 15 h 118"/>
                  <a:gd name="T42" fmla="*/ 77 w 343"/>
                  <a:gd name="T43" fmla="*/ 13 h 118"/>
                  <a:gd name="T44" fmla="*/ 78 w 343"/>
                  <a:gd name="T45" fmla="*/ 9 h 118"/>
                  <a:gd name="T46" fmla="*/ 84 w 343"/>
                  <a:gd name="T47" fmla="*/ 15 h 118"/>
                  <a:gd name="T48" fmla="*/ 86 w 343"/>
                  <a:gd name="T49" fmla="*/ 25 h 118"/>
                  <a:gd name="T50" fmla="*/ 83 w 343"/>
                  <a:gd name="T51" fmla="*/ 25 h 118"/>
                  <a:gd name="T52" fmla="*/ 78 w 343"/>
                  <a:gd name="T53" fmla="*/ 26 h 118"/>
                  <a:gd name="T54" fmla="*/ 75 w 343"/>
                  <a:gd name="T55" fmla="*/ 26 h 118"/>
                  <a:gd name="T56" fmla="*/ 73 w 343"/>
                  <a:gd name="T57" fmla="*/ 26 h 118"/>
                  <a:gd name="T58" fmla="*/ 66 w 343"/>
                  <a:gd name="T59" fmla="*/ 30 h 118"/>
                  <a:gd name="T60" fmla="*/ 60 w 343"/>
                  <a:gd name="T61" fmla="*/ 29 h 118"/>
                  <a:gd name="T62" fmla="*/ 54 w 343"/>
                  <a:gd name="T63" fmla="*/ 28 h 118"/>
                  <a:gd name="T64" fmla="*/ 48 w 343"/>
                  <a:gd name="T65" fmla="*/ 28 h 118"/>
                  <a:gd name="T66" fmla="*/ 42 w 343"/>
                  <a:gd name="T67" fmla="*/ 27 h 118"/>
                  <a:gd name="T68" fmla="*/ 45 w 343"/>
                  <a:gd name="T69" fmla="*/ 21 h 118"/>
                  <a:gd name="T70" fmla="*/ 45 w 343"/>
                  <a:gd name="T71" fmla="*/ 17 h 118"/>
                  <a:gd name="T72" fmla="*/ 44 w 343"/>
                  <a:gd name="T73" fmla="*/ 16 h 118"/>
                  <a:gd name="T74" fmla="*/ 41 w 343"/>
                  <a:gd name="T75" fmla="*/ 13 h 118"/>
                  <a:gd name="T76" fmla="*/ 36 w 343"/>
                  <a:gd name="T77" fmla="*/ 11 h 118"/>
                  <a:gd name="T78" fmla="*/ 29 w 343"/>
                  <a:gd name="T79" fmla="*/ 11 h 118"/>
                  <a:gd name="T80" fmla="*/ 25 w 343"/>
                  <a:gd name="T81" fmla="*/ 20 h 118"/>
                  <a:gd name="T82" fmla="*/ 22 w 343"/>
                  <a:gd name="T83" fmla="*/ 19 h 118"/>
                  <a:gd name="T84" fmla="*/ 18 w 343"/>
                  <a:gd name="T85" fmla="*/ 19 h 118"/>
                  <a:gd name="T86" fmla="*/ 16 w 343"/>
                  <a:gd name="T87" fmla="*/ 19 h 118"/>
                  <a:gd name="T88" fmla="*/ 15 w 343"/>
                  <a:gd name="T89" fmla="*/ 20 h 118"/>
                  <a:gd name="T90" fmla="*/ 10 w 343"/>
                  <a:gd name="T91" fmla="*/ 23 h 118"/>
                  <a:gd name="T92" fmla="*/ 6 w 343"/>
                  <a:gd name="T93" fmla="*/ 22 h 118"/>
                  <a:gd name="T94" fmla="*/ 1 w 343"/>
                  <a:gd name="T95" fmla="*/ 19 h 11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43" h="118">
                    <a:moveTo>
                      <a:pt x="0" y="69"/>
                    </a:moveTo>
                    <a:lnTo>
                      <a:pt x="8" y="63"/>
                    </a:lnTo>
                    <a:lnTo>
                      <a:pt x="15" y="54"/>
                    </a:lnTo>
                    <a:lnTo>
                      <a:pt x="20" y="45"/>
                    </a:lnTo>
                    <a:lnTo>
                      <a:pt x="22" y="42"/>
                    </a:lnTo>
                    <a:lnTo>
                      <a:pt x="34" y="61"/>
                    </a:lnTo>
                    <a:lnTo>
                      <a:pt x="53" y="42"/>
                    </a:lnTo>
                    <a:lnTo>
                      <a:pt x="73" y="55"/>
                    </a:lnTo>
                    <a:lnTo>
                      <a:pt x="73" y="34"/>
                    </a:lnTo>
                    <a:lnTo>
                      <a:pt x="74" y="34"/>
                    </a:lnTo>
                    <a:lnTo>
                      <a:pt x="77" y="34"/>
                    </a:lnTo>
                    <a:lnTo>
                      <a:pt x="82" y="34"/>
                    </a:lnTo>
                    <a:lnTo>
                      <a:pt x="88" y="34"/>
                    </a:lnTo>
                    <a:lnTo>
                      <a:pt x="93" y="34"/>
                    </a:lnTo>
                    <a:lnTo>
                      <a:pt x="99" y="34"/>
                    </a:lnTo>
                    <a:lnTo>
                      <a:pt x="105" y="34"/>
                    </a:lnTo>
                    <a:lnTo>
                      <a:pt x="108" y="34"/>
                    </a:lnTo>
                    <a:lnTo>
                      <a:pt x="100" y="8"/>
                    </a:lnTo>
                    <a:lnTo>
                      <a:pt x="122" y="8"/>
                    </a:lnTo>
                    <a:lnTo>
                      <a:pt x="126" y="38"/>
                    </a:lnTo>
                    <a:lnTo>
                      <a:pt x="145" y="24"/>
                    </a:lnTo>
                    <a:lnTo>
                      <a:pt x="153" y="8"/>
                    </a:lnTo>
                    <a:lnTo>
                      <a:pt x="179" y="24"/>
                    </a:lnTo>
                    <a:lnTo>
                      <a:pt x="181" y="22"/>
                    </a:lnTo>
                    <a:lnTo>
                      <a:pt x="184" y="16"/>
                    </a:lnTo>
                    <a:lnTo>
                      <a:pt x="188" y="8"/>
                    </a:lnTo>
                    <a:lnTo>
                      <a:pt x="187" y="0"/>
                    </a:lnTo>
                    <a:lnTo>
                      <a:pt x="196" y="9"/>
                    </a:lnTo>
                    <a:lnTo>
                      <a:pt x="200" y="17"/>
                    </a:lnTo>
                    <a:lnTo>
                      <a:pt x="200" y="25"/>
                    </a:lnTo>
                    <a:lnTo>
                      <a:pt x="200" y="34"/>
                    </a:lnTo>
                    <a:lnTo>
                      <a:pt x="204" y="39"/>
                    </a:lnTo>
                    <a:lnTo>
                      <a:pt x="213" y="43"/>
                    </a:lnTo>
                    <a:lnTo>
                      <a:pt x="222" y="46"/>
                    </a:lnTo>
                    <a:lnTo>
                      <a:pt x="228" y="53"/>
                    </a:lnTo>
                    <a:lnTo>
                      <a:pt x="238" y="51"/>
                    </a:lnTo>
                    <a:lnTo>
                      <a:pt x="244" y="42"/>
                    </a:lnTo>
                    <a:lnTo>
                      <a:pt x="248" y="30"/>
                    </a:lnTo>
                    <a:lnTo>
                      <a:pt x="245" y="22"/>
                    </a:lnTo>
                    <a:lnTo>
                      <a:pt x="276" y="47"/>
                    </a:lnTo>
                    <a:lnTo>
                      <a:pt x="276" y="34"/>
                    </a:lnTo>
                    <a:lnTo>
                      <a:pt x="304" y="58"/>
                    </a:lnTo>
                    <a:lnTo>
                      <a:pt x="305" y="55"/>
                    </a:lnTo>
                    <a:lnTo>
                      <a:pt x="308" y="49"/>
                    </a:lnTo>
                    <a:lnTo>
                      <a:pt x="309" y="40"/>
                    </a:lnTo>
                    <a:lnTo>
                      <a:pt x="310" y="34"/>
                    </a:lnTo>
                    <a:lnTo>
                      <a:pt x="324" y="40"/>
                    </a:lnTo>
                    <a:lnTo>
                      <a:pt x="334" y="57"/>
                    </a:lnTo>
                    <a:lnTo>
                      <a:pt x="341" y="77"/>
                    </a:lnTo>
                    <a:lnTo>
                      <a:pt x="343" y="97"/>
                    </a:lnTo>
                    <a:lnTo>
                      <a:pt x="337" y="99"/>
                    </a:lnTo>
                    <a:lnTo>
                      <a:pt x="329" y="100"/>
                    </a:lnTo>
                    <a:lnTo>
                      <a:pt x="320" y="101"/>
                    </a:lnTo>
                    <a:lnTo>
                      <a:pt x="312" y="101"/>
                    </a:lnTo>
                    <a:lnTo>
                      <a:pt x="303" y="103"/>
                    </a:lnTo>
                    <a:lnTo>
                      <a:pt x="297" y="103"/>
                    </a:lnTo>
                    <a:lnTo>
                      <a:pt x="291" y="103"/>
                    </a:lnTo>
                    <a:lnTo>
                      <a:pt x="290" y="103"/>
                    </a:lnTo>
                    <a:lnTo>
                      <a:pt x="265" y="116"/>
                    </a:lnTo>
                    <a:lnTo>
                      <a:pt x="263" y="118"/>
                    </a:lnTo>
                    <a:lnTo>
                      <a:pt x="250" y="116"/>
                    </a:lnTo>
                    <a:lnTo>
                      <a:pt x="237" y="115"/>
                    </a:lnTo>
                    <a:lnTo>
                      <a:pt x="226" y="114"/>
                    </a:lnTo>
                    <a:lnTo>
                      <a:pt x="213" y="112"/>
                    </a:lnTo>
                    <a:lnTo>
                      <a:pt x="202" y="111"/>
                    </a:lnTo>
                    <a:lnTo>
                      <a:pt x="189" y="110"/>
                    </a:lnTo>
                    <a:lnTo>
                      <a:pt x="179" y="108"/>
                    </a:lnTo>
                    <a:lnTo>
                      <a:pt x="167" y="107"/>
                    </a:lnTo>
                    <a:lnTo>
                      <a:pt x="175" y="95"/>
                    </a:lnTo>
                    <a:lnTo>
                      <a:pt x="179" y="81"/>
                    </a:lnTo>
                    <a:lnTo>
                      <a:pt x="179" y="70"/>
                    </a:lnTo>
                    <a:lnTo>
                      <a:pt x="179" y="67"/>
                    </a:lnTo>
                    <a:lnTo>
                      <a:pt x="177" y="66"/>
                    </a:lnTo>
                    <a:lnTo>
                      <a:pt x="174" y="62"/>
                    </a:lnTo>
                    <a:lnTo>
                      <a:pt x="169" y="57"/>
                    </a:lnTo>
                    <a:lnTo>
                      <a:pt x="162" y="52"/>
                    </a:lnTo>
                    <a:lnTo>
                      <a:pt x="153" y="46"/>
                    </a:lnTo>
                    <a:lnTo>
                      <a:pt x="142" y="43"/>
                    </a:lnTo>
                    <a:lnTo>
                      <a:pt x="129" y="42"/>
                    </a:lnTo>
                    <a:lnTo>
                      <a:pt x="114" y="44"/>
                    </a:lnTo>
                    <a:lnTo>
                      <a:pt x="108" y="77"/>
                    </a:lnTo>
                    <a:lnTo>
                      <a:pt x="100" y="77"/>
                    </a:lnTo>
                    <a:lnTo>
                      <a:pt x="92" y="77"/>
                    </a:lnTo>
                    <a:lnTo>
                      <a:pt x="85" y="76"/>
                    </a:lnTo>
                    <a:lnTo>
                      <a:pt x="77" y="76"/>
                    </a:lnTo>
                    <a:lnTo>
                      <a:pt x="70" y="76"/>
                    </a:lnTo>
                    <a:lnTo>
                      <a:pt x="66" y="75"/>
                    </a:lnTo>
                    <a:lnTo>
                      <a:pt x="62" y="75"/>
                    </a:lnTo>
                    <a:lnTo>
                      <a:pt x="61" y="75"/>
                    </a:lnTo>
                    <a:lnTo>
                      <a:pt x="58" y="77"/>
                    </a:lnTo>
                    <a:lnTo>
                      <a:pt x="50" y="83"/>
                    </a:lnTo>
                    <a:lnTo>
                      <a:pt x="39" y="89"/>
                    </a:lnTo>
                    <a:lnTo>
                      <a:pt x="30" y="91"/>
                    </a:lnTo>
                    <a:lnTo>
                      <a:pt x="21" y="88"/>
                    </a:lnTo>
                    <a:lnTo>
                      <a:pt x="12" y="80"/>
                    </a:lnTo>
                    <a:lnTo>
                      <a:pt x="4" y="7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49" name="Freeform 51"/>
              <p:cNvSpPr>
                <a:spLocks/>
              </p:cNvSpPr>
              <p:nvPr/>
            </p:nvSpPr>
            <p:spPr bwMode="auto">
              <a:xfrm>
                <a:off x="5382" y="3353"/>
                <a:ext cx="31" cy="23"/>
              </a:xfrm>
              <a:custGeom>
                <a:avLst/>
                <a:gdLst>
                  <a:gd name="T0" fmla="*/ 5 w 62"/>
                  <a:gd name="T1" fmla="*/ 12 h 46"/>
                  <a:gd name="T2" fmla="*/ 0 w 62"/>
                  <a:gd name="T3" fmla="*/ 3 h 46"/>
                  <a:gd name="T4" fmla="*/ 2 w 62"/>
                  <a:gd name="T5" fmla="*/ 3 h 46"/>
                  <a:gd name="T6" fmla="*/ 4 w 62"/>
                  <a:gd name="T7" fmla="*/ 2 h 46"/>
                  <a:gd name="T8" fmla="*/ 6 w 62"/>
                  <a:gd name="T9" fmla="*/ 1 h 46"/>
                  <a:gd name="T10" fmla="*/ 8 w 62"/>
                  <a:gd name="T11" fmla="*/ 1 h 46"/>
                  <a:gd name="T12" fmla="*/ 9 w 62"/>
                  <a:gd name="T13" fmla="*/ 0 h 46"/>
                  <a:gd name="T14" fmla="*/ 11 w 62"/>
                  <a:gd name="T15" fmla="*/ 1 h 46"/>
                  <a:gd name="T16" fmla="*/ 13 w 62"/>
                  <a:gd name="T17" fmla="*/ 1 h 46"/>
                  <a:gd name="T18" fmla="*/ 14 w 62"/>
                  <a:gd name="T19" fmla="*/ 2 h 46"/>
                  <a:gd name="T20" fmla="*/ 10 w 62"/>
                  <a:gd name="T21" fmla="*/ 6 h 46"/>
                  <a:gd name="T22" fmla="*/ 16 w 62"/>
                  <a:gd name="T23" fmla="*/ 6 h 46"/>
                  <a:gd name="T24" fmla="*/ 16 w 62"/>
                  <a:gd name="T25" fmla="*/ 7 h 46"/>
                  <a:gd name="T26" fmla="*/ 14 w 62"/>
                  <a:gd name="T27" fmla="*/ 7 h 46"/>
                  <a:gd name="T28" fmla="*/ 13 w 62"/>
                  <a:gd name="T29" fmla="*/ 8 h 46"/>
                  <a:gd name="T30" fmla="*/ 11 w 62"/>
                  <a:gd name="T31" fmla="*/ 9 h 46"/>
                  <a:gd name="T32" fmla="*/ 10 w 62"/>
                  <a:gd name="T33" fmla="*/ 10 h 46"/>
                  <a:gd name="T34" fmla="*/ 8 w 62"/>
                  <a:gd name="T35" fmla="*/ 11 h 46"/>
                  <a:gd name="T36" fmla="*/ 6 w 62"/>
                  <a:gd name="T37" fmla="*/ 12 h 46"/>
                  <a:gd name="T38" fmla="*/ 5 w 62"/>
                  <a:gd name="T39" fmla="*/ 12 h 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2" h="46">
                    <a:moveTo>
                      <a:pt x="17" y="46"/>
                    </a:moveTo>
                    <a:lnTo>
                      <a:pt x="0" y="12"/>
                    </a:lnTo>
                    <a:lnTo>
                      <a:pt x="7" y="9"/>
                    </a:lnTo>
                    <a:lnTo>
                      <a:pt x="14" y="7"/>
                    </a:lnTo>
                    <a:lnTo>
                      <a:pt x="21" y="3"/>
                    </a:lnTo>
                    <a:lnTo>
                      <a:pt x="29" y="1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49" y="2"/>
                    </a:lnTo>
                    <a:lnTo>
                      <a:pt x="56" y="7"/>
                    </a:lnTo>
                    <a:lnTo>
                      <a:pt x="37" y="24"/>
                    </a:lnTo>
                    <a:lnTo>
                      <a:pt x="62" y="24"/>
                    </a:lnTo>
                    <a:lnTo>
                      <a:pt x="61" y="25"/>
                    </a:lnTo>
                    <a:lnTo>
                      <a:pt x="56" y="27"/>
                    </a:lnTo>
                    <a:lnTo>
                      <a:pt x="50" y="31"/>
                    </a:lnTo>
                    <a:lnTo>
                      <a:pt x="44" y="34"/>
                    </a:lnTo>
                    <a:lnTo>
                      <a:pt x="37" y="39"/>
                    </a:lnTo>
                    <a:lnTo>
                      <a:pt x="29" y="42"/>
                    </a:lnTo>
                    <a:lnTo>
                      <a:pt x="23" y="45"/>
                    </a:lnTo>
                    <a:lnTo>
                      <a:pt x="17" y="46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0" name="Freeform 52"/>
              <p:cNvSpPr>
                <a:spLocks/>
              </p:cNvSpPr>
              <p:nvPr/>
            </p:nvSpPr>
            <p:spPr bwMode="auto">
              <a:xfrm>
                <a:off x="5445" y="3373"/>
                <a:ext cx="48" cy="36"/>
              </a:xfrm>
              <a:custGeom>
                <a:avLst/>
                <a:gdLst>
                  <a:gd name="T0" fmla="*/ 3 w 96"/>
                  <a:gd name="T1" fmla="*/ 1 h 70"/>
                  <a:gd name="T2" fmla="*/ 4 w 96"/>
                  <a:gd name="T3" fmla="*/ 1 h 70"/>
                  <a:gd name="T4" fmla="*/ 6 w 96"/>
                  <a:gd name="T5" fmla="*/ 2 h 70"/>
                  <a:gd name="T6" fmla="*/ 9 w 96"/>
                  <a:gd name="T7" fmla="*/ 2 h 70"/>
                  <a:gd name="T8" fmla="*/ 11 w 96"/>
                  <a:gd name="T9" fmla="*/ 3 h 70"/>
                  <a:gd name="T10" fmla="*/ 17 w 96"/>
                  <a:gd name="T11" fmla="*/ 0 h 70"/>
                  <a:gd name="T12" fmla="*/ 18 w 96"/>
                  <a:gd name="T13" fmla="*/ 7 h 70"/>
                  <a:gd name="T14" fmla="*/ 24 w 96"/>
                  <a:gd name="T15" fmla="*/ 9 h 70"/>
                  <a:gd name="T16" fmla="*/ 21 w 96"/>
                  <a:gd name="T17" fmla="*/ 11 h 70"/>
                  <a:gd name="T18" fmla="*/ 21 w 96"/>
                  <a:gd name="T19" fmla="*/ 19 h 70"/>
                  <a:gd name="T20" fmla="*/ 17 w 96"/>
                  <a:gd name="T21" fmla="*/ 12 h 70"/>
                  <a:gd name="T22" fmla="*/ 12 w 96"/>
                  <a:gd name="T23" fmla="*/ 17 h 70"/>
                  <a:gd name="T24" fmla="*/ 11 w 96"/>
                  <a:gd name="T25" fmla="*/ 9 h 70"/>
                  <a:gd name="T26" fmla="*/ 0 w 96"/>
                  <a:gd name="T27" fmla="*/ 13 h 70"/>
                  <a:gd name="T28" fmla="*/ 7 w 96"/>
                  <a:gd name="T29" fmla="*/ 6 h 70"/>
                  <a:gd name="T30" fmla="*/ 3 w 96"/>
                  <a:gd name="T31" fmla="*/ 1 h 7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6" h="70">
                    <a:moveTo>
                      <a:pt x="12" y="3"/>
                    </a:moveTo>
                    <a:lnTo>
                      <a:pt x="15" y="3"/>
                    </a:lnTo>
                    <a:lnTo>
                      <a:pt x="24" y="5"/>
                    </a:lnTo>
                    <a:lnTo>
                      <a:pt x="34" y="7"/>
                    </a:lnTo>
                    <a:lnTo>
                      <a:pt x="43" y="11"/>
                    </a:lnTo>
                    <a:lnTo>
                      <a:pt x="68" y="0"/>
                    </a:lnTo>
                    <a:lnTo>
                      <a:pt x="71" y="25"/>
                    </a:lnTo>
                    <a:lnTo>
                      <a:pt x="96" y="33"/>
                    </a:lnTo>
                    <a:lnTo>
                      <a:pt x="82" y="41"/>
                    </a:lnTo>
                    <a:lnTo>
                      <a:pt x="84" y="70"/>
                    </a:lnTo>
                    <a:lnTo>
                      <a:pt x="68" y="47"/>
                    </a:lnTo>
                    <a:lnTo>
                      <a:pt x="45" y="64"/>
                    </a:lnTo>
                    <a:lnTo>
                      <a:pt x="43" y="33"/>
                    </a:lnTo>
                    <a:lnTo>
                      <a:pt x="0" y="51"/>
                    </a:lnTo>
                    <a:lnTo>
                      <a:pt x="26" y="23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1" name="Freeform 53"/>
              <p:cNvSpPr>
                <a:spLocks/>
              </p:cNvSpPr>
              <p:nvPr/>
            </p:nvSpPr>
            <p:spPr bwMode="auto">
              <a:xfrm>
                <a:off x="5361" y="3294"/>
                <a:ext cx="178" cy="67"/>
              </a:xfrm>
              <a:custGeom>
                <a:avLst/>
                <a:gdLst>
                  <a:gd name="T0" fmla="*/ 87 w 357"/>
                  <a:gd name="T1" fmla="*/ 6 h 134"/>
                  <a:gd name="T2" fmla="*/ 81 w 357"/>
                  <a:gd name="T3" fmla="*/ 4 h 134"/>
                  <a:gd name="T4" fmla="*/ 76 w 357"/>
                  <a:gd name="T5" fmla="*/ 2 h 134"/>
                  <a:gd name="T6" fmla="*/ 72 w 357"/>
                  <a:gd name="T7" fmla="*/ 1 h 134"/>
                  <a:gd name="T8" fmla="*/ 61 w 357"/>
                  <a:gd name="T9" fmla="*/ 9 h 134"/>
                  <a:gd name="T10" fmla="*/ 38 w 357"/>
                  <a:gd name="T11" fmla="*/ 12 h 134"/>
                  <a:gd name="T12" fmla="*/ 36 w 357"/>
                  <a:gd name="T13" fmla="*/ 11 h 134"/>
                  <a:gd name="T14" fmla="*/ 31 w 357"/>
                  <a:gd name="T15" fmla="*/ 10 h 134"/>
                  <a:gd name="T16" fmla="*/ 24 w 357"/>
                  <a:gd name="T17" fmla="*/ 8 h 134"/>
                  <a:gd name="T18" fmla="*/ 19 w 357"/>
                  <a:gd name="T19" fmla="*/ 7 h 134"/>
                  <a:gd name="T20" fmla="*/ 14 w 357"/>
                  <a:gd name="T21" fmla="*/ 9 h 134"/>
                  <a:gd name="T22" fmla="*/ 7 w 357"/>
                  <a:gd name="T23" fmla="*/ 14 h 134"/>
                  <a:gd name="T24" fmla="*/ 2 w 357"/>
                  <a:gd name="T25" fmla="*/ 21 h 134"/>
                  <a:gd name="T26" fmla="*/ 0 w 357"/>
                  <a:gd name="T27" fmla="*/ 25 h 134"/>
                  <a:gd name="T28" fmla="*/ 3 w 357"/>
                  <a:gd name="T29" fmla="*/ 27 h 134"/>
                  <a:gd name="T30" fmla="*/ 7 w 357"/>
                  <a:gd name="T31" fmla="*/ 20 h 134"/>
                  <a:gd name="T32" fmla="*/ 12 w 357"/>
                  <a:gd name="T33" fmla="*/ 22 h 134"/>
                  <a:gd name="T34" fmla="*/ 13 w 357"/>
                  <a:gd name="T35" fmla="*/ 15 h 134"/>
                  <a:gd name="T36" fmla="*/ 18 w 357"/>
                  <a:gd name="T37" fmla="*/ 19 h 134"/>
                  <a:gd name="T38" fmla="*/ 21 w 357"/>
                  <a:gd name="T39" fmla="*/ 17 h 134"/>
                  <a:gd name="T40" fmla="*/ 24 w 357"/>
                  <a:gd name="T41" fmla="*/ 16 h 134"/>
                  <a:gd name="T42" fmla="*/ 26 w 357"/>
                  <a:gd name="T43" fmla="*/ 15 h 134"/>
                  <a:gd name="T44" fmla="*/ 30 w 357"/>
                  <a:gd name="T45" fmla="*/ 15 h 134"/>
                  <a:gd name="T46" fmla="*/ 25 w 357"/>
                  <a:gd name="T47" fmla="*/ 19 h 134"/>
                  <a:gd name="T48" fmla="*/ 23 w 357"/>
                  <a:gd name="T49" fmla="*/ 24 h 134"/>
                  <a:gd name="T50" fmla="*/ 24 w 357"/>
                  <a:gd name="T51" fmla="*/ 26 h 134"/>
                  <a:gd name="T52" fmla="*/ 27 w 357"/>
                  <a:gd name="T53" fmla="*/ 27 h 134"/>
                  <a:gd name="T54" fmla="*/ 31 w 357"/>
                  <a:gd name="T55" fmla="*/ 26 h 134"/>
                  <a:gd name="T56" fmla="*/ 34 w 357"/>
                  <a:gd name="T57" fmla="*/ 25 h 134"/>
                  <a:gd name="T58" fmla="*/ 36 w 357"/>
                  <a:gd name="T59" fmla="*/ 23 h 134"/>
                  <a:gd name="T60" fmla="*/ 47 w 357"/>
                  <a:gd name="T61" fmla="*/ 23 h 134"/>
                  <a:gd name="T62" fmla="*/ 56 w 357"/>
                  <a:gd name="T63" fmla="*/ 24 h 134"/>
                  <a:gd name="T64" fmla="*/ 67 w 357"/>
                  <a:gd name="T65" fmla="*/ 27 h 134"/>
                  <a:gd name="T66" fmla="*/ 68 w 357"/>
                  <a:gd name="T67" fmla="*/ 27 h 134"/>
                  <a:gd name="T68" fmla="*/ 71 w 357"/>
                  <a:gd name="T69" fmla="*/ 28 h 134"/>
                  <a:gd name="T70" fmla="*/ 74 w 357"/>
                  <a:gd name="T71" fmla="*/ 29 h 134"/>
                  <a:gd name="T72" fmla="*/ 77 w 357"/>
                  <a:gd name="T73" fmla="*/ 30 h 134"/>
                  <a:gd name="T74" fmla="*/ 73 w 357"/>
                  <a:gd name="T75" fmla="*/ 25 h 134"/>
                  <a:gd name="T76" fmla="*/ 70 w 357"/>
                  <a:gd name="T77" fmla="*/ 22 h 134"/>
                  <a:gd name="T78" fmla="*/ 72 w 357"/>
                  <a:gd name="T79" fmla="*/ 13 h 134"/>
                  <a:gd name="T80" fmla="*/ 81 w 357"/>
                  <a:gd name="T81" fmla="*/ 9 h 134"/>
                  <a:gd name="T82" fmla="*/ 89 w 357"/>
                  <a:gd name="T83" fmla="*/ 6 h 1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57" h="134">
                    <a:moveTo>
                      <a:pt x="357" y="23"/>
                    </a:moveTo>
                    <a:lnTo>
                      <a:pt x="348" y="21"/>
                    </a:lnTo>
                    <a:lnTo>
                      <a:pt x="337" y="17"/>
                    </a:lnTo>
                    <a:lnTo>
                      <a:pt x="327" y="15"/>
                    </a:lnTo>
                    <a:lnTo>
                      <a:pt x="318" y="12"/>
                    </a:lnTo>
                    <a:lnTo>
                      <a:pt x="307" y="8"/>
                    </a:lnTo>
                    <a:lnTo>
                      <a:pt x="298" y="6"/>
                    </a:lnTo>
                    <a:lnTo>
                      <a:pt x="289" y="2"/>
                    </a:lnTo>
                    <a:lnTo>
                      <a:pt x="281" y="0"/>
                    </a:lnTo>
                    <a:lnTo>
                      <a:pt x="245" y="36"/>
                    </a:lnTo>
                    <a:lnTo>
                      <a:pt x="195" y="28"/>
                    </a:lnTo>
                    <a:lnTo>
                      <a:pt x="155" y="47"/>
                    </a:lnTo>
                    <a:lnTo>
                      <a:pt x="153" y="46"/>
                    </a:lnTo>
                    <a:lnTo>
                      <a:pt x="146" y="44"/>
                    </a:lnTo>
                    <a:lnTo>
                      <a:pt x="137" y="41"/>
                    </a:lnTo>
                    <a:lnTo>
                      <a:pt x="126" y="37"/>
                    </a:lnTo>
                    <a:lnTo>
                      <a:pt x="112" y="33"/>
                    </a:lnTo>
                    <a:lnTo>
                      <a:pt x="99" y="30"/>
                    </a:lnTo>
                    <a:lnTo>
                      <a:pt x="88" y="26"/>
                    </a:lnTo>
                    <a:lnTo>
                      <a:pt x="77" y="25"/>
                    </a:lnTo>
                    <a:lnTo>
                      <a:pt x="68" y="26"/>
                    </a:lnTo>
                    <a:lnTo>
                      <a:pt x="56" y="33"/>
                    </a:lnTo>
                    <a:lnTo>
                      <a:pt x="43" y="44"/>
                    </a:lnTo>
                    <a:lnTo>
                      <a:pt x="30" y="56"/>
                    </a:lnTo>
                    <a:lnTo>
                      <a:pt x="18" y="69"/>
                    </a:lnTo>
                    <a:lnTo>
                      <a:pt x="9" y="82"/>
                    </a:lnTo>
                    <a:lnTo>
                      <a:pt x="2" y="91"/>
                    </a:lnTo>
                    <a:lnTo>
                      <a:pt x="0" y="98"/>
                    </a:lnTo>
                    <a:lnTo>
                      <a:pt x="10" y="134"/>
                    </a:lnTo>
                    <a:lnTo>
                      <a:pt x="14" y="106"/>
                    </a:lnTo>
                    <a:lnTo>
                      <a:pt x="33" y="106"/>
                    </a:lnTo>
                    <a:lnTo>
                      <a:pt x="30" y="78"/>
                    </a:lnTo>
                    <a:lnTo>
                      <a:pt x="50" y="90"/>
                    </a:lnTo>
                    <a:lnTo>
                      <a:pt x="50" y="85"/>
                    </a:lnTo>
                    <a:lnTo>
                      <a:pt x="51" y="74"/>
                    </a:lnTo>
                    <a:lnTo>
                      <a:pt x="53" y="60"/>
                    </a:lnTo>
                    <a:lnTo>
                      <a:pt x="58" y="51"/>
                    </a:lnTo>
                    <a:lnTo>
                      <a:pt x="73" y="75"/>
                    </a:lnTo>
                    <a:lnTo>
                      <a:pt x="78" y="71"/>
                    </a:lnTo>
                    <a:lnTo>
                      <a:pt x="84" y="68"/>
                    </a:lnTo>
                    <a:lnTo>
                      <a:pt x="90" y="66"/>
                    </a:lnTo>
                    <a:lnTo>
                      <a:pt x="96" y="63"/>
                    </a:lnTo>
                    <a:lnTo>
                      <a:pt x="101" y="61"/>
                    </a:lnTo>
                    <a:lnTo>
                      <a:pt x="107" y="60"/>
                    </a:lnTo>
                    <a:lnTo>
                      <a:pt x="114" y="59"/>
                    </a:lnTo>
                    <a:lnTo>
                      <a:pt x="120" y="59"/>
                    </a:lnTo>
                    <a:lnTo>
                      <a:pt x="111" y="67"/>
                    </a:lnTo>
                    <a:lnTo>
                      <a:pt x="101" y="75"/>
                    </a:lnTo>
                    <a:lnTo>
                      <a:pt x="94" y="84"/>
                    </a:lnTo>
                    <a:lnTo>
                      <a:pt x="92" y="94"/>
                    </a:lnTo>
                    <a:lnTo>
                      <a:pt x="93" y="100"/>
                    </a:lnTo>
                    <a:lnTo>
                      <a:pt x="98" y="104"/>
                    </a:lnTo>
                    <a:lnTo>
                      <a:pt x="104" y="105"/>
                    </a:lnTo>
                    <a:lnTo>
                      <a:pt x="111" y="106"/>
                    </a:lnTo>
                    <a:lnTo>
                      <a:pt x="117" y="105"/>
                    </a:lnTo>
                    <a:lnTo>
                      <a:pt x="124" y="104"/>
                    </a:lnTo>
                    <a:lnTo>
                      <a:pt x="131" y="100"/>
                    </a:lnTo>
                    <a:lnTo>
                      <a:pt x="136" y="98"/>
                    </a:lnTo>
                    <a:lnTo>
                      <a:pt x="122" y="78"/>
                    </a:lnTo>
                    <a:lnTo>
                      <a:pt x="147" y="92"/>
                    </a:lnTo>
                    <a:lnTo>
                      <a:pt x="161" y="70"/>
                    </a:lnTo>
                    <a:lnTo>
                      <a:pt x="189" y="90"/>
                    </a:lnTo>
                    <a:lnTo>
                      <a:pt x="214" y="59"/>
                    </a:lnTo>
                    <a:lnTo>
                      <a:pt x="226" y="94"/>
                    </a:lnTo>
                    <a:lnTo>
                      <a:pt x="261" y="81"/>
                    </a:lnTo>
                    <a:lnTo>
                      <a:pt x="271" y="106"/>
                    </a:lnTo>
                    <a:lnTo>
                      <a:pt x="272" y="106"/>
                    </a:lnTo>
                    <a:lnTo>
                      <a:pt x="275" y="107"/>
                    </a:lnTo>
                    <a:lnTo>
                      <a:pt x="281" y="108"/>
                    </a:lnTo>
                    <a:lnTo>
                      <a:pt x="287" y="109"/>
                    </a:lnTo>
                    <a:lnTo>
                      <a:pt x="294" y="112"/>
                    </a:lnTo>
                    <a:lnTo>
                      <a:pt x="299" y="114"/>
                    </a:lnTo>
                    <a:lnTo>
                      <a:pt x="305" y="116"/>
                    </a:lnTo>
                    <a:lnTo>
                      <a:pt x="310" y="120"/>
                    </a:lnTo>
                    <a:lnTo>
                      <a:pt x="302" y="108"/>
                    </a:lnTo>
                    <a:lnTo>
                      <a:pt x="292" y="97"/>
                    </a:lnTo>
                    <a:lnTo>
                      <a:pt x="284" y="90"/>
                    </a:lnTo>
                    <a:lnTo>
                      <a:pt x="281" y="86"/>
                    </a:lnTo>
                    <a:lnTo>
                      <a:pt x="304" y="81"/>
                    </a:lnTo>
                    <a:lnTo>
                      <a:pt x="290" y="51"/>
                    </a:lnTo>
                    <a:lnTo>
                      <a:pt x="312" y="61"/>
                    </a:lnTo>
                    <a:lnTo>
                      <a:pt x="324" y="36"/>
                    </a:lnTo>
                    <a:lnTo>
                      <a:pt x="343" y="51"/>
                    </a:lnTo>
                    <a:lnTo>
                      <a:pt x="357" y="23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2" name="Freeform 54"/>
              <p:cNvSpPr>
                <a:spLocks/>
              </p:cNvSpPr>
              <p:nvPr/>
            </p:nvSpPr>
            <p:spPr bwMode="auto">
              <a:xfrm>
                <a:off x="5565" y="3331"/>
                <a:ext cx="41" cy="43"/>
              </a:xfrm>
              <a:custGeom>
                <a:avLst/>
                <a:gdLst>
                  <a:gd name="T0" fmla="*/ 0 w 80"/>
                  <a:gd name="T1" fmla="*/ 11 h 85"/>
                  <a:gd name="T2" fmla="*/ 1 w 80"/>
                  <a:gd name="T3" fmla="*/ 6 h 85"/>
                  <a:gd name="T4" fmla="*/ 3 w 80"/>
                  <a:gd name="T5" fmla="*/ 3 h 85"/>
                  <a:gd name="T6" fmla="*/ 5 w 80"/>
                  <a:gd name="T7" fmla="*/ 1 h 85"/>
                  <a:gd name="T8" fmla="*/ 8 w 80"/>
                  <a:gd name="T9" fmla="*/ 0 h 85"/>
                  <a:gd name="T10" fmla="*/ 9 w 80"/>
                  <a:gd name="T11" fmla="*/ 0 h 85"/>
                  <a:gd name="T12" fmla="*/ 12 w 80"/>
                  <a:gd name="T13" fmla="*/ 0 h 85"/>
                  <a:gd name="T14" fmla="*/ 13 w 80"/>
                  <a:gd name="T15" fmla="*/ 1 h 85"/>
                  <a:gd name="T16" fmla="*/ 15 w 80"/>
                  <a:gd name="T17" fmla="*/ 1 h 85"/>
                  <a:gd name="T18" fmla="*/ 16 w 80"/>
                  <a:gd name="T19" fmla="*/ 1 h 85"/>
                  <a:gd name="T20" fmla="*/ 18 w 80"/>
                  <a:gd name="T21" fmla="*/ 1 h 85"/>
                  <a:gd name="T22" fmla="*/ 18 w 80"/>
                  <a:gd name="T23" fmla="*/ 2 h 85"/>
                  <a:gd name="T24" fmla="*/ 18 w 80"/>
                  <a:gd name="T25" fmla="*/ 3 h 85"/>
                  <a:gd name="T26" fmla="*/ 17 w 80"/>
                  <a:gd name="T27" fmla="*/ 4 h 85"/>
                  <a:gd name="T28" fmla="*/ 16 w 80"/>
                  <a:gd name="T29" fmla="*/ 4 h 85"/>
                  <a:gd name="T30" fmla="*/ 15 w 80"/>
                  <a:gd name="T31" fmla="*/ 5 h 85"/>
                  <a:gd name="T32" fmla="*/ 13 w 80"/>
                  <a:gd name="T33" fmla="*/ 5 h 85"/>
                  <a:gd name="T34" fmla="*/ 12 w 80"/>
                  <a:gd name="T35" fmla="*/ 5 h 85"/>
                  <a:gd name="T36" fmla="*/ 10 w 80"/>
                  <a:gd name="T37" fmla="*/ 5 h 85"/>
                  <a:gd name="T38" fmla="*/ 9 w 80"/>
                  <a:gd name="T39" fmla="*/ 6 h 85"/>
                  <a:gd name="T40" fmla="*/ 9 w 80"/>
                  <a:gd name="T41" fmla="*/ 7 h 85"/>
                  <a:gd name="T42" fmla="*/ 9 w 80"/>
                  <a:gd name="T43" fmla="*/ 9 h 85"/>
                  <a:gd name="T44" fmla="*/ 11 w 80"/>
                  <a:gd name="T45" fmla="*/ 10 h 85"/>
                  <a:gd name="T46" fmla="*/ 13 w 80"/>
                  <a:gd name="T47" fmla="*/ 10 h 85"/>
                  <a:gd name="T48" fmla="*/ 16 w 80"/>
                  <a:gd name="T49" fmla="*/ 10 h 85"/>
                  <a:gd name="T50" fmla="*/ 16 w 80"/>
                  <a:gd name="T51" fmla="*/ 11 h 85"/>
                  <a:gd name="T52" fmla="*/ 18 w 80"/>
                  <a:gd name="T53" fmla="*/ 13 h 85"/>
                  <a:gd name="T54" fmla="*/ 20 w 80"/>
                  <a:gd name="T55" fmla="*/ 15 h 85"/>
                  <a:gd name="T56" fmla="*/ 21 w 80"/>
                  <a:gd name="T57" fmla="*/ 17 h 85"/>
                  <a:gd name="T58" fmla="*/ 21 w 80"/>
                  <a:gd name="T59" fmla="*/ 18 h 85"/>
                  <a:gd name="T60" fmla="*/ 21 w 80"/>
                  <a:gd name="T61" fmla="*/ 19 h 85"/>
                  <a:gd name="T62" fmla="*/ 19 w 80"/>
                  <a:gd name="T63" fmla="*/ 20 h 85"/>
                  <a:gd name="T64" fmla="*/ 18 w 80"/>
                  <a:gd name="T65" fmla="*/ 21 h 85"/>
                  <a:gd name="T66" fmla="*/ 16 w 80"/>
                  <a:gd name="T67" fmla="*/ 22 h 85"/>
                  <a:gd name="T68" fmla="*/ 15 w 80"/>
                  <a:gd name="T69" fmla="*/ 22 h 85"/>
                  <a:gd name="T70" fmla="*/ 14 w 80"/>
                  <a:gd name="T71" fmla="*/ 21 h 85"/>
                  <a:gd name="T72" fmla="*/ 12 w 80"/>
                  <a:gd name="T73" fmla="*/ 21 h 85"/>
                  <a:gd name="T74" fmla="*/ 11 w 80"/>
                  <a:gd name="T75" fmla="*/ 20 h 85"/>
                  <a:gd name="T76" fmla="*/ 10 w 80"/>
                  <a:gd name="T77" fmla="*/ 18 h 85"/>
                  <a:gd name="T78" fmla="*/ 8 w 80"/>
                  <a:gd name="T79" fmla="*/ 17 h 85"/>
                  <a:gd name="T80" fmla="*/ 6 w 80"/>
                  <a:gd name="T81" fmla="*/ 16 h 85"/>
                  <a:gd name="T82" fmla="*/ 5 w 80"/>
                  <a:gd name="T83" fmla="*/ 14 h 85"/>
                  <a:gd name="T84" fmla="*/ 3 w 80"/>
                  <a:gd name="T85" fmla="*/ 13 h 85"/>
                  <a:gd name="T86" fmla="*/ 2 w 80"/>
                  <a:gd name="T87" fmla="*/ 12 h 85"/>
                  <a:gd name="T88" fmla="*/ 0 w 80"/>
                  <a:gd name="T89" fmla="*/ 11 h 8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0" h="85">
                    <a:moveTo>
                      <a:pt x="0" y="42"/>
                    </a:moveTo>
                    <a:lnTo>
                      <a:pt x="2" y="24"/>
                    </a:lnTo>
                    <a:lnTo>
                      <a:pt x="10" y="10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7" y="1"/>
                    </a:lnTo>
                    <a:lnTo>
                      <a:pt x="63" y="2"/>
                    </a:lnTo>
                    <a:lnTo>
                      <a:pt x="68" y="4"/>
                    </a:lnTo>
                    <a:lnTo>
                      <a:pt x="70" y="8"/>
                    </a:lnTo>
                    <a:lnTo>
                      <a:pt x="69" y="11"/>
                    </a:lnTo>
                    <a:lnTo>
                      <a:pt x="67" y="15"/>
                    </a:lnTo>
                    <a:lnTo>
                      <a:pt x="62" y="16"/>
                    </a:lnTo>
                    <a:lnTo>
                      <a:pt x="56" y="17"/>
                    </a:lnTo>
                    <a:lnTo>
                      <a:pt x="51" y="17"/>
                    </a:lnTo>
                    <a:lnTo>
                      <a:pt x="45" y="18"/>
                    </a:lnTo>
                    <a:lnTo>
                      <a:pt x="39" y="18"/>
                    </a:lnTo>
                    <a:lnTo>
                      <a:pt x="36" y="21"/>
                    </a:lnTo>
                    <a:lnTo>
                      <a:pt x="33" y="25"/>
                    </a:lnTo>
                    <a:lnTo>
                      <a:pt x="34" y="33"/>
                    </a:lnTo>
                    <a:lnTo>
                      <a:pt x="40" y="37"/>
                    </a:lnTo>
                    <a:lnTo>
                      <a:pt x="51" y="39"/>
                    </a:lnTo>
                    <a:lnTo>
                      <a:pt x="61" y="39"/>
                    </a:lnTo>
                    <a:lnTo>
                      <a:pt x="63" y="41"/>
                    </a:lnTo>
                    <a:lnTo>
                      <a:pt x="70" y="49"/>
                    </a:lnTo>
                    <a:lnTo>
                      <a:pt x="77" y="59"/>
                    </a:lnTo>
                    <a:lnTo>
                      <a:pt x="80" y="68"/>
                    </a:lnTo>
                    <a:lnTo>
                      <a:pt x="80" y="71"/>
                    </a:lnTo>
                    <a:lnTo>
                      <a:pt x="78" y="76"/>
                    </a:lnTo>
                    <a:lnTo>
                      <a:pt x="75" y="79"/>
                    </a:lnTo>
                    <a:lnTo>
                      <a:pt x="69" y="83"/>
                    </a:lnTo>
                    <a:lnTo>
                      <a:pt x="63" y="85"/>
                    </a:lnTo>
                    <a:lnTo>
                      <a:pt x="57" y="85"/>
                    </a:lnTo>
                    <a:lnTo>
                      <a:pt x="52" y="84"/>
                    </a:lnTo>
                    <a:lnTo>
                      <a:pt x="47" y="82"/>
                    </a:lnTo>
                    <a:lnTo>
                      <a:pt x="42" y="77"/>
                    </a:lnTo>
                    <a:lnTo>
                      <a:pt x="37" y="72"/>
                    </a:lnTo>
                    <a:lnTo>
                      <a:pt x="31" y="67"/>
                    </a:lnTo>
                    <a:lnTo>
                      <a:pt x="24" y="62"/>
                    </a:lnTo>
                    <a:lnTo>
                      <a:pt x="18" y="56"/>
                    </a:lnTo>
                    <a:lnTo>
                      <a:pt x="11" y="52"/>
                    </a:lnTo>
                    <a:lnTo>
                      <a:pt x="6" y="4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3" name="Freeform 55"/>
              <p:cNvSpPr>
                <a:spLocks/>
              </p:cNvSpPr>
              <p:nvPr/>
            </p:nvSpPr>
            <p:spPr bwMode="auto">
              <a:xfrm>
                <a:off x="5503" y="3383"/>
                <a:ext cx="51" cy="60"/>
              </a:xfrm>
              <a:custGeom>
                <a:avLst/>
                <a:gdLst>
                  <a:gd name="T0" fmla="*/ 0 w 103"/>
                  <a:gd name="T1" fmla="*/ 16 h 119"/>
                  <a:gd name="T2" fmla="*/ 0 w 103"/>
                  <a:gd name="T3" fmla="*/ 11 h 119"/>
                  <a:gd name="T4" fmla="*/ 1 w 103"/>
                  <a:gd name="T5" fmla="*/ 7 h 119"/>
                  <a:gd name="T6" fmla="*/ 3 w 103"/>
                  <a:gd name="T7" fmla="*/ 3 h 119"/>
                  <a:gd name="T8" fmla="*/ 5 w 103"/>
                  <a:gd name="T9" fmla="*/ 0 h 119"/>
                  <a:gd name="T10" fmla="*/ 5 w 103"/>
                  <a:gd name="T11" fmla="*/ 3 h 119"/>
                  <a:gd name="T12" fmla="*/ 6 w 103"/>
                  <a:gd name="T13" fmla="*/ 5 h 119"/>
                  <a:gd name="T14" fmla="*/ 7 w 103"/>
                  <a:gd name="T15" fmla="*/ 6 h 119"/>
                  <a:gd name="T16" fmla="*/ 7 w 103"/>
                  <a:gd name="T17" fmla="*/ 7 h 119"/>
                  <a:gd name="T18" fmla="*/ 8 w 103"/>
                  <a:gd name="T19" fmla="*/ 5 h 119"/>
                  <a:gd name="T20" fmla="*/ 9 w 103"/>
                  <a:gd name="T21" fmla="*/ 5 h 119"/>
                  <a:gd name="T22" fmla="*/ 11 w 103"/>
                  <a:gd name="T23" fmla="*/ 3 h 119"/>
                  <a:gd name="T24" fmla="*/ 12 w 103"/>
                  <a:gd name="T25" fmla="*/ 3 h 119"/>
                  <a:gd name="T26" fmla="*/ 13 w 103"/>
                  <a:gd name="T27" fmla="*/ 2 h 119"/>
                  <a:gd name="T28" fmla="*/ 15 w 103"/>
                  <a:gd name="T29" fmla="*/ 1 h 119"/>
                  <a:gd name="T30" fmla="*/ 16 w 103"/>
                  <a:gd name="T31" fmla="*/ 1 h 119"/>
                  <a:gd name="T32" fmla="*/ 17 w 103"/>
                  <a:gd name="T33" fmla="*/ 0 h 119"/>
                  <a:gd name="T34" fmla="*/ 15 w 103"/>
                  <a:gd name="T35" fmla="*/ 8 h 119"/>
                  <a:gd name="T36" fmla="*/ 16 w 103"/>
                  <a:gd name="T37" fmla="*/ 8 h 119"/>
                  <a:gd name="T38" fmla="*/ 18 w 103"/>
                  <a:gd name="T39" fmla="*/ 7 h 119"/>
                  <a:gd name="T40" fmla="*/ 19 w 103"/>
                  <a:gd name="T41" fmla="*/ 7 h 119"/>
                  <a:gd name="T42" fmla="*/ 20 w 103"/>
                  <a:gd name="T43" fmla="*/ 7 h 119"/>
                  <a:gd name="T44" fmla="*/ 22 w 103"/>
                  <a:gd name="T45" fmla="*/ 7 h 119"/>
                  <a:gd name="T46" fmla="*/ 23 w 103"/>
                  <a:gd name="T47" fmla="*/ 7 h 119"/>
                  <a:gd name="T48" fmla="*/ 24 w 103"/>
                  <a:gd name="T49" fmla="*/ 7 h 119"/>
                  <a:gd name="T50" fmla="*/ 25 w 103"/>
                  <a:gd name="T51" fmla="*/ 7 h 119"/>
                  <a:gd name="T52" fmla="*/ 24 w 103"/>
                  <a:gd name="T53" fmla="*/ 8 h 119"/>
                  <a:gd name="T54" fmla="*/ 22 w 103"/>
                  <a:gd name="T55" fmla="*/ 9 h 119"/>
                  <a:gd name="T56" fmla="*/ 21 w 103"/>
                  <a:gd name="T57" fmla="*/ 11 h 119"/>
                  <a:gd name="T58" fmla="*/ 19 w 103"/>
                  <a:gd name="T59" fmla="*/ 11 h 119"/>
                  <a:gd name="T60" fmla="*/ 18 w 103"/>
                  <a:gd name="T61" fmla="*/ 12 h 119"/>
                  <a:gd name="T62" fmla="*/ 17 w 103"/>
                  <a:gd name="T63" fmla="*/ 13 h 119"/>
                  <a:gd name="T64" fmla="*/ 16 w 103"/>
                  <a:gd name="T65" fmla="*/ 14 h 119"/>
                  <a:gd name="T66" fmla="*/ 16 w 103"/>
                  <a:gd name="T67" fmla="*/ 14 h 119"/>
                  <a:gd name="T68" fmla="*/ 17 w 103"/>
                  <a:gd name="T69" fmla="*/ 14 h 119"/>
                  <a:gd name="T70" fmla="*/ 19 w 103"/>
                  <a:gd name="T71" fmla="*/ 15 h 119"/>
                  <a:gd name="T72" fmla="*/ 21 w 103"/>
                  <a:gd name="T73" fmla="*/ 17 h 119"/>
                  <a:gd name="T74" fmla="*/ 22 w 103"/>
                  <a:gd name="T75" fmla="*/ 18 h 119"/>
                  <a:gd name="T76" fmla="*/ 17 w 103"/>
                  <a:gd name="T77" fmla="*/ 23 h 119"/>
                  <a:gd name="T78" fmla="*/ 20 w 103"/>
                  <a:gd name="T79" fmla="*/ 25 h 119"/>
                  <a:gd name="T80" fmla="*/ 22 w 103"/>
                  <a:gd name="T81" fmla="*/ 27 h 119"/>
                  <a:gd name="T82" fmla="*/ 24 w 103"/>
                  <a:gd name="T83" fmla="*/ 29 h 119"/>
                  <a:gd name="T84" fmla="*/ 25 w 103"/>
                  <a:gd name="T85" fmla="*/ 30 h 119"/>
                  <a:gd name="T86" fmla="*/ 21 w 103"/>
                  <a:gd name="T87" fmla="*/ 30 h 119"/>
                  <a:gd name="T88" fmla="*/ 18 w 103"/>
                  <a:gd name="T89" fmla="*/ 30 h 119"/>
                  <a:gd name="T90" fmla="*/ 14 w 103"/>
                  <a:gd name="T91" fmla="*/ 29 h 119"/>
                  <a:gd name="T92" fmla="*/ 10 w 103"/>
                  <a:gd name="T93" fmla="*/ 28 h 119"/>
                  <a:gd name="T94" fmla="*/ 6 w 103"/>
                  <a:gd name="T95" fmla="*/ 27 h 119"/>
                  <a:gd name="T96" fmla="*/ 3 w 103"/>
                  <a:gd name="T97" fmla="*/ 26 h 119"/>
                  <a:gd name="T98" fmla="*/ 1 w 103"/>
                  <a:gd name="T99" fmla="*/ 24 h 119"/>
                  <a:gd name="T100" fmla="*/ 0 w 103"/>
                  <a:gd name="T101" fmla="*/ 23 h 119"/>
                  <a:gd name="T102" fmla="*/ 2 w 103"/>
                  <a:gd name="T103" fmla="*/ 22 h 119"/>
                  <a:gd name="T104" fmla="*/ 4 w 103"/>
                  <a:gd name="T105" fmla="*/ 22 h 119"/>
                  <a:gd name="T106" fmla="*/ 6 w 103"/>
                  <a:gd name="T107" fmla="*/ 22 h 119"/>
                  <a:gd name="T108" fmla="*/ 7 w 103"/>
                  <a:gd name="T109" fmla="*/ 21 h 119"/>
                  <a:gd name="T110" fmla="*/ 8 w 103"/>
                  <a:gd name="T111" fmla="*/ 20 h 119"/>
                  <a:gd name="T112" fmla="*/ 9 w 103"/>
                  <a:gd name="T113" fmla="*/ 19 h 119"/>
                  <a:gd name="T114" fmla="*/ 9 w 103"/>
                  <a:gd name="T115" fmla="*/ 18 h 119"/>
                  <a:gd name="T116" fmla="*/ 9 w 103"/>
                  <a:gd name="T117" fmla="*/ 16 h 119"/>
                  <a:gd name="T118" fmla="*/ 7 w 103"/>
                  <a:gd name="T119" fmla="*/ 15 h 119"/>
                  <a:gd name="T120" fmla="*/ 4 w 103"/>
                  <a:gd name="T121" fmla="*/ 15 h 119"/>
                  <a:gd name="T122" fmla="*/ 1 w 103"/>
                  <a:gd name="T123" fmla="*/ 16 h 119"/>
                  <a:gd name="T124" fmla="*/ 0 w 103"/>
                  <a:gd name="T125" fmla="*/ 16 h 11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3" h="119">
                    <a:moveTo>
                      <a:pt x="3" y="64"/>
                    </a:moveTo>
                    <a:lnTo>
                      <a:pt x="3" y="44"/>
                    </a:lnTo>
                    <a:lnTo>
                      <a:pt x="6" y="26"/>
                    </a:lnTo>
                    <a:lnTo>
                      <a:pt x="12" y="11"/>
                    </a:lnTo>
                    <a:lnTo>
                      <a:pt x="20" y="0"/>
                    </a:lnTo>
                    <a:lnTo>
                      <a:pt x="22" y="12"/>
                    </a:lnTo>
                    <a:lnTo>
                      <a:pt x="26" y="19"/>
                    </a:lnTo>
                    <a:lnTo>
                      <a:pt x="29" y="24"/>
                    </a:lnTo>
                    <a:lnTo>
                      <a:pt x="30" y="25"/>
                    </a:lnTo>
                    <a:lnTo>
                      <a:pt x="34" y="20"/>
                    </a:lnTo>
                    <a:lnTo>
                      <a:pt x="38" y="17"/>
                    </a:lnTo>
                    <a:lnTo>
                      <a:pt x="44" y="12"/>
                    </a:lnTo>
                    <a:lnTo>
                      <a:pt x="50" y="9"/>
                    </a:lnTo>
                    <a:lnTo>
                      <a:pt x="54" y="6"/>
                    </a:lnTo>
                    <a:lnTo>
                      <a:pt x="60" y="3"/>
                    </a:lnTo>
                    <a:lnTo>
                      <a:pt x="65" y="1"/>
                    </a:lnTo>
                    <a:lnTo>
                      <a:pt x="69" y="0"/>
                    </a:lnTo>
                    <a:lnTo>
                      <a:pt x="61" y="31"/>
                    </a:lnTo>
                    <a:lnTo>
                      <a:pt x="67" y="29"/>
                    </a:lnTo>
                    <a:lnTo>
                      <a:pt x="73" y="28"/>
                    </a:lnTo>
                    <a:lnTo>
                      <a:pt x="79" y="27"/>
                    </a:lnTo>
                    <a:lnTo>
                      <a:pt x="83" y="26"/>
                    </a:lnTo>
                    <a:lnTo>
                      <a:pt x="88" y="26"/>
                    </a:lnTo>
                    <a:lnTo>
                      <a:pt x="92" y="25"/>
                    </a:lnTo>
                    <a:lnTo>
                      <a:pt x="98" y="25"/>
                    </a:lnTo>
                    <a:lnTo>
                      <a:pt x="103" y="25"/>
                    </a:lnTo>
                    <a:lnTo>
                      <a:pt x="97" y="31"/>
                    </a:lnTo>
                    <a:lnTo>
                      <a:pt x="91" y="36"/>
                    </a:lnTo>
                    <a:lnTo>
                      <a:pt x="84" y="41"/>
                    </a:lnTo>
                    <a:lnTo>
                      <a:pt x="79" y="44"/>
                    </a:lnTo>
                    <a:lnTo>
                      <a:pt x="73" y="48"/>
                    </a:lnTo>
                    <a:lnTo>
                      <a:pt x="68" y="50"/>
                    </a:lnTo>
                    <a:lnTo>
                      <a:pt x="66" y="53"/>
                    </a:lnTo>
                    <a:lnTo>
                      <a:pt x="65" y="53"/>
                    </a:lnTo>
                    <a:lnTo>
                      <a:pt x="68" y="55"/>
                    </a:lnTo>
                    <a:lnTo>
                      <a:pt x="76" y="59"/>
                    </a:lnTo>
                    <a:lnTo>
                      <a:pt x="84" y="65"/>
                    </a:lnTo>
                    <a:lnTo>
                      <a:pt x="89" y="72"/>
                    </a:lnTo>
                    <a:lnTo>
                      <a:pt x="69" y="92"/>
                    </a:lnTo>
                    <a:lnTo>
                      <a:pt x="82" y="99"/>
                    </a:lnTo>
                    <a:lnTo>
                      <a:pt x="91" y="108"/>
                    </a:lnTo>
                    <a:lnTo>
                      <a:pt x="98" y="116"/>
                    </a:lnTo>
                    <a:lnTo>
                      <a:pt x="101" y="119"/>
                    </a:lnTo>
                    <a:lnTo>
                      <a:pt x="87" y="118"/>
                    </a:lnTo>
                    <a:lnTo>
                      <a:pt x="72" y="117"/>
                    </a:lnTo>
                    <a:lnTo>
                      <a:pt x="56" y="114"/>
                    </a:lnTo>
                    <a:lnTo>
                      <a:pt x="41" y="110"/>
                    </a:lnTo>
                    <a:lnTo>
                      <a:pt x="26" y="105"/>
                    </a:lnTo>
                    <a:lnTo>
                      <a:pt x="14" y="101"/>
                    </a:lnTo>
                    <a:lnTo>
                      <a:pt x="5" y="95"/>
                    </a:lnTo>
                    <a:lnTo>
                      <a:pt x="0" y="89"/>
                    </a:lnTo>
                    <a:lnTo>
                      <a:pt x="10" y="88"/>
                    </a:lnTo>
                    <a:lnTo>
                      <a:pt x="18" y="87"/>
                    </a:lnTo>
                    <a:lnTo>
                      <a:pt x="25" y="85"/>
                    </a:lnTo>
                    <a:lnTo>
                      <a:pt x="30" y="81"/>
                    </a:lnTo>
                    <a:lnTo>
                      <a:pt x="34" y="77"/>
                    </a:lnTo>
                    <a:lnTo>
                      <a:pt x="36" y="73"/>
                    </a:lnTo>
                    <a:lnTo>
                      <a:pt x="37" y="69"/>
                    </a:lnTo>
                    <a:lnTo>
                      <a:pt x="36" y="64"/>
                    </a:lnTo>
                    <a:lnTo>
                      <a:pt x="28" y="59"/>
                    </a:lnTo>
                    <a:lnTo>
                      <a:pt x="18" y="59"/>
                    </a:lnTo>
                    <a:lnTo>
                      <a:pt x="7" y="63"/>
                    </a:lnTo>
                    <a:lnTo>
                      <a:pt x="3" y="64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4" name="Freeform 56"/>
              <p:cNvSpPr>
                <a:spLocks/>
              </p:cNvSpPr>
              <p:nvPr/>
            </p:nvSpPr>
            <p:spPr bwMode="auto">
              <a:xfrm>
                <a:off x="5533" y="3453"/>
                <a:ext cx="34" cy="25"/>
              </a:xfrm>
              <a:custGeom>
                <a:avLst/>
                <a:gdLst>
                  <a:gd name="T0" fmla="*/ 0 w 67"/>
                  <a:gd name="T1" fmla="*/ 1 h 51"/>
                  <a:gd name="T2" fmla="*/ 2 w 67"/>
                  <a:gd name="T3" fmla="*/ 1 h 51"/>
                  <a:gd name="T4" fmla="*/ 3 w 67"/>
                  <a:gd name="T5" fmla="*/ 0 h 51"/>
                  <a:gd name="T6" fmla="*/ 5 w 67"/>
                  <a:gd name="T7" fmla="*/ 0 h 51"/>
                  <a:gd name="T8" fmla="*/ 6 w 67"/>
                  <a:gd name="T9" fmla="*/ 0 h 51"/>
                  <a:gd name="T10" fmla="*/ 7 w 67"/>
                  <a:gd name="T11" fmla="*/ 0 h 51"/>
                  <a:gd name="T12" fmla="*/ 9 w 67"/>
                  <a:gd name="T13" fmla="*/ 0 h 51"/>
                  <a:gd name="T14" fmla="*/ 10 w 67"/>
                  <a:gd name="T15" fmla="*/ 0 h 51"/>
                  <a:gd name="T16" fmla="*/ 11 w 67"/>
                  <a:gd name="T17" fmla="*/ 0 h 51"/>
                  <a:gd name="T18" fmla="*/ 9 w 67"/>
                  <a:gd name="T19" fmla="*/ 5 h 51"/>
                  <a:gd name="T20" fmla="*/ 15 w 67"/>
                  <a:gd name="T21" fmla="*/ 4 h 51"/>
                  <a:gd name="T22" fmla="*/ 15 w 67"/>
                  <a:gd name="T23" fmla="*/ 9 h 51"/>
                  <a:gd name="T24" fmla="*/ 17 w 67"/>
                  <a:gd name="T25" fmla="*/ 12 h 51"/>
                  <a:gd name="T26" fmla="*/ 17 w 67"/>
                  <a:gd name="T27" fmla="*/ 12 h 51"/>
                  <a:gd name="T28" fmla="*/ 16 w 67"/>
                  <a:gd name="T29" fmla="*/ 12 h 51"/>
                  <a:gd name="T30" fmla="*/ 15 w 67"/>
                  <a:gd name="T31" fmla="*/ 12 h 51"/>
                  <a:gd name="T32" fmla="*/ 13 w 67"/>
                  <a:gd name="T33" fmla="*/ 12 h 51"/>
                  <a:gd name="T34" fmla="*/ 11 w 67"/>
                  <a:gd name="T35" fmla="*/ 12 h 51"/>
                  <a:gd name="T36" fmla="*/ 9 w 67"/>
                  <a:gd name="T37" fmla="*/ 11 h 51"/>
                  <a:gd name="T38" fmla="*/ 7 w 67"/>
                  <a:gd name="T39" fmla="*/ 11 h 51"/>
                  <a:gd name="T40" fmla="*/ 5 w 67"/>
                  <a:gd name="T41" fmla="*/ 11 h 51"/>
                  <a:gd name="T42" fmla="*/ 5 w 67"/>
                  <a:gd name="T43" fmla="*/ 8 h 51"/>
                  <a:gd name="T44" fmla="*/ 4 w 67"/>
                  <a:gd name="T45" fmla="*/ 5 h 51"/>
                  <a:gd name="T46" fmla="*/ 2 w 67"/>
                  <a:gd name="T47" fmla="*/ 3 h 51"/>
                  <a:gd name="T48" fmla="*/ 0 w 67"/>
                  <a:gd name="T49" fmla="*/ 1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7" h="51">
                    <a:moveTo>
                      <a:pt x="0" y="6"/>
                    </a:moveTo>
                    <a:lnTo>
                      <a:pt x="5" y="5"/>
                    </a:lnTo>
                    <a:lnTo>
                      <a:pt x="11" y="3"/>
                    </a:lnTo>
                    <a:lnTo>
                      <a:pt x="17" y="2"/>
                    </a:lnTo>
                    <a:lnTo>
                      <a:pt x="22" y="1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34" y="23"/>
                    </a:lnTo>
                    <a:lnTo>
                      <a:pt x="59" y="17"/>
                    </a:lnTo>
                    <a:lnTo>
                      <a:pt x="57" y="37"/>
                    </a:lnTo>
                    <a:lnTo>
                      <a:pt x="67" y="51"/>
                    </a:lnTo>
                    <a:lnTo>
                      <a:pt x="66" y="51"/>
                    </a:lnTo>
                    <a:lnTo>
                      <a:pt x="63" y="51"/>
                    </a:lnTo>
                    <a:lnTo>
                      <a:pt x="58" y="49"/>
                    </a:lnTo>
                    <a:lnTo>
                      <a:pt x="51" y="48"/>
                    </a:lnTo>
                    <a:lnTo>
                      <a:pt x="43" y="48"/>
                    </a:lnTo>
                    <a:lnTo>
                      <a:pt x="36" y="47"/>
                    </a:lnTo>
                    <a:lnTo>
                      <a:pt x="28" y="47"/>
                    </a:lnTo>
                    <a:lnTo>
                      <a:pt x="20" y="47"/>
                    </a:lnTo>
                    <a:lnTo>
                      <a:pt x="18" y="34"/>
                    </a:lnTo>
                    <a:lnTo>
                      <a:pt x="14" y="23"/>
                    </a:lnTo>
                    <a:lnTo>
                      <a:pt x="8" y="1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5" name="Freeform 57"/>
              <p:cNvSpPr>
                <a:spLocks/>
              </p:cNvSpPr>
              <p:nvPr/>
            </p:nvSpPr>
            <p:spPr bwMode="auto">
              <a:xfrm>
                <a:off x="5656" y="3311"/>
                <a:ext cx="65" cy="33"/>
              </a:xfrm>
              <a:custGeom>
                <a:avLst/>
                <a:gdLst>
                  <a:gd name="T0" fmla="*/ 0 w 130"/>
                  <a:gd name="T1" fmla="*/ 8 h 67"/>
                  <a:gd name="T2" fmla="*/ 7 w 130"/>
                  <a:gd name="T3" fmla="*/ 6 h 67"/>
                  <a:gd name="T4" fmla="*/ 19 w 130"/>
                  <a:gd name="T5" fmla="*/ 6 h 67"/>
                  <a:gd name="T6" fmla="*/ 20 w 130"/>
                  <a:gd name="T7" fmla="*/ 4 h 67"/>
                  <a:gd name="T8" fmla="*/ 21 w 130"/>
                  <a:gd name="T9" fmla="*/ 3 h 67"/>
                  <a:gd name="T10" fmla="*/ 23 w 130"/>
                  <a:gd name="T11" fmla="*/ 1 h 67"/>
                  <a:gd name="T12" fmla="*/ 26 w 130"/>
                  <a:gd name="T13" fmla="*/ 0 h 67"/>
                  <a:gd name="T14" fmla="*/ 25 w 130"/>
                  <a:gd name="T15" fmla="*/ 2 h 67"/>
                  <a:gd name="T16" fmla="*/ 24 w 130"/>
                  <a:gd name="T17" fmla="*/ 4 h 67"/>
                  <a:gd name="T18" fmla="*/ 24 w 130"/>
                  <a:gd name="T19" fmla="*/ 6 h 67"/>
                  <a:gd name="T20" fmla="*/ 24 w 130"/>
                  <a:gd name="T21" fmla="*/ 9 h 67"/>
                  <a:gd name="T22" fmla="*/ 25 w 130"/>
                  <a:gd name="T23" fmla="*/ 11 h 67"/>
                  <a:gd name="T24" fmla="*/ 26 w 130"/>
                  <a:gd name="T25" fmla="*/ 13 h 67"/>
                  <a:gd name="T26" fmla="*/ 29 w 130"/>
                  <a:gd name="T27" fmla="*/ 15 h 67"/>
                  <a:gd name="T28" fmla="*/ 33 w 130"/>
                  <a:gd name="T29" fmla="*/ 16 h 67"/>
                  <a:gd name="T30" fmla="*/ 30 w 130"/>
                  <a:gd name="T31" fmla="*/ 16 h 67"/>
                  <a:gd name="T32" fmla="*/ 27 w 130"/>
                  <a:gd name="T33" fmla="*/ 15 h 67"/>
                  <a:gd name="T34" fmla="*/ 24 w 130"/>
                  <a:gd name="T35" fmla="*/ 14 h 67"/>
                  <a:gd name="T36" fmla="*/ 22 w 130"/>
                  <a:gd name="T37" fmla="*/ 13 h 67"/>
                  <a:gd name="T38" fmla="*/ 20 w 130"/>
                  <a:gd name="T39" fmla="*/ 12 h 67"/>
                  <a:gd name="T40" fmla="*/ 19 w 130"/>
                  <a:gd name="T41" fmla="*/ 11 h 67"/>
                  <a:gd name="T42" fmla="*/ 18 w 130"/>
                  <a:gd name="T43" fmla="*/ 10 h 67"/>
                  <a:gd name="T44" fmla="*/ 18 w 130"/>
                  <a:gd name="T45" fmla="*/ 10 h 67"/>
                  <a:gd name="T46" fmla="*/ 18 w 130"/>
                  <a:gd name="T47" fmla="*/ 11 h 67"/>
                  <a:gd name="T48" fmla="*/ 17 w 130"/>
                  <a:gd name="T49" fmla="*/ 13 h 67"/>
                  <a:gd name="T50" fmla="*/ 17 w 130"/>
                  <a:gd name="T51" fmla="*/ 15 h 67"/>
                  <a:gd name="T52" fmla="*/ 16 w 130"/>
                  <a:gd name="T53" fmla="*/ 16 h 67"/>
                  <a:gd name="T54" fmla="*/ 14 w 130"/>
                  <a:gd name="T55" fmla="*/ 16 h 67"/>
                  <a:gd name="T56" fmla="*/ 13 w 130"/>
                  <a:gd name="T57" fmla="*/ 15 h 67"/>
                  <a:gd name="T58" fmla="*/ 11 w 130"/>
                  <a:gd name="T59" fmla="*/ 14 h 67"/>
                  <a:gd name="T60" fmla="*/ 9 w 130"/>
                  <a:gd name="T61" fmla="*/ 12 h 67"/>
                  <a:gd name="T62" fmla="*/ 6 w 130"/>
                  <a:gd name="T63" fmla="*/ 11 h 67"/>
                  <a:gd name="T64" fmla="*/ 4 w 130"/>
                  <a:gd name="T65" fmla="*/ 10 h 67"/>
                  <a:gd name="T66" fmla="*/ 2 w 130"/>
                  <a:gd name="T67" fmla="*/ 9 h 67"/>
                  <a:gd name="T68" fmla="*/ 0 w 130"/>
                  <a:gd name="T69" fmla="*/ 8 h 6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0" h="67">
                    <a:moveTo>
                      <a:pt x="0" y="34"/>
                    </a:moveTo>
                    <a:lnTo>
                      <a:pt x="27" y="26"/>
                    </a:lnTo>
                    <a:lnTo>
                      <a:pt x="74" y="26"/>
                    </a:lnTo>
                    <a:lnTo>
                      <a:pt x="77" y="19"/>
                    </a:lnTo>
                    <a:lnTo>
                      <a:pt x="84" y="12"/>
                    </a:lnTo>
                    <a:lnTo>
                      <a:pt x="92" y="6"/>
                    </a:lnTo>
                    <a:lnTo>
                      <a:pt x="102" y="0"/>
                    </a:lnTo>
                    <a:lnTo>
                      <a:pt x="99" y="8"/>
                    </a:lnTo>
                    <a:lnTo>
                      <a:pt x="96" y="18"/>
                    </a:lnTo>
                    <a:lnTo>
                      <a:pt x="94" y="27"/>
                    </a:lnTo>
                    <a:lnTo>
                      <a:pt x="94" y="36"/>
                    </a:lnTo>
                    <a:lnTo>
                      <a:pt x="97" y="45"/>
                    </a:lnTo>
                    <a:lnTo>
                      <a:pt x="103" y="53"/>
                    </a:lnTo>
                    <a:lnTo>
                      <a:pt x="114" y="61"/>
                    </a:lnTo>
                    <a:lnTo>
                      <a:pt x="130" y="67"/>
                    </a:lnTo>
                    <a:lnTo>
                      <a:pt x="117" y="65"/>
                    </a:lnTo>
                    <a:lnTo>
                      <a:pt x="106" y="60"/>
                    </a:lnTo>
                    <a:lnTo>
                      <a:pt x="95" y="57"/>
                    </a:lnTo>
                    <a:lnTo>
                      <a:pt x="87" y="52"/>
                    </a:lnTo>
                    <a:lnTo>
                      <a:pt x="79" y="49"/>
                    </a:lnTo>
                    <a:lnTo>
                      <a:pt x="73" y="45"/>
                    </a:lnTo>
                    <a:lnTo>
                      <a:pt x="70" y="43"/>
                    </a:lnTo>
                    <a:lnTo>
                      <a:pt x="69" y="42"/>
                    </a:lnTo>
                    <a:lnTo>
                      <a:pt x="69" y="45"/>
                    </a:lnTo>
                    <a:lnTo>
                      <a:pt x="68" y="53"/>
                    </a:lnTo>
                    <a:lnTo>
                      <a:pt x="65" y="61"/>
                    </a:lnTo>
                    <a:lnTo>
                      <a:pt x="61" y="65"/>
                    </a:lnTo>
                    <a:lnTo>
                      <a:pt x="56" y="64"/>
                    </a:lnTo>
                    <a:lnTo>
                      <a:pt x="49" y="60"/>
                    </a:lnTo>
                    <a:lnTo>
                      <a:pt x="41" y="57"/>
                    </a:lnTo>
                    <a:lnTo>
                      <a:pt x="33" y="51"/>
                    </a:lnTo>
                    <a:lnTo>
                      <a:pt x="24" y="46"/>
                    </a:lnTo>
                    <a:lnTo>
                      <a:pt x="15" y="41"/>
                    </a:lnTo>
                    <a:lnTo>
                      <a:pt x="7" y="37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6" name="Freeform 58"/>
              <p:cNvSpPr>
                <a:spLocks/>
              </p:cNvSpPr>
              <p:nvPr/>
            </p:nvSpPr>
            <p:spPr bwMode="auto">
              <a:xfrm>
                <a:off x="5670" y="3344"/>
                <a:ext cx="64" cy="34"/>
              </a:xfrm>
              <a:custGeom>
                <a:avLst/>
                <a:gdLst>
                  <a:gd name="T0" fmla="*/ 26 w 128"/>
                  <a:gd name="T1" fmla="*/ 0 h 67"/>
                  <a:gd name="T2" fmla="*/ 22 w 128"/>
                  <a:gd name="T3" fmla="*/ 5 h 67"/>
                  <a:gd name="T4" fmla="*/ 19 w 128"/>
                  <a:gd name="T5" fmla="*/ 4 h 67"/>
                  <a:gd name="T6" fmla="*/ 15 w 128"/>
                  <a:gd name="T7" fmla="*/ 4 h 67"/>
                  <a:gd name="T8" fmla="*/ 12 w 128"/>
                  <a:gd name="T9" fmla="*/ 5 h 67"/>
                  <a:gd name="T10" fmla="*/ 9 w 128"/>
                  <a:gd name="T11" fmla="*/ 6 h 67"/>
                  <a:gd name="T12" fmla="*/ 6 w 128"/>
                  <a:gd name="T13" fmla="*/ 8 h 67"/>
                  <a:gd name="T14" fmla="*/ 4 w 128"/>
                  <a:gd name="T15" fmla="*/ 10 h 67"/>
                  <a:gd name="T16" fmla="*/ 2 w 128"/>
                  <a:gd name="T17" fmla="*/ 13 h 67"/>
                  <a:gd name="T18" fmla="*/ 0 w 128"/>
                  <a:gd name="T19" fmla="*/ 15 h 67"/>
                  <a:gd name="T20" fmla="*/ 2 w 128"/>
                  <a:gd name="T21" fmla="*/ 15 h 67"/>
                  <a:gd name="T22" fmla="*/ 4 w 128"/>
                  <a:gd name="T23" fmla="*/ 15 h 67"/>
                  <a:gd name="T24" fmla="*/ 5 w 128"/>
                  <a:gd name="T25" fmla="*/ 15 h 67"/>
                  <a:gd name="T26" fmla="*/ 6 w 128"/>
                  <a:gd name="T27" fmla="*/ 16 h 67"/>
                  <a:gd name="T28" fmla="*/ 8 w 128"/>
                  <a:gd name="T29" fmla="*/ 16 h 67"/>
                  <a:gd name="T30" fmla="*/ 9 w 128"/>
                  <a:gd name="T31" fmla="*/ 17 h 67"/>
                  <a:gd name="T32" fmla="*/ 10 w 128"/>
                  <a:gd name="T33" fmla="*/ 17 h 67"/>
                  <a:gd name="T34" fmla="*/ 11 w 128"/>
                  <a:gd name="T35" fmla="*/ 17 h 67"/>
                  <a:gd name="T36" fmla="*/ 13 w 128"/>
                  <a:gd name="T37" fmla="*/ 15 h 67"/>
                  <a:gd name="T38" fmla="*/ 15 w 128"/>
                  <a:gd name="T39" fmla="*/ 13 h 67"/>
                  <a:gd name="T40" fmla="*/ 16 w 128"/>
                  <a:gd name="T41" fmla="*/ 12 h 67"/>
                  <a:gd name="T42" fmla="*/ 18 w 128"/>
                  <a:gd name="T43" fmla="*/ 11 h 67"/>
                  <a:gd name="T44" fmla="*/ 20 w 128"/>
                  <a:gd name="T45" fmla="*/ 11 h 67"/>
                  <a:gd name="T46" fmla="*/ 22 w 128"/>
                  <a:gd name="T47" fmla="*/ 11 h 67"/>
                  <a:gd name="T48" fmla="*/ 24 w 128"/>
                  <a:gd name="T49" fmla="*/ 12 h 67"/>
                  <a:gd name="T50" fmla="*/ 25 w 128"/>
                  <a:gd name="T51" fmla="*/ 13 h 67"/>
                  <a:gd name="T52" fmla="*/ 32 w 128"/>
                  <a:gd name="T53" fmla="*/ 7 h 67"/>
                  <a:gd name="T54" fmla="*/ 26 w 128"/>
                  <a:gd name="T55" fmla="*/ 0 h 6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8" h="67">
                    <a:moveTo>
                      <a:pt x="103" y="0"/>
                    </a:moveTo>
                    <a:lnTo>
                      <a:pt x="87" y="17"/>
                    </a:lnTo>
                    <a:lnTo>
                      <a:pt x="73" y="14"/>
                    </a:lnTo>
                    <a:lnTo>
                      <a:pt x="59" y="14"/>
                    </a:lnTo>
                    <a:lnTo>
                      <a:pt x="46" y="17"/>
                    </a:lnTo>
                    <a:lnTo>
                      <a:pt x="35" y="23"/>
                    </a:lnTo>
                    <a:lnTo>
                      <a:pt x="24" y="31"/>
                    </a:lnTo>
                    <a:lnTo>
                      <a:pt x="15" y="39"/>
                    </a:lnTo>
                    <a:lnTo>
                      <a:pt x="7" y="50"/>
                    </a:lnTo>
                    <a:lnTo>
                      <a:pt x="0" y="59"/>
                    </a:lnTo>
                    <a:lnTo>
                      <a:pt x="6" y="58"/>
                    </a:lnTo>
                    <a:lnTo>
                      <a:pt x="13" y="58"/>
                    </a:lnTo>
                    <a:lnTo>
                      <a:pt x="19" y="59"/>
                    </a:lnTo>
                    <a:lnTo>
                      <a:pt x="24" y="61"/>
                    </a:lnTo>
                    <a:lnTo>
                      <a:pt x="30" y="62"/>
                    </a:lnTo>
                    <a:lnTo>
                      <a:pt x="35" y="65"/>
                    </a:lnTo>
                    <a:lnTo>
                      <a:pt x="39" y="66"/>
                    </a:lnTo>
                    <a:lnTo>
                      <a:pt x="44" y="67"/>
                    </a:lnTo>
                    <a:lnTo>
                      <a:pt x="50" y="59"/>
                    </a:lnTo>
                    <a:lnTo>
                      <a:pt x="57" y="52"/>
                    </a:lnTo>
                    <a:lnTo>
                      <a:pt x="64" y="46"/>
                    </a:lnTo>
                    <a:lnTo>
                      <a:pt x="70" y="43"/>
                    </a:lnTo>
                    <a:lnTo>
                      <a:pt x="77" y="41"/>
                    </a:lnTo>
                    <a:lnTo>
                      <a:pt x="85" y="42"/>
                    </a:lnTo>
                    <a:lnTo>
                      <a:pt x="93" y="45"/>
                    </a:lnTo>
                    <a:lnTo>
                      <a:pt x="100" y="51"/>
                    </a:lnTo>
                    <a:lnTo>
                      <a:pt x="128" y="28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7" name="Freeform 59"/>
              <p:cNvSpPr>
                <a:spLocks/>
              </p:cNvSpPr>
              <p:nvPr/>
            </p:nvSpPr>
            <p:spPr bwMode="auto">
              <a:xfrm>
                <a:off x="5760" y="3422"/>
                <a:ext cx="48" cy="31"/>
              </a:xfrm>
              <a:custGeom>
                <a:avLst/>
                <a:gdLst>
                  <a:gd name="T0" fmla="*/ 8 w 97"/>
                  <a:gd name="T1" fmla="*/ 5 h 61"/>
                  <a:gd name="T2" fmla="*/ 9 w 97"/>
                  <a:gd name="T3" fmla="*/ 6 h 61"/>
                  <a:gd name="T4" fmla="*/ 11 w 97"/>
                  <a:gd name="T5" fmla="*/ 7 h 61"/>
                  <a:gd name="T6" fmla="*/ 13 w 97"/>
                  <a:gd name="T7" fmla="*/ 8 h 61"/>
                  <a:gd name="T8" fmla="*/ 15 w 97"/>
                  <a:gd name="T9" fmla="*/ 8 h 61"/>
                  <a:gd name="T10" fmla="*/ 17 w 97"/>
                  <a:gd name="T11" fmla="*/ 7 h 61"/>
                  <a:gd name="T12" fmla="*/ 19 w 97"/>
                  <a:gd name="T13" fmla="*/ 6 h 61"/>
                  <a:gd name="T14" fmla="*/ 21 w 97"/>
                  <a:gd name="T15" fmla="*/ 4 h 61"/>
                  <a:gd name="T16" fmla="*/ 22 w 97"/>
                  <a:gd name="T17" fmla="*/ 0 h 61"/>
                  <a:gd name="T18" fmla="*/ 23 w 97"/>
                  <a:gd name="T19" fmla="*/ 3 h 61"/>
                  <a:gd name="T20" fmla="*/ 24 w 97"/>
                  <a:gd name="T21" fmla="*/ 5 h 61"/>
                  <a:gd name="T22" fmla="*/ 24 w 97"/>
                  <a:gd name="T23" fmla="*/ 8 h 61"/>
                  <a:gd name="T24" fmla="*/ 23 w 97"/>
                  <a:gd name="T25" fmla="*/ 10 h 61"/>
                  <a:gd name="T26" fmla="*/ 21 w 97"/>
                  <a:gd name="T27" fmla="*/ 12 h 61"/>
                  <a:gd name="T28" fmla="*/ 20 w 97"/>
                  <a:gd name="T29" fmla="*/ 14 h 61"/>
                  <a:gd name="T30" fmla="*/ 18 w 97"/>
                  <a:gd name="T31" fmla="*/ 15 h 61"/>
                  <a:gd name="T32" fmla="*/ 16 w 97"/>
                  <a:gd name="T33" fmla="*/ 16 h 61"/>
                  <a:gd name="T34" fmla="*/ 14 w 97"/>
                  <a:gd name="T35" fmla="*/ 15 h 61"/>
                  <a:gd name="T36" fmla="*/ 13 w 97"/>
                  <a:gd name="T37" fmla="*/ 14 h 61"/>
                  <a:gd name="T38" fmla="*/ 10 w 97"/>
                  <a:gd name="T39" fmla="*/ 13 h 61"/>
                  <a:gd name="T40" fmla="*/ 8 w 97"/>
                  <a:gd name="T41" fmla="*/ 12 h 61"/>
                  <a:gd name="T42" fmla="*/ 6 w 97"/>
                  <a:gd name="T43" fmla="*/ 11 h 61"/>
                  <a:gd name="T44" fmla="*/ 4 w 97"/>
                  <a:gd name="T45" fmla="*/ 10 h 61"/>
                  <a:gd name="T46" fmla="*/ 2 w 97"/>
                  <a:gd name="T47" fmla="*/ 9 h 61"/>
                  <a:gd name="T48" fmla="*/ 0 w 97"/>
                  <a:gd name="T49" fmla="*/ 9 h 61"/>
                  <a:gd name="T50" fmla="*/ 2 w 97"/>
                  <a:gd name="T51" fmla="*/ 6 h 61"/>
                  <a:gd name="T52" fmla="*/ 4 w 97"/>
                  <a:gd name="T53" fmla="*/ 6 h 61"/>
                  <a:gd name="T54" fmla="*/ 6 w 97"/>
                  <a:gd name="T55" fmla="*/ 5 h 61"/>
                  <a:gd name="T56" fmla="*/ 8 w 97"/>
                  <a:gd name="T57" fmla="*/ 5 h 6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7" h="61">
                    <a:moveTo>
                      <a:pt x="33" y="19"/>
                    </a:moveTo>
                    <a:lnTo>
                      <a:pt x="39" y="24"/>
                    </a:lnTo>
                    <a:lnTo>
                      <a:pt x="46" y="27"/>
                    </a:lnTo>
                    <a:lnTo>
                      <a:pt x="54" y="30"/>
                    </a:lnTo>
                    <a:lnTo>
                      <a:pt x="62" y="30"/>
                    </a:lnTo>
                    <a:lnTo>
                      <a:pt x="71" y="27"/>
                    </a:lnTo>
                    <a:lnTo>
                      <a:pt x="78" y="23"/>
                    </a:lnTo>
                    <a:lnTo>
                      <a:pt x="85" y="14"/>
                    </a:lnTo>
                    <a:lnTo>
                      <a:pt x="90" y="0"/>
                    </a:lnTo>
                    <a:lnTo>
                      <a:pt x="95" y="9"/>
                    </a:lnTo>
                    <a:lnTo>
                      <a:pt x="97" y="18"/>
                    </a:lnTo>
                    <a:lnTo>
                      <a:pt x="97" y="29"/>
                    </a:lnTo>
                    <a:lnTo>
                      <a:pt x="93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4" y="60"/>
                    </a:lnTo>
                    <a:lnTo>
                      <a:pt x="67" y="61"/>
                    </a:lnTo>
                    <a:lnTo>
                      <a:pt x="59" y="60"/>
                    </a:lnTo>
                    <a:lnTo>
                      <a:pt x="52" y="56"/>
                    </a:lnTo>
                    <a:lnTo>
                      <a:pt x="43" y="52"/>
                    </a:lnTo>
                    <a:lnTo>
                      <a:pt x="34" y="47"/>
                    </a:lnTo>
                    <a:lnTo>
                      <a:pt x="26" y="42"/>
                    </a:lnTo>
                    <a:lnTo>
                      <a:pt x="17" y="38"/>
                    </a:lnTo>
                    <a:lnTo>
                      <a:pt x="9" y="34"/>
                    </a:lnTo>
                    <a:lnTo>
                      <a:pt x="0" y="33"/>
                    </a:lnTo>
                    <a:lnTo>
                      <a:pt x="9" y="24"/>
                    </a:lnTo>
                    <a:lnTo>
                      <a:pt x="17" y="21"/>
                    </a:lnTo>
                    <a:lnTo>
                      <a:pt x="24" y="19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8" name="Freeform 60"/>
              <p:cNvSpPr>
                <a:spLocks/>
              </p:cNvSpPr>
              <p:nvPr/>
            </p:nvSpPr>
            <p:spPr bwMode="auto">
              <a:xfrm>
                <a:off x="5785" y="3380"/>
                <a:ext cx="34" cy="24"/>
              </a:xfrm>
              <a:custGeom>
                <a:avLst/>
                <a:gdLst>
                  <a:gd name="T0" fmla="*/ 0 w 66"/>
                  <a:gd name="T1" fmla="*/ 12 h 47"/>
                  <a:gd name="T2" fmla="*/ 1 w 66"/>
                  <a:gd name="T3" fmla="*/ 8 h 47"/>
                  <a:gd name="T4" fmla="*/ 1 w 66"/>
                  <a:gd name="T5" fmla="*/ 4 h 47"/>
                  <a:gd name="T6" fmla="*/ 2 w 66"/>
                  <a:gd name="T7" fmla="*/ 1 h 47"/>
                  <a:gd name="T8" fmla="*/ 4 w 66"/>
                  <a:gd name="T9" fmla="*/ 0 h 47"/>
                  <a:gd name="T10" fmla="*/ 6 w 66"/>
                  <a:gd name="T11" fmla="*/ 0 h 47"/>
                  <a:gd name="T12" fmla="*/ 8 w 66"/>
                  <a:gd name="T13" fmla="*/ 0 h 47"/>
                  <a:gd name="T14" fmla="*/ 10 w 66"/>
                  <a:gd name="T15" fmla="*/ 1 h 47"/>
                  <a:gd name="T16" fmla="*/ 12 w 66"/>
                  <a:gd name="T17" fmla="*/ 1 h 47"/>
                  <a:gd name="T18" fmla="*/ 14 w 66"/>
                  <a:gd name="T19" fmla="*/ 1 h 47"/>
                  <a:gd name="T20" fmla="*/ 16 w 66"/>
                  <a:gd name="T21" fmla="*/ 2 h 47"/>
                  <a:gd name="T22" fmla="*/ 17 w 66"/>
                  <a:gd name="T23" fmla="*/ 3 h 47"/>
                  <a:gd name="T24" fmla="*/ 18 w 66"/>
                  <a:gd name="T25" fmla="*/ 5 h 47"/>
                  <a:gd name="T26" fmla="*/ 16 w 66"/>
                  <a:gd name="T27" fmla="*/ 5 h 47"/>
                  <a:gd name="T28" fmla="*/ 14 w 66"/>
                  <a:gd name="T29" fmla="*/ 5 h 47"/>
                  <a:gd name="T30" fmla="*/ 13 w 66"/>
                  <a:gd name="T31" fmla="*/ 5 h 47"/>
                  <a:gd name="T32" fmla="*/ 11 w 66"/>
                  <a:gd name="T33" fmla="*/ 5 h 47"/>
                  <a:gd name="T34" fmla="*/ 10 w 66"/>
                  <a:gd name="T35" fmla="*/ 5 h 47"/>
                  <a:gd name="T36" fmla="*/ 9 w 66"/>
                  <a:gd name="T37" fmla="*/ 5 h 47"/>
                  <a:gd name="T38" fmla="*/ 8 w 66"/>
                  <a:gd name="T39" fmla="*/ 5 h 47"/>
                  <a:gd name="T40" fmla="*/ 8 w 66"/>
                  <a:gd name="T41" fmla="*/ 5 h 47"/>
                  <a:gd name="T42" fmla="*/ 8 w 66"/>
                  <a:gd name="T43" fmla="*/ 6 h 47"/>
                  <a:gd name="T44" fmla="*/ 9 w 66"/>
                  <a:gd name="T45" fmla="*/ 8 h 47"/>
                  <a:gd name="T46" fmla="*/ 10 w 66"/>
                  <a:gd name="T47" fmla="*/ 10 h 47"/>
                  <a:gd name="T48" fmla="*/ 11 w 66"/>
                  <a:gd name="T49" fmla="*/ 12 h 47"/>
                  <a:gd name="T50" fmla="*/ 9 w 66"/>
                  <a:gd name="T51" fmla="*/ 12 h 47"/>
                  <a:gd name="T52" fmla="*/ 7 w 66"/>
                  <a:gd name="T53" fmla="*/ 12 h 47"/>
                  <a:gd name="T54" fmla="*/ 6 w 66"/>
                  <a:gd name="T55" fmla="*/ 12 h 47"/>
                  <a:gd name="T56" fmla="*/ 4 w 66"/>
                  <a:gd name="T57" fmla="*/ 12 h 47"/>
                  <a:gd name="T58" fmla="*/ 3 w 66"/>
                  <a:gd name="T59" fmla="*/ 12 h 47"/>
                  <a:gd name="T60" fmla="*/ 1 w 66"/>
                  <a:gd name="T61" fmla="*/ 12 h 47"/>
                  <a:gd name="T62" fmla="*/ 1 w 66"/>
                  <a:gd name="T63" fmla="*/ 12 h 47"/>
                  <a:gd name="T64" fmla="*/ 0 w 66"/>
                  <a:gd name="T65" fmla="*/ 12 h 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6" h="47">
                    <a:moveTo>
                      <a:pt x="0" y="47"/>
                    </a:moveTo>
                    <a:lnTo>
                      <a:pt x="1" y="31"/>
                    </a:lnTo>
                    <a:lnTo>
                      <a:pt x="3" y="16"/>
                    </a:lnTo>
                    <a:lnTo>
                      <a:pt x="8" y="4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38" y="1"/>
                    </a:lnTo>
                    <a:lnTo>
                      <a:pt x="47" y="2"/>
                    </a:lnTo>
                    <a:lnTo>
                      <a:pt x="54" y="4"/>
                    </a:lnTo>
                    <a:lnTo>
                      <a:pt x="61" y="8"/>
                    </a:lnTo>
                    <a:lnTo>
                      <a:pt x="65" y="12"/>
                    </a:lnTo>
                    <a:lnTo>
                      <a:pt x="66" y="19"/>
                    </a:lnTo>
                    <a:lnTo>
                      <a:pt x="61" y="19"/>
                    </a:lnTo>
                    <a:lnTo>
                      <a:pt x="55" y="19"/>
                    </a:lnTo>
                    <a:lnTo>
                      <a:pt x="49" y="19"/>
                    </a:lnTo>
                    <a:lnTo>
                      <a:pt x="43" y="19"/>
                    </a:lnTo>
                    <a:lnTo>
                      <a:pt x="38" y="19"/>
                    </a:lnTo>
                    <a:lnTo>
                      <a:pt x="33" y="19"/>
                    </a:lnTo>
                    <a:lnTo>
                      <a:pt x="31" y="19"/>
                    </a:lnTo>
                    <a:lnTo>
                      <a:pt x="30" y="19"/>
                    </a:lnTo>
                    <a:lnTo>
                      <a:pt x="31" y="23"/>
                    </a:lnTo>
                    <a:lnTo>
                      <a:pt x="34" y="30"/>
                    </a:lnTo>
                    <a:lnTo>
                      <a:pt x="39" y="39"/>
                    </a:lnTo>
                    <a:lnTo>
                      <a:pt x="41" y="47"/>
                    </a:lnTo>
                    <a:lnTo>
                      <a:pt x="35" y="46"/>
                    </a:lnTo>
                    <a:lnTo>
                      <a:pt x="28" y="46"/>
                    </a:lnTo>
                    <a:lnTo>
                      <a:pt x="21" y="46"/>
                    </a:lnTo>
                    <a:lnTo>
                      <a:pt x="16" y="46"/>
                    </a:lnTo>
                    <a:lnTo>
                      <a:pt x="9" y="46"/>
                    </a:lnTo>
                    <a:lnTo>
                      <a:pt x="4" y="47"/>
                    </a:lnTo>
                    <a:lnTo>
                      <a:pt x="1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59" name="Freeform 61"/>
              <p:cNvSpPr>
                <a:spLocks/>
              </p:cNvSpPr>
              <p:nvPr/>
            </p:nvSpPr>
            <p:spPr bwMode="auto">
              <a:xfrm>
                <a:off x="5761" y="3414"/>
                <a:ext cx="44" cy="12"/>
              </a:xfrm>
              <a:custGeom>
                <a:avLst/>
                <a:gdLst>
                  <a:gd name="T0" fmla="*/ 5 w 88"/>
                  <a:gd name="T1" fmla="*/ 2 h 24"/>
                  <a:gd name="T2" fmla="*/ 6 w 88"/>
                  <a:gd name="T3" fmla="*/ 2 h 24"/>
                  <a:gd name="T4" fmla="*/ 9 w 88"/>
                  <a:gd name="T5" fmla="*/ 1 h 24"/>
                  <a:gd name="T6" fmla="*/ 12 w 88"/>
                  <a:gd name="T7" fmla="*/ 1 h 24"/>
                  <a:gd name="T8" fmla="*/ 15 w 88"/>
                  <a:gd name="T9" fmla="*/ 0 h 24"/>
                  <a:gd name="T10" fmla="*/ 17 w 88"/>
                  <a:gd name="T11" fmla="*/ 1 h 24"/>
                  <a:gd name="T12" fmla="*/ 20 w 88"/>
                  <a:gd name="T13" fmla="*/ 1 h 24"/>
                  <a:gd name="T14" fmla="*/ 22 w 88"/>
                  <a:gd name="T15" fmla="*/ 2 h 24"/>
                  <a:gd name="T16" fmla="*/ 22 w 88"/>
                  <a:gd name="T17" fmla="*/ 4 h 24"/>
                  <a:gd name="T18" fmla="*/ 22 w 88"/>
                  <a:gd name="T19" fmla="*/ 5 h 24"/>
                  <a:gd name="T20" fmla="*/ 20 w 88"/>
                  <a:gd name="T21" fmla="*/ 5 h 24"/>
                  <a:gd name="T22" fmla="*/ 17 w 88"/>
                  <a:gd name="T23" fmla="*/ 6 h 24"/>
                  <a:gd name="T24" fmla="*/ 15 w 88"/>
                  <a:gd name="T25" fmla="*/ 6 h 24"/>
                  <a:gd name="T26" fmla="*/ 14 w 88"/>
                  <a:gd name="T27" fmla="*/ 6 h 24"/>
                  <a:gd name="T28" fmla="*/ 13 w 88"/>
                  <a:gd name="T29" fmla="*/ 6 h 24"/>
                  <a:gd name="T30" fmla="*/ 12 w 88"/>
                  <a:gd name="T31" fmla="*/ 6 h 24"/>
                  <a:gd name="T32" fmla="*/ 10 w 88"/>
                  <a:gd name="T33" fmla="*/ 5 h 24"/>
                  <a:gd name="T34" fmla="*/ 9 w 88"/>
                  <a:gd name="T35" fmla="*/ 5 h 24"/>
                  <a:gd name="T36" fmla="*/ 7 w 88"/>
                  <a:gd name="T37" fmla="*/ 5 h 24"/>
                  <a:gd name="T38" fmla="*/ 5 w 88"/>
                  <a:gd name="T39" fmla="*/ 5 h 24"/>
                  <a:gd name="T40" fmla="*/ 3 w 88"/>
                  <a:gd name="T41" fmla="*/ 6 h 24"/>
                  <a:gd name="T42" fmla="*/ 0 w 88"/>
                  <a:gd name="T43" fmla="*/ 6 h 24"/>
                  <a:gd name="T44" fmla="*/ 1 w 88"/>
                  <a:gd name="T45" fmla="*/ 5 h 24"/>
                  <a:gd name="T46" fmla="*/ 4 w 88"/>
                  <a:gd name="T47" fmla="*/ 3 h 24"/>
                  <a:gd name="T48" fmla="*/ 5 w 88"/>
                  <a:gd name="T49" fmla="*/ 2 h 2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8" h="24">
                    <a:moveTo>
                      <a:pt x="18" y="8"/>
                    </a:moveTo>
                    <a:lnTo>
                      <a:pt x="23" y="5"/>
                    </a:lnTo>
                    <a:lnTo>
                      <a:pt x="34" y="3"/>
                    </a:lnTo>
                    <a:lnTo>
                      <a:pt x="45" y="1"/>
                    </a:lnTo>
                    <a:lnTo>
                      <a:pt x="57" y="0"/>
                    </a:lnTo>
                    <a:lnTo>
                      <a:pt x="68" y="1"/>
                    </a:lnTo>
                    <a:lnTo>
                      <a:pt x="79" y="3"/>
                    </a:lnTo>
                    <a:lnTo>
                      <a:pt x="85" y="8"/>
                    </a:lnTo>
                    <a:lnTo>
                      <a:pt x="88" y="16"/>
                    </a:lnTo>
                    <a:lnTo>
                      <a:pt x="85" y="17"/>
                    </a:lnTo>
                    <a:lnTo>
                      <a:pt x="77" y="19"/>
                    </a:lnTo>
                    <a:lnTo>
                      <a:pt x="68" y="23"/>
                    </a:lnTo>
                    <a:lnTo>
                      <a:pt x="59" y="24"/>
                    </a:lnTo>
                    <a:lnTo>
                      <a:pt x="54" y="24"/>
                    </a:lnTo>
                    <a:lnTo>
                      <a:pt x="51" y="23"/>
                    </a:lnTo>
                    <a:lnTo>
                      <a:pt x="45" y="22"/>
                    </a:lnTo>
                    <a:lnTo>
                      <a:pt x="39" y="19"/>
                    </a:lnTo>
                    <a:lnTo>
                      <a:pt x="34" y="19"/>
                    </a:lnTo>
                    <a:lnTo>
                      <a:pt x="27" y="18"/>
                    </a:lnTo>
                    <a:lnTo>
                      <a:pt x="19" y="19"/>
                    </a:lnTo>
                    <a:lnTo>
                      <a:pt x="9" y="22"/>
                    </a:lnTo>
                    <a:lnTo>
                      <a:pt x="0" y="23"/>
                    </a:lnTo>
                    <a:lnTo>
                      <a:pt x="4" y="18"/>
                    </a:lnTo>
                    <a:lnTo>
                      <a:pt x="13" y="11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60" name="Freeform 62"/>
              <p:cNvSpPr>
                <a:spLocks/>
              </p:cNvSpPr>
              <p:nvPr/>
            </p:nvSpPr>
            <p:spPr bwMode="auto">
              <a:xfrm>
                <a:off x="5817" y="3404"/>
                <a:ext cx="24" cy="31"/>
              </a:xfrm>
              <a:custGeom>
                <a:avLst/>
                <a:gdLst>
                  <a:gd name="T0" fmla="*/ 1 w 48"/>
                  <a:gd name="T1" fmla="*/ 2 h 61"/>
                  <a:gd name="T2" fmla="*/ 8 w 48"/>
                  <a:gd name="T3" fmla="*/ 0 h 61"/>
                  <a:gd name="T4" fmla="*/ 12 w 48"/>
                  <a:gd name="T5" fmla="*/ 5 h 61"/>
                  <a:gd name="T6" fmla="*/ 7 w 48"/>
                  <a:gd name="T7" fmla="*/ 8 h 61"/>
                  <a:gd name="T8" fmla="*/ 9 w 48"/>
                  <a:gd name="T9" fmla="*/ 15 h 61"/>
                  <a:gd name="T10" fmla="*/ 8 w 48"/>
                  <a:gd name="T11" fmla="*/ 15 h 61"/>
                  <a:gd name="T12" fmla="*/ 7 w 48"/>
                  <a:gd name="T13" fmla="*/ 16 h 61"/>
                  <a:gd name="T14" fmla="*/ 4 w 48"/>
                  <a:gd name="T15" fmla="*/ 16 h 61"/>
                  <a:gd name="T16" fmla="*/ 3 w 48"/>
                  <a:gd name="T17" fmla="*/ 15 h 61"/>
                  <a:gd name="T18" fmla="*/ 2 w 48"/>
                  <a:gd name="T19" fmla="*/ 13 h 61"/>
                  <a:gd name="T20" fmla="*/ 1 w 48"/>
                  <a:gd name="T21" fmla="*/ 10 h 61"/>
                  <a:gd name="T22" fmla="*/ 0 w 48"/>
                  <a:gd name="T23" fmla="*/ 6 h 61"/>
                  <a:gd name="T24" fmla="*/ 1 w 48"/>
                  <a:gd name="T25" fmla="*/ 2 h 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8" h="61">
                    <a:moveTo>
                      <a:pt x="1" y="6"/>
                    </a:moveTo>
                    <a:lnTo>
                      <a:pt x="29" y="0"/>
                    </a:lnTo>
                    <a:lnTo>
                      <a:pt x="48" y="20"/>
                    </a:lnTo>
                    <a:lnTo>
                      <a:pt x="25" y="31"/>
                    </a:lnTo>
                    <a:lnTo>
                      <a:pt x="34" y="59"/>
                    </a:lnTo>
                    <a:lnTo>
                      <a:pt x="32" y="60"/>
                    </a:lnTo>
                    <a:lnTo>
                      <a:pt x="25" y="61"/>
                    </a:lnTo>
                    <a:lnTo>
                      <a:pt x="16" y="61"/>
                    </a:lnTo>
                    <a:lnTo>
                      <a:pt x="9" y="59"/>
                    </a:lnTo>
                    <a:lnTo>
                      <a:pt x="5" y="51"/>
                    </a:lnTo>
                    <a:lnTo>
                      <a:pt x="1" y="37"/>
                    </a:lnTo>
                    <a:lnTo>
                      <a:pt x="0" y="21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61" name="Freeform 63"/>
              <p:cNvSpPr>
                <a:spLocks/>
              </p:cNvSpPr>
              <p:nvPr/>
            </p:nvSpPr>
            <p:spPr bwMode="auto">
              <a:xfrm>
                <a:off x="5838" y="3420"/>
                <a:ext cx="45" cy="46"/>
              </a:xfrm>
              <a:custGeom>
                <a:avLst/>
                <a:gdLst>
                  <a:gd name="T0" fmla="*/ 9 w 89"/>
                  <a:gd name="T1" fmla="*/ 0 h 92"/>
                  <a:gd name="T2" fmla="*/ 9 w 89"/>
                  <a:gd name="T3" fmla="*/ 1 h 92"/>
                  <a:gd name="T4" fmla="*/ 9 w 89"/>
                  <a:gd name="T5" fmla="*/ 3 h 92"/>
                  <a:gd name="T6" fmla="*/ 9 w 89"/>
                  <a:gd name="T7" fmla="*/ 4 h 92"/>
                  <a:gd name="T8" fmla="*/ 10 w 89"/>
                  <a:gd name="T9" fmla="*/ 5 h 92"/>
                  <a:gd name="T10" fmla="*/ 11 w 89"/>
                  <a:gd name="T11" fmla="*/ 6 h 92"/>
                  <a:gd name="T12" fmla="*/ 13 w 89"/>
                  <a:gd name="T13" fmla="*/ 6 h 92"/>
                  <a:gd name="T14" fmla="*/ 14 w 89"/>
                  <a:gd name="T15" fmla="*/ 7 h 92"/>
                  <a:gd name="T16" fmla="*/ 16 w 89"/>
                  <a:gd name="T17" fmla="*/ 7 h 92"/>
                  <a:gd name="T18" fmla="*/ 18 w 89"/>
                  <a:gd name="T19" fmla="*/ 8 h 92"/>
                  <a:gd name="T20" fmla="*/ 19 w 89"/>
                  <a:gd name="T21" fmla="*/ 8 h 92"/>
                  <a:gd name="T22" fmla="*/ 20 w 89"/>
                  <a:gd name="T23" fmla="*/ 9 h 92"/>
                  <a:gd name="T24" fmla="*/ 20 w 89"/>
                  <a:gd name="T25" fmla="*/ 9 h 92"/>
                  <a:gd name="T26" fmla="*/ 13 w 89"/>
                  <a:gd name="T27" fmla="*/ 17 h 92"/>
                  <a:gd name="T28" fmla="*/ 14 w 89"/>
                  <a:gd name="T29" fmla="*/ 17 h 92"/>
                  <a:gd name="T30" fmla="*/ 16 w 89"/>
                  <a:gd name="T31" fmla="*/ 16 h 92"/>
                  <a:gd name="T32" fmla="*/ 19 w 89"/>
                  <a:gd name="T33" fmla="*/ 16 h 92"/>
                  <a:gd name="T34" fmla="*/ 22 w 89"/>
                  <a:gd name="T35" fmla="*/ 14 h 92"/>
                  <a:gd name="T36" fmla="*/ 23 w 89"/>
                  <a:gd name="T37" fmla="*/ 15 h 92"/>
                  <a:gd name="T38" fmla="*/ 23 w 89"/>
                  <a:gd name="T39" fmla="*/ 17 h 92"/>
                  <a:gd name="T40" fmla="*/ 22 w 89"/>
                  <a:gd name="T41" fmla="*/ 18 h 92"/>
                  <a:gd name="T42" fmla="*/ 21 w 89"/>
                  <a:gd name="T43" fmla="*/ 20 h 92"/>
                  <a:gd name="T44" fmla="*/ 19 w 89"/>
                  <a:gd name="T45" fmla="*/ 21 h 92"/>
                  <a:gd name="T46" fmla="*/ 17 w 89"/>
                  <a:gd name="T47" fmla="*/ 22 h 92"/>
                  <a:gd name="T48" fmla="*/ 15 w 89"/>
                  <a:gd name="T49" fmla="*/ 23 h 92"/>
                  <a:gd name="T50" fmla="*/ 12 w 89"/>
                  <a:gd name="T51" fmla="*/ 23 h 92"/>
                  <a:gd name="T52" fmla="*/ 10 w 89"/>
                  <a:gd name="T53" fmla="*/ 23 h 92"/>
                  <a:gd name="T54" fmla="*/ 8 w 89"/>
                  <a:gd name="T55" fmla="*/ 23 h 92"/>
                  <a:gd name="T56" fmla="*/ 6 w 89"/>
                  <a:gd name="T57" fmla="*/ 22 h 92"/>
                  <a:gd name="T58" fmla="*/ 5 w 89"/>
                  <a:gd name="T59" fmla="*/ 21 h 92"/>
                  <a:gd name="T60" fmla="*/ 3 w 89"/>
                  <a:gd name="T61" fmla="*/ 20 h 92"/>
                  <a:gd name="T62" fmla="*/ 2 w 89"/>
                  <a:gd name="T63" fmla="*/ 19 h 92"/>
                  <a:gd name="T64" fmla="*/ 1 w 89"/>
                  <a:gd name="T65" fmla="*/ 17 h 92"/>
                  <a:gd name="T66" fmla="*/ 0 w 89"/>
                  <a:gd name="T67" fmla="*/ 16 h 92"/>
                  <a:gd name="T68" fmla="*/ 2 w 89"/>
                  <a:gd name="T69" fmla="*/ 16 h 92"/>
                  <a:gd name="T70" fmla="*/ 4 w 89"/>
                  <a:gd name="T71" fmla="*/ 15 h 92"/>
                  <a:gd name="T72" fmla="*/ 5 w 89"/>
                  <a:gd name="T73" fmla="*/ 15 h 92"/>
                  <a:gd name="T74" fmla="*/ 7 w 89"/>
                  <a:gd name="T75" fmla="*/ 14 h 92"/>
                  <a:gd name="T76" fmla="*/ 8 w 89"/>
                  <a:gd name="T77" fmla="*/ 14 h 92"/>
                  <a:gd name="T78" fmla="*/ 10 w 89"/>
                  <a:gd name="T79" fmla="*/ 13 h 92"/>
                  <a:gd name="T80" fmla="*/ 11 w 89"/>
                  <a:gd name="T81" fmla="*/ 12 h 92"/>
                  <a:gd name="T82" fmla="*/ 12 w 89"/>
                  <a:gd name="T83" fmla="*/ 12 h 92"/>
                  <a:gd name="T84" fmla="*/ 9 w 89"/>
                  <a:gd name="T85" fmla="*/ 10 h 92"/>
                  <a:gd name="T86" fmla="*/ 6 w 89"/>
                  <a:gd name="T87" fmla="*/ 7 h 92"/>
                  <a:gd name="T88" fmla="*/ 5 w 89"/>
                  <a:gd name="T89" fmla="*/ 4 h 92"/>
                  <a:gd name="T90" fmla="*/ 4 w 89"/>
                  <a:gd name="T91" fmla="*/ 0 h 92"/>
                  <a:gd name="T92" fmla="*/ 9 w 89"/>
                  <a:gd name="T93" fmla="*/ 0 h 9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9" h="92">
                    <a:moveTo>
                      <a:pt x="33" y="0"/>
                    </a:moveTo>
                    <a:lnTo>
                      <a:pt x="33" y="2"/>
                    </a:lnTo>
                    <a:lnTo>
                      <a:pt x="33" y="9"/>
                    </a:lnTo>
                    <a:lnTo>
                      <a:pt x="34" y="15"/>
                    </a:lnTo>
                    <a:lnTo>
                      <a:pt x="39" y="20"/>
                    </a:lnTo>
                    <a:lnTo>
                      <a:pt x="43" y="21"/>
                    </a:lnTo>
                    <a:lnTo>
                      <a:pt x="49" y="23"/>
                    </a:lnTo>
                    <a:lnTo>
                      <a:pt x="55" y="25"/>
                    </a:lnTo>
                    <a:lnTo>
                      <a:pt x="63" y="28"/>
                    </a:lnTo>
                    <a:lnTo>
                      <a:pt x="69" y="30"/>
                    </a:lnTo>
                    <a:lnTo>
                      <a:pt x="74" y="32"/>
                    </a:lnTo>
                    <a:lnTo>
                      <a:pt x="79" y="33"/>
                    </a:lnTo>
                    <a:lnTo>
                      <a:pt x="80" y="33"/>
                    </a:lnTo>
                    <a:lnTo>
                      <a:pt x="52" y="65"/>
                    </a:lnTo>
                    <a:lnTo>
                      <a:pt x="56" y="65"/>
                    </a:lnTo>
                    <a:lnTo>
                      <a:pt x="64" y="63"/>
                    </a:lnTo>
                    <a:lnTo>
                      <a:pt x="74" y="61"/>
                    </a:lnTo>
                    <a:lnTo>
                      <a:pt x="86" y="53"/>
                    </a:lnTo>
                    <a:lnTo>
                      <a:pt x="89" y="59"/>
                    </a:lnTo>
                    <a:lnTo>
                      <a:pt x="89" y="65"/>
                    </a:lnTo>
                    <a:lnTo>
                      <a:pt x="87" y="72"/>
                    </a:lnTo>
                    <a:lnTo>
                      <a:pt x="82" y="77"/>
                    </a:lnTo>
                    <a:lnTo>
                      <a:pt x="74" y="83"/>
                    </a:lnTo>
                    <a:lnTo>
                      <a:pt x="66" y="88"/>
                    </a:lnTo>
                    <a:lnTo>
                      <a:pt x="57" y="91"/>
                    </a:lnTo>
                    <a:lnTo>
                      <a:pt x="47" y="92"/>
                    </a:lnTo>
                    <a:lnTo>
                      <a:pt x="37" y="91"/>
                    </a:lnTo>
                    <a:lnTo>
                      <a:pt x="29" y="90"/>
                    </a:lnTo>
                    <a:lnTo>
                      <a:pt x="23" y="86"/>
                    </a:lnTo>
                    <a:lnTo>
                      <a:pt x="17" y="82"/>
                    </a:lnTo>
                    <a:lnTo>
                      <a:pt x="12" y="77"/>
                    </a:lnTo>
                    <a:lnTo>
                      <a:pt x="8" y="73"/>
                    </a:lnTo>
                    <a:lnTo>
                      <a:pt x="4" y="67"/>
                    </a:lnTo>
                    <a:lnTo>
                      <a:pt x="0" y="61"/>
                    </a:lnTo>
                    <a:lnTo>
                      <a:pt x="6" y="61"/>
                    </a:lnTo>
                    <a:lnTo>
                      <a:pt x="13" y="60"/>
                    </a:lnTo>
                    <a:lnTo>
                      <a:pt x="20" y="58"/>
                    </a:lnTo>
                    <a:lnTo>
                      <a:pt x="26" y="55"/>
                    </a:lnTo>
                    <a:lnTo>
                      <a:pt x="32" y="53"/>
                    </a:lnTo>
                    <a:lnTo>
                      <a:pt x="37" y="50"/>
                    </a:lnTo>
                    <a:lnTo>
                      <a:pt x="42" y="47"/>
                    </a:lnTo>
                    <a:lnTo>
                      <a:pt x="47" y="45"/>
                    </a:lnTo>
                    <a:lnTo>
                      <a:pt x="33" y="38"/>
                    </a:lnTo>
                    <a:lnTo>
                      <a:pt x="23" y="28"/>
                    </a:lnTo>
                    <a:lnTo>
                      <a:pt x="17" y="15"/>
                    </a:lnTo>
                    <a:lnTo>
                      <a:pt x="16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62" name="Freeform 64"/>
              <p:cNvSpPr>
                <a:spLocks/>
              </p:cNvSpPr>
              <p:nvPr/>
            </p:nvSpPr>
            <p:spPr bwMode="auto">
              <a:xfrm>
                <a:off x="5742" y="3312"/>
                <a:ext cx="143" cy="71"/>
              </a:xfrm>
              <a:custGeom>
                <a:avLst/>
                <a:gdLst>
                  <a:gd name="T0" fmla="*/ 35 w 288"/>
                  <a:gd name="T1" fmla="*/ 26 h 142"/>
                  <a:gd name="T2" fmla="*/ 31 w 288"/>
                  <a:gd name="T3" fmla="*/ 26 h 142"/>
                  <a:gd name="T4" fmla="*/ 26 w 288"/>
                  <a:gd name="T5" fmla="*/ 26 h 142"/>
                  <a:gd name="T6" fmla="*/ 21 w 288"/>
                  <a:gd name="T7" fmla="*/ 25 h 142"/>
                  <a:gd name="T8" fmla="*/ 18 w 288"/>
                  <a:gd name="T9" fmla="*/ 23 h 142"/>
                  <a:gd name="T10" fmla="*/ 15 w 288"/>
                  <a:gd name="T11" fmla="*/ 18 h 142"/>
                  <a:gd name="T12" fmla="*/ 14 w 288"/>
                  <a:gd name="T13" fmla="*/ 19 h 142"/>
                  <a:gd name="T14" fmla="*/ 11 w 288"/>
                  <a:gd name="T15" fmla="*/ 20 h 142"/>
                  <a:gd name="T16" fmla="*/ 9 w 288"/>
                  <a:gd name="T17" fmla="*/ 22 h 142"/>
                  <a:gd name="T18" fmla="*/ 6 w 288"/>
                  <a:gd name="T19" fmla="*/ 23 h 142"/>
                  <a:gd name="T20" fmla="*/ 1 w 288"/>
                  <a:gd name="T21" fmla="*/ 19 h 142"/>
                  <a:gd name="T22" fmla="*/ 1 w 288"/>
                  <a:gd name="T23" fmla="*/ 10 h 142"/>
                  <a:gd name="T24" fmla="*/ 7 w 288"/>
                  <a:gd name="T25" fmla="*/ 11 h 142"/>
                  <a:gd name="T26" fmla="*/ 11 w 288"/>
                  <a:gd name="T27" fmla="*/ 10 h 142"/>
                  <a:gd name="T28" fmla="*/ 14 w 288"/>
                  <a:gd name="T29" fmla="*/ 10 h 142"/>
                  <a:gd name="T30" fmla="*/ 16 w 288"/>
                  <a:gd name="T31" fmla="*/ 12 h 142"/>
                  <a:gd name="T32" fmla="*/ 17 w 288"/>
                  <a:gd name="T33" fmla="*/ 15 h 142"/>
                  <a:gd name="T34" fmla="*/ 24 w 288"/>
                  <a:gd name="T35" fmla="*/ 15 h 142"/>
                  <a:gd name="T36" fmla="*/ 26 w 288"/>
                  <a:gd name="T37" fmla="*/ 10 h 142"/>
                  <a:gd name="T38" fmla="*/ 28 w 288"/>
                  <a:gd name="T39" fmla="*/ 9 h 142"/>
                  <a:gd name="T40" fmla="*/ 26 w 288"/>
                  <a:gd name="T41" fmla="*/ 8 h 142"/>
                  <a:gd name="T42" fmla="*/ 24 w 288"/>
                  <a:gd name="T43" fmla="*/ 6 h 142"/>
                  <a:gd name="T44" fmla="*/ 21 w 288"/>
                  <a:gd name="T45" fmla="*/ 6 h 142"/>
                  <a:gd name="T46" fmla="*/ 21 w 288"/>
                  <a:gd name="T47" fmla="*/ 3 h 142"/>
                  <a:gd name="T48" fmla="*/ 25 w 288"/>
                  <a:gd name="T49" fmla="*/ 1 h 142"/>
                  <a:gd name="T50" fmla="*/ 30 w 288"/>
                  <a:gd name="T51" fmla="*/ 1 h 142"/>
                  <a:gd name="T52" fmla="*/ 34 w 288"/>
                  <a:gd name="T53" fmla="*/ 0 h 142"/>
                  <a:gd name="T54" fmla="*/ 38 w 288"/>
                  <a:gd name="T55" fmla="*/ 1 h 142"/>
                  <a:gd name="T56" fmla="*/ 41 w 288"/>
                  <a:gd name="T57" fmla="*/ 6 h 142"/>
                  <a:gd name="T58" fmla="*/ 33 w 288"/>
                  <a:gd name="T59" fmla="*/ 13 h 142"/>
                  <a:gd name="T60" fmla="*/ 32 w 288"/>
                  <a:gd name="T61" fmla="*/ 16 h 142"/>
                  <a:gd name="T62" fmla="*/ 32 w 288"/>
                  <a:gd name="T63" fmla="*/ 22 h 142"/>
                  <a:gd name="T64" fmla="*/ 34 w 288"/>
                  <a:gd name="T65" fmla="*/ 23 h 142"/>
                  <a:gd name="T66" fmla="*/ 38 w 288"/>
                  <a:gd name="T67" fmla="*/ 22 h 142"/>
                  <a:gd name="T68" fmla="*/ 41 w 288"/>
                  <a:gd name="T69" fmla="*/ 20 h 142"/>
                  <a:gd name="T70" fmla="*/ 43 w 288"/>
                  <a:gd name="T71" fmla="*/ 17 h 142"/>
                  <a:gd name="T72" fmla="*/ 48 w 288"/>
                  <a:gd name="T73" fmla="*/ 16 h 142"/>
                  <a:gd name="T74" fmla="*/ 50 w 288"/>
                  <a:gd name="T75" fmla="*/ 20 h 142"/>
                  <a:gd name="T76" fmla="*/ 60 w 288"/>
                  <a:gd name="T77" fmla="*/ 18 h 142"/>
                  <a:gd name="T78" fmla="*/ 61 w 288"/>
                  <a:gd name="T79" fmla="*/ 24 h 142"/>
                  <a:gd name="T80" fmla="*/ 64 w 288"/>
                  <a:gd name="T81" fmla="*/ 22 h 142"/>
                  <a:gd name="T82" fmla="*/ 67 w 288"/>
                  <a:gd name="T83" fmla="*/ 20 h 142"/>
                  <a:gd name="T84" fmla="*/ 70 w 288"/>
                  <a:gd name="T85" fmla="*/ 20 h 142"/>
                  <a:gd name="T86" fmla="*/ 69 w 288"/>
                  <a:gd name="T87" fmla="*/ 22 h 142"/>
                  <a:gd name="T88" fmla="*/ 69 w 288"/>
                  <a:gd name="T89" fmla="*/ 27 h 142"/>
                  <a:gd name="T90" fmla="*/ 66 w 288"/>
                  <a:gd name="T91" fmla="*/ 32 h 142"/>
                  <a:gd name="T92" fmla="*/ 56 w 288"/>
                  <a:gd name="T93" fmla="*/ 35 h 142"/>
                  <a:gd name="T94" fmla="*/ 47 w 288"/>
                  <a:gd name="T95" fmla="*/ 35 h 142"/>
                  <a:gd name="T96" fmla="*/ 39 w 288"/>
                  <a:gd name="T97" fmla="*/ 30 h 14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" h="142">
                    <a:moveTo>
                      <a:pt x="149" y="100"/>
                    </a:moveTo>
                    <a:lnTo>
                      <a:pt x="143" y="102"/>
                    </a:lnTo>
                    <a:lnTo>
                      <a:pt x="135" y="102"/>
                    </a:lnTo>
                    <a:lnTo>
                      <a:pt x="126" y="104"/>
                    </a:lnTo>
                    <a:lnTo>
                      <a:pt x="115" y="102"/>
                    </a:lnTo>
                    <a:lnTo>
                      <a:pt x="105" y="101"/>
                    </a:lnTo>
                    <a:lnTo>
                      <a:pt x="95" y="100"/>
                    </a:lnTo>
                    <a:lnTo>
                      <a:pt x="84" y="99"/>
                    </a:lnTo>
                    <a:lnTo>
                      <a:pt x="76" y="97"/>
                    </a:lnTo>
                    <a:lnTo>
                      <a:pt x="74" y="89"/>
                    </a:lnTo>
                    <a:lnTo>
                      <a:pt x="68" y="79"/>
                    </a:lnTo>
                    <a:lnTo>
                      <a:pt x="62" y="72"/>
                    </a:lnTo>
                    <a:lnTo>
                      <a:pt x="60" y="69"/>
                    </a:lnTo>
                    <a:lnTo>
                      <a:pt x="57" y="74"/>
                    </a:lnTo>
                    <a:lnTo>
                      <a:pt x="52" y="77"/>
                    </a:lnTo>
                    <a:lnTo>
                      <a:pt x="47" y="80"/>
                    </a:lnTo>
                    <a:lnTo>
                      <a:pt x="43" y="84"/>
                    </a:lnTo>
                    <a:lnTo>
                      <a:pt x="38" y="86"/>
                    </a:lnTo>
                    <a:lnTo>
                      <a:pt x="32" y="90"/>
                    </a:lnTo>
                    <a:lnTo>
                      <a:pt x="27" y="92"/>
                    </a:lnTo>
                    <a:lnTo>
                      <a:pt x="21" y="94"/>
                    </a:lnTo>
                    <a:lnTo>
                      <a:pt x="5" y="75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21" y="14"/>
                    </a:lnTo>
                    <a:lnTo>
                      <a:pt x="31" y="44"/>
                    </a:lnTo>
                    <a:lnTo>
                      <a:pt x="40" y="40"/>
                    </a:lnTo>
                    <a:lnTo>
                      <a:pt x="47" y="39"/>
                    </a:lnTo>
                    <a:lnTo>
                      <a:pt x="54" y="39"/>
                    </a:lnTo>
                    <a:lnTo>
                      <a:pt x="59" y="40"/>
                    </a:lnTo>
                    <a:lnTo>
                      <a:pt x="63" y="44"/>
                    </a:lnTo>
                    <a:lnTo>
                      <a:pt x="66" y="47"/>
                    </a:lnTo>
                    <a:lnTo>
                      <a:pt x="68" y="52"/>
                    </a:lnTo>
                    <a:lnTo>
                      <a:pt x="68" y="57"/>
                    </a:lnTo>
                    <a:lnTo>
                      <a:pt x="96" y="72"/>
                    </a:lnTo>
                    <a:lnTo>
                      <a:pt x="96" y="59"/>
                    </a:lnTo>
                    <a:lnTo>
                      <a:pt x="99" y="48"/>
                    </a:lnTo>
                    <a:lnTo>
                      <a:pt x="106" y="40"/>
                    </a:lnTo>
                    <a:lnTo>
                      <a:pt x="115" y="38"/>
                    </a:lnTo>
                    <a:lnTo>
                      <a:pt x="113" y="34"/>
                    </a:lnTo>
                    <a:lnTo>
                      <a:pt x="109" y="31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96" y="24"/>
                    </a:lnTo>
                    <a:lnTo>
                      <a:pt x="90" y="23"/>
                    </a:lnTo>
                    <a:lnTo>
                      <a:pt x="85" y="22"/>
                    </a:lnTo>
                    <a:lnTo>
                      <a:pt x="80" y="22"/>
                    </a:lnTo>
                    <a:lnTo>
                      <a:pt x="85" y="10"/>
                    </a:lnTo>
                    <a:lnTo>
                      <a:pt x="92" y="4"/>
                    </a:lnTo>
                    <a:lnTo>
                      <a:pt x="100" y="2"/>
                    </a:lnTo>
                    <a:lnTo>
                      <a:pt x="113" y="2"/>
                    </a:lnTo>
                    <a:lnTo>
                      <a:pt x="121" y="1"/>
                    </a:lnTo>
                    <a:lnTo>
                      <a:pt x="129" y="0"/>
                    </a:lnTo>
                    <a:lnTo>
                      <a:pt x="138" y="0"/>
                    </a:lnTo>
                    <a:lnTo>
                      <a:pt x="146" y="0"/>
                    </a:lnTo>
                    <a:lnTo>
                      <a:pt x="154" y="3"/>
                    </a:lnTo>
                    <a:lnTo>
                      <a:pt x="160" y="10"/>
                    </a:lnTo>
                    <a:lnTo>
                      <a:pt x="165" y="21"/>
                    </a:lnTo>
                    <a:lnTo>
                      <a:pt x="166" y="38"/>
                    </a:lnTo>
                    <a:lnTo>
                      <a:pt x="135" y="49"/>
                    </a:lnTo>
                    <a:lnTo>
                      <a:pt x="134" y="54"/>
                    </a:lnTo>
                    <a:lnTo>
                      <a:pt x="130" y="64"/>
                    </a:lnTo>
                    <a:lnTo>
                      <a:pt x="128" y="77"/>
                    </a:lnTo>
                    <a:lnTo>
                      <a:pt x="129" y="86"/>
                    </a:lnTo>
                    <a:lnTo>
                      <a:pt x="132" y="89"/>
                    </a:lnTo>
                    <a:lnTo>
                      <a:pt x="138" y="90"/>
                    </a:lnTo>
                    <a:lnTo>
                      <a:pt x="145" y="90"/>
                    </a:lnTo>
                    <a:lnTo>
                      <a:pt x="153" y="87"/>
                    </a:lnTo>
                    <a:lnTo>
                      <a:pt x="161" y="85"/>
                    </a:lnTo>
                    <a:lnTo>
                      <a:pt x="168" y="80"/>
                    </a:lnTo>
                    <a:lnTo>
                      <a:pt x="173" y="74"/>
                    </a:lnTo>
                    <a:lnTo>
                      <a:pt x="176" y="67"/>
                    </a:lnTo>
                    <a:lnTo>
                      <a:pt x="185" y="62"/>
                    </a:lnTo>
                    <a:lnTo>
                      <a:pt x="194" y="63"/>
                    </a:lnTo>
                    <a:lnTo>
                      <a:pt x="199" y="68"/>
                    </a:lnTo>
                    <a:lnTo>
                      <a:pt x="202" y="77"/>
                    </a:lnTo>
                    <a:lnTo>
                      <a:pt x="221" y="55"/>
                    </a:lnTo>
                    <a:lnTo>
                      <a:pt x="244" y="72"/>
                    </a:lnTo>
                    <a:lnTo>
                      <a:pt x="241" y="97"/>
                    </a:lnTo>
                    <a:lnTo>
                      <a:pt x="246" y="93"/>
                    </a:lnTo>
                    <a:lnTo>
                      <a:pt x="252" y="90"/>
                    </a:lnTo>
                    <a:lnTo>
                      <a:pt x="259" y="86"/>
                    </a:lnTo>
                    <a:lnTo>
                      <a:pt x="266" y="83"/>
                    </a:lnTo>
                    <a:lnTo>
                      <a:pt x="272" y="80"/>
                    </a:lnTo>
                    <a:lnTo>
                      <a:pt x="278" y="78"/>
                    </a:lnTo>
                    <a:lnTo>
                      <a:pt x="283" y="77"/>
                    </a:lnTo>
                    <a:lnTo>
                      <a:pt x="288" y="77"/>
                    </a:lnTo>
                    <a:lnTo>
                      <a:pt x="279" y="86"/>
                    </a:lnTo>
                    <a:lnTo>
                      <a:pt x="276" y="95"/>
                    </a:lnTo>
                    <a:lnTo>
                      <a:pt x="278" y="105"/>
                    </a:lnTo>
                    <a:lnTo>
                      <a:pt x="282" y="114"/>
                    </a:lnTo>
                    <a:lnTo>
                      <a:pt x="265" y="125"/>
                    </a:lnTo>
                    <a:lnTo>
                      <a:pt x="246" y="135"/>
                    </a:lnTo>
                    <a:lnTo>
                      <a:pt x="227" y="139"/>
                    </a:lnTo>
                    <a:lnTo>
                      <a:pt x="207" y="142"/>
                    </a:lnTo>
                    <a:lnTo>
                      <a:pt x="189" y="139"/>
                    </a:lnTo>
                    <a:lnTo>
                      <a:pt x="173" y="131"/>
                    </a:lnTo>
                    <a:lnTo>
                      <a:pt x="159" y="118"/>
                    </a:lnTo>
                    <a:lnTo>
                      <a:pt x="149" y="100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63" name="Freeform 65"/>
              <p:cNvSpPr>
                <a:spLocks/>
              </p:cNvSpPr>
              <p:nvPr/>
            </p:nvSpPr>
            <p:spPr bwMode="auto">
              <a:xfrm>
                <a:off x="5884" y="3375"/>
                <a:ext cx="72" cy="46"/>
              </a:xfrm>
              <a:custGeom>
                <a:avLst/>
                <a:gdLst>
                  <a:gd name="T0" fmla="*/ 35 w 142"/>
                  <a:gd name="T1" fmla="*/ 7 h 94"/>
                  <a:gd name="T2" fmla="*/ 33 w 142"/>
                  <a:gd name="T3" fmla="*/ 5 h 94"/>
                  <a:gd name="T4" fmla="*/ 32 w 142"/>
                  <a:gd name="T5" fmla="*/ 3 h 94"/>
                  <a:gd name="T6" fmla="*/ 30 w 142"/>
                  <a:gd name="T7" fmla="*/ 3 h 94"/>
                  <a:gd name="T8" fmla="*/ 29 w 142"/>
                  <a:gd name="T9" fmla="*/ 2 h 94"/>
                  <a:gd name="T10" fmla="*/ 27 w 142"/>
                  <a:gd name="T11" fmla="*/ 2 h 94"/>
                  <a:gd name="T12" fmla="*/ 26 w 142"/>
                  <a:gd name="T13" fmla="*/ 2 h 94"/>
                  <a:gd name="T14" fmla="*/ 24 w 142"/>
                  <a:gd name="T15" fmla="*/ 2 h 94"/>
                  <a:gd name="T16" fmla="*/ 22 w 142"/>
                  <a:gd name="T17" fmla="*/ 3 h 94"/>
                  <a:gd name="T18" fmla="*/ 20 w 142"/>
                  <a:gd name="T19" fmla="*/ 1 h 94"/>
                  <a:gd name="T20" fmla="*/ 17 w 142"/>
                  <a:gd name="T21" fmla="*/ 0 h 94"/>
                  <a:gd name="T22" fmla="*/ 15 w 142"/>
                  <a:gd name="T23" fmla="*/ 0 h 94"/>
                  <a:gd name="T24" fmla="*/ 12 w 142"/>
                  <a:gd name="T25" fmla="*/ 0 h 94"/>
                  <a:gd name="T26" fmla="*/ 9 w 142"/>
                  <a:gd name="T27" fmla="*/ 0 h 94"/>
                  <a:gd name="T28" fmla="*/ 7 w 142"/>
                  <a:gd name="T29" fmla="*/ 1 h 94"/>
                  <a:gd name="T30" fmla="*/ 4 w 142"/>
                  <a:gd name="T31" fmla="*/ 3 h 94"/>
                  <a:gd name="T32" fmla="*/ 2 w 142"/>
                  <a:gd name="T33" fmla="*/ 6 h 94"/>
                  <a:gd name="T34" fmla="*/ 0 w 142"/>
                  <a:gd name="T35" fmla="*/ 12 h 94"/>
                  <a:gd name="T36" fmla="*/ 1 w 142"/>
                  <a:gd name="T37" fmla="*/ 17 h 94"/>
                  <a:gd name="T38" fmla="*/ 3 w 142"/>
                  <a:gd name="T39" fmla="*/ 21 h 94"/>
                  <a:gd name="T40" fmla="*/ 4 w 142"/>
                  <a:gd name="T41" fmla="*/ 23 h 94"/>
                  <a:gd name="T42" fmla="*/ 12 w 142"/>
                  <a:gd name="T43" fmla="*/ 16 h 94"/>
                  <a:gd name="T44" fmla="*/ 20 w 142"/>
                  <a:gd name="T45" fmla="*/ 20 h 94"/>
                  <a:gd name="T46" fmla="*/ 20 w 142"/>
                  <a:gd name="T47" fmla="*/ 19 h 94"/>
                  <a:gd name="T48" fmla="*/ 21 w 142"/>
                  <a:gd name="T49" fmla="*/ 18 h 94"/>
                  <a:gd name="T50" fmla="*/ 23 w 142"/>
                  <a:gd name="T51" fmla="*/ 16 h 94"/>
                  <a:gd name="T52" fmla="*/ 24 w 142"/>
                  <a:gd name="T53" fmla="*/ 14 h 94"/>
                  <a:gd name="T54" fmla="*/ 27 w 142"/>
                  <a:gd name="T55" fmla="*/ 12 h 94"/>
                  <a:gd name="T56" fmla="*/ 30 w 142"/>
                  <a:gd name="T57" fmla="*/ 11 h 94"/>
                  <a:gd name="T58" fmla="*/ 33 w 142"/>
                  <a:gd name="T59" fmla="*/ 12 h 94"/>
                  <a:gd name="T60" fmla="*/ 37 w 142"/>
                  <a:gd name="T61" fmla="*/ 14 h 94"/>
                  <a:gd name="T62" fmla="*/ 35 w 142"/>
                  <a:gd name="T63" fmla="*/ 7 h 9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2" h="94">
                    <a:moveTo>
                      <a:pt x="137" y="31"/>
                    </a:moveTo>
                    <a:lnTo>
                      <a:pt x="131" y="22"/>
                    </a:lnTo>
                    <a:lnTo>
                      <a:pt x="124" y="15"/>
                    </a:lnTo>
                    <a:lnTo>
                      <a:pt x="118" y="12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0" y="9"/>
                    </a:lnTo>
                    <a:lnTo>
                      <a:pt x="93" y="11"/>
                    </a:lnTo>
                    <a:lnTo>
                      <a:pt x="86" y="12"/>
                    </a:lnTo>
                    <a:lnTo>
                      <a:pt x="77" y="6"/>
                    </a:lnTo>
                    <a:lnTo>
                      <a:pt x="68" y="3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5" y="3"/>
                    </a:lnTo>
                    <a:lnTo>
                      <a:pt x="25" y="7"/>
                    </a:lnTo>
                    <a:lnTo>
                      <a:pt x="16" y="15"/>
                    </a:lnTo>
                    <a:lnTo>
                      <a:pt x="8" y="26"/>
                    </a:lnTo>
                    <a:lnTo>
                      <a:pt x="0" y="50"/>
                    </a:lnTo>
                    <a:lnTo>
                      <a:pt x="2" y="69"/>
                    </a:lnTo>
                    <a:lnTo>
                      <a:pt x="9" y="85"/>
                    </a:lnTo>
                    <a:lnTo>
                      <a:pt x="16" y="94"/>
                    </a:lnTo>
                    <a:lnTo>
                      <a:pt x="47" y="68"/>
                    </a:lnTo>
                    <a:lnTo>
                      <a:pt x="78" y="82"/>
                    </a:lnTo>
                    <a:lnTo>
                      <a:pt x="79" y="80"/>
                    </a:lnTo>
                    <a:lnTo>
                      <a:pt x="82" y="73"/>
                    </a:lnTo>
                    <a:lnTo>
                      <a:pt x="88" y="65"/>
                    </a:lnTo>
                    <a:lnTo>
                      <a:pt x="95" y="57"/>
                    </a:lnTo>
                    <a:lnTo>
                      <a:pt x="104" y="50"/>
                    </a:lnTo>
                    <a:lnTo>
                      <a:pt x="116" y="46"/>
                    </a:lnTo>
                    <a:lnTo>
                      <a:pt x="129" y="49"/>
                    </a:lnTo>
                    <a:lnTo>
                      <a:pt x="142" y="59"/>
                    </a:lnTo>
                    <a:lnTo>
                      <a:pt x="137" y="31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64" name="Freeform 66"/>
              <p:cNvSpPr>
                <a:spLocks/>
              </p:cNvSpPr>
              <p:nvPr/>
            </p:nvSpPr>
            <p:spPr bwMode="auto">
              <a:xfrm>
                <a:off x="5915" y="3409"/>
                <a:ext cx="46" cy="31"/>
              </a:xfrm>
              <a:custGeom>
                <a:avLst/>
                <a:gdLst>
                  <a:gd name="T0" fmla="*/ 14 w 92"/>
                  <a:gd name="T1" fmla="*/ 0 h 64"/>
                  <a:gd name="T2" fmla="*/ 17 w 92"/>
                  <a:gd name="T3" fmla="*/ 2 h 64"/>
                  <a:gd name="T4" fmla="*/ 19 w 92"/>
                  <a:gd name="T5" fmla="*/ 5 h 64"/>
                  <a:gd name="T6" fmla="*/ 19 w 92"/>
                  <a:gd name="T7" fmla="*/ 9 h 64"/>
                  <a:gd name="T8" fmla="*/ 16 w 92"/>
                  <a:gd name="T9" fmla="*/ 11 h 64"/>
                  <a:gd name="T10" fmla="*/ 23 w 92"/>
                  <a:gd name="T11" fmla="*/ 12 h 64"/>
                  <a:gd name="T12" fmla="*/ 23 w 92"/>
                  <a:gd name="T13" fmla="*/ 12 h 64"/>
                  <a:gd name="T14" fmla="*/ 22 w 92"/>
                  <a:gd name="T15" fmla="*/ 12 h 64"/>
                  <a:gd name="T16" fmla="*/ 21 w 92"/>
                  <a:gd name="T17" fmla="*/ 13 h 64"/>
                  <a:gd name="T18" fmla="*/ 20 w 92"/>
                  <a:gd name="T19" fmla="*/ 14 h 64"/>
                  <a:gd name="T20" fmla="*/ 18 w 92"/>
                  <a:gd name="T21" fmla="*/ 14 h 64"/>
                  <a:gd name="T22" fmla="*/ 16 w 92"/>
                  <a:gd name="T23" fmla="*/ 15 h 64"/>
                  <a:gd name="T24" fmla="*/ 15 w 92"/>
                  <a:gd name="T25" fmla="*/ 15 h 64"/>
                  <a:gd name="T26" fmla="*/ 14 w 92"/>
                  <a:gd name="T27" fmla="*/ 15 h 64"/>
                  <a:gd name="T28" fmla="*/ 12 w 92"/>
                  <a:gd name="T29" fmla="*/ 15 h 64"/>
                  <a:gd name="T30" fmla="*/ 11 w 92"/>
                  <a:gd name="T31" fmla="*/ 14 h 64"/>
                  <a:gd name="T32" fmla="*/ 9 w 92"/>
                  <a:gd name="T33" fmla="*/ 14 h 64"/>
                  <a:gd name="T34" fmla="*/ 7 w 92"/>
                  <a:gd name="T35" fmla="*/ 13 h 64"/>
                  <a:gd name="T36" fmla="*/ 5 w 92"/>
                  <a:gd name="T37" fmla="*/ 12 h 64"/>
                  <a:gd name="T38" fmla="*/ 3 w 92"/>
                  <a:gd name="T39" fmla="*/ 10 h 64"/>
                  <a:gd name="T40" fmla="*/ 2 w 92"/>
                  <a:gd name="T41" fmla="*/ 9 h 64"/>
                  <a:gd name="T42" fmla="*/ 0 w 92"/>
                  <a:gd name="T43" fmla="*/ 8 h 64"/>
                  <a:gd name="T44" fmla="*/ 3 w 92"/>
                  <a:gd name="T45" fmla="*/ 8 h 64"/>
                  <a:gd name="T46" fmla="*/ 6 w 92"/>
                  <a:gd name="T47" fmla="*/ 8 h 64"/>
                  <a:gd name="T48" fmla="*/ 8 w 92"/>
                  <a:gd name="T49" fmla="*/ 7 h 64"/>
                  <a:gd name="T50" fmla="*/ 10 w 92"/>
                  <a:gd name="T51" fmla="*/ 6 h 64"/>
                  <a:gd name="T52" fmla="*/ 12 w 92"/>
                  <a:gd name="T53" fmla="*/ 5 h 64"/>
                  <a:gd name="T54" fmla="*/ 13 w 92"/>
                  <a:gd name="T55" fmla="*/ 3 h 64"/>
                  <a:gd name="T56" fmla="*/ 13 w 92"/>
                  <a:gd name="T57" fmla="*/ 1 h 64"/>
                  <a:gd name="T58" fmla="*/ 14 w 92"/>
                  <a:gd name="T59" fmla="*/ 0 h 6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2" h="64">
                    <a:moveTo>
                      <a:pt x="53" y="0"/>
                    </a:moveTo>
                    <a:lnTo>
                      <a:pt x="65" y="9"/>
                    </a:lnTo>
                    <a:lnTo>
                      <a:pt x="74" y="23"/>
                    </a:lnTo>
                    <a:lnTo>
                      <a:pt x="74" y="37"/>
                    </a:lnTo>
                    <a:lnTo>
                      <a:pt x="64" y="45"/>
                    </a:lnTo>
                    <a:lnTo>
                      <a:pt x="92" y="50"/>
                    </a:lnTo>
                    <a:lnTo>
                      <a:pt x="91" y="51"/>
                    </a:lnTo>
                    <a:lnTo>
                      <a:pt x="87" y="52"/>
                    </a:lnTo>
                    <a:lnTo>
                      <a:pt x="82" y="54"/>
                    </a:lnTo>
                    <a:lnTo>
                      <a:pt x="77" y="57"/>
                    </a:lnTo>
                    <a:lnTo>
                      <a:pt x="70" y="59"/>
                    </a:lnTo>
                    <a:lnTo>
                      <a:pt x="64" y="61"/>
                    </a:lnTo>
                    <a:lnTo>
                      <a:pt x="57" y="62"/>
                    </a:lnTo>
                    <a:lnTo>
                      <a:pt x="53" y="64"/>
                    </a:lnTo>
                    <a:lnTo>
                      <a:pt x="48" y="62"/>
                    </a:lnTo>
                    <a:lnTo>
                      <a:pt x="42" y="60"/>
                    </a:lnTo>
                    <a:lnTo>
                      <a:pt x="35" y="58"/>
                    </a:lnTo>
                    <a:lnTo>
                      <a:pt x="27" y="53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5" y="39"/>
                    </a:lnTo>
                    <a:lnTo>
                      <a:pt x="0" y="36"/>
                    </a:lnTo>
                    <a:lnTo>
                      <a:pt x="11" y="36"/>
                    </a:lnTo>
                    <a:lnTo>
                      <a:pt x="21" y="35"/>
                    </a:lnTo>
                    <a:lnTo>
                      <a:pt x="30" y="31"/>
                    </a:lnTo>
                    <a:lnTo>
                      <a:pt x="38" y="27"/>
                    </a:lnTo>
                    <a:lnTo>
                      <a:pt x="45" y="21"/>
                    </a:lnTo>
                    <a:lnTo>
                      <a:pt x="49" y="14"/>
                    </a:lnTo>
                    <a:lnTo>
                      <a:pt x="51" y="7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65" name="Freeform 67"/>
              <p:cNvSpPr>
                <a:spLocks/>
              </p:cNvSpPr>
              <p:nvPr/>
            </p:nvSpPr>
            <p:spPr bwMode="auto">
              <a:xfrm>
                <a:off x="5889" y="3438"/>
                <a:ext cx="29" cy="35"/>
              </a:xfrm>
              <a:custGeom>
                <a:avLst/>
                <a:gdLst>
                  <a:gd name="T0" fmla="*/ 7 w 56"/>
                  <a:gd name="T1" fmla="*/ 0 h 70"/>
                  <a:gd name="T2" fmla="*/ 4 w 56"/>
                  <a:gd name="T3" fmla="*/ 4 h 70"/>
                  <a:gd name="T4" fmla="*/ 2 w 56"/>
                  <a:gd name="T5" fmla="*/ 9 h 70"/>
                  <a:gd name="T6" fmla="*/ 0 w 56"/>
                  <a:gd name="T7" fmla="*/ 12 h 70"/>
                  <a:gd name="T8" fmla="*/ 1 w 56"/>
                  <a:gd name="T9" fmla="*/ 15 h 70"/>
                  <a:gd name="T10" fmla="*/ 1 w 56"/>
                  <a:gd name="T11" fmla="*/ 16 h 70"/>
                  <a:gd name="T12" fmla="*/ 2 w 56"/>
                  <a:gd name="T13" fmla="*/ 17 h 70"/>
                  <a:gd name="T14" fmla="*/ 4 w 56"/>
                  <a:gd name="T15" fmla="*/ 17 h 70"/>
                  <a:gd name="T16" fmla="*/ 6 w 56"/>
                  <a:gd name="T17" fmla="*/ 18 h 70"/>
                  <a:gd name="T18" fmla="*/ 8 w 56"/>
                  <a:gd name="T19" fmla="*/ 18 h 70"/>
                  <a:gd name="T20" fmla="*/ 10 w 56"/>
                  <a:gd name="T21" fmla="*/ 18 h 70"/>
                  <a:gd name="T22" fmla="*/ 12 w 56"/>
                  <a:gd name="T23" fmla="*/ 17 h 70"/>
                  <a:gd name="T24" fmla="*/ 15 w 56"/>
                  <a:gd name="T25" fmla="*/ 15 h 70"/>
                  <a:gd name="T26" fmla="*/ 8 w 56"/>
                  <a:gd name="T27" fmla="*/ 10 h 70"/>
                  <a:gd name="T28" fmla="*/ 8 w 56"/>
                  <a:gd name="T29" fmla="*/ 6 h 70"/>
                  <a:gd name="T30" fmla="*/ 9 w 56"/>
                  <a:gd name="T31" fmla="*/ 6 h 70"/>
                  <a:gd name="T32" fmla="*/ 11 w 56"/>
                  <a:gd name="T33" fmla="*/ 6 h 70"/>
                  <a:gd name="T34" fmla="*/ 14 w 56"/>
                  <a:gd name="T35" fmla="*/ 7 h 70"/>
                  <a:gd name="T36" fmla="*/ 15 w 56"/>
                  <a:gd name="T37" fmla="*/ 9 h 70"/>
                  <a:gd name="T38" fmla="*/ 15 w 56"/>
                  <a:gd name="T39" fmla="*/ 6 h 70"/>
                  <a:gd name="T40" fmla="*/ 13 w 56"/>
                  <a:gd name="T41" fmla="*/ 3 h 70"/>
                  <a:gd name="T42" fmla="*/ 10 w 56"/>
                  <a:gd name="T43" fmla="*/ 2 h 70"/>
                  <a:gd name="T44" fmla="*/ 7 w 56"/>
                  <a:gd name="T45" fmla="*/ 0 h 7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56" h="70">
                    <a:moveTo>
                      <a:pt x="25" y="0"/>
                    </a:moveTo>
                    <a:lnTo>
                      <a:pt x="14" y="16"/>
                    </a:lnTo>
                    <a:lnTo>
                      <a:pt x="5" y="33"/>
                    </a:lnTo>
                    <a:lnTo>
                      <a:pt x="0" y="48"/>
                    </a:lnTo>
                    <a:lnTo>
                      <a:pt x="1" y="59"/>
                    </a:lnTo>
                    <a:lnTo>
                      <a:pt x="3" y="62"/>
                    </a:lnTo>
                    <a:lnTo>
                      <a:pt x="8" y="66"/>
                    </a:lnTo>
                    <a:lnTo>
                      <a:pt x="14" y="68"/>
                    </a:lnTo>
                    <a:lnTo>
                      <a:pt x="21" y="70"/>
                    </a:lnTo>
                    <a:lnTo>
                      <a:pt x="29" y="70"/>
                    </a:lnTo>
                    <a:lnTo>
                      <a:pt x="37" y="69"/>
                    </a:lnTo>
                    <a:lnTo>
                      <a:pt x="45" y="66"/>
                    </a:lnTo>
                    <a:lnTo>
                      <a:pt x="54" y="59"/>
                    </a:lnTo>
                    <a:lnTo>
                      <a:pt x="29" y="39"/>
                    </a:lnTo>
                    <a:lnTo>
                      <a:pt x="31" y="22"/>
                    </a:lnTo>
                    <a:lnTo>
                      <a:pt x="34" y="22"/>
                    </a:lnTo>
                    <a:lnTo>
                      <a:pt x="43" y="23"/>
                    </a:lnTo>
                    <a:lnTo>
                      <a:pt x="52" y="26"/>
                    </a:lnTo>
                    <a:lnTo>
                      <a:pt x="56" y="33"/>
                    </a:lnTo>
                    <a:lnTo>
                      <a:pt x="55" y="21"/>
                    </a:lnTo>
                    <a:lnTo>
                      <a:pt x="48" y="11"/>
                    </a:lnTo>
                    <a:lnTo>
                      <a:pt x="38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CCFF66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aphicFrame>
          <p:nvGraphicFramePr>
            <p:cNvPr id="68616" name="Object 68"/>
            <p:cNvGraphicFramePr>
              <a:graphicFrameLocks noChangeAspect="1"/>
            </p:cNvGraphicFramePr>
            <p:nvPr/>
          </p:nvGraphicFramePr>
          <p:xfrm>
            <a:off x="455" y="1180"/>
            <a:ext cx="356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6" name="Clip" r:id="rId3" imgW="503331" imgH="658624" progId="MS_ClipArt_Gallery.2">
                    <p:embed/>
                  </p:oleObj>
                </mc:Choice>
                <mc:Fallback>
                  <p:oleObj name="Clip" r:id="rId3" imgW="503331" imgH="658624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" y="1180"/>
                          <a:ext cx="356" cy="4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8617" name="Group 69"/>
            <p:cNvGrpSpPr>
              <a:grpSpLocks/>
            </p:cNvGrpSpPr>
            <p:nvPr/>
          </p:nvGrpSpPr>
          <p:grpSpPr bwMode="auto">
            <a:xfrm>
              <a:off x="3534" y="1797"/>
              <a:ext cx="2059" cy="1777"/>
              <a:chOff x="3534" y="1797"/>
              <a:chExt cx="2059" cy="1777"/>
            </a:xfrm>
          </p:grpSpPr>
          <p:sp>
            <p:nvSpPr>
              <p:cNvPr id="68630" name="AutoShape 72"/>
              <p:cNvSpPr>
                <a:spLocks noChangeArrowheads="1"/>
              </p:cNvSpPr>
              <p:nvPr/>
            </p:nvSpPr>
            <p:spPr bwMode="auto">
              <a:xfrm>
                <a:off x="4565" y="2486"/>
                <a:ext cx="1028" cy="734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FRACTIONATION</a:t>
                </a:r>
              </a:p>
            </p:txBody>
          </p:sp>
          <p:sp>
            <p:nvSpPr>
              <p:cNvPr id="68631" name="AutoShape 73"/>
              <p:cNvSpPr>
                <a:spLocks noChangeArrowheads="1"/>
              </p:cNvSpPr>
              <p:nvPr/>
            </p:nvSpPr>
            <p:spPr bwMode="auto">
              <a:xfrm>
                <a:off x="4572" y="2105"/>
                <a:ext cx="1015" cy="213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>
                    <a:latin typeface="Arial" charset="0"/>
                  </a:rPr>
                  <a:t>DRYING</a:t>
                </a:r>
              </a:p>
            </p:txBody>
          </p:sp>
          <p:sp>
            <p:nvSpPr>
              <p:cNvPr id="68632" name="Line 74"/>
              <p:cNvSpPr>
                <a:spLocks noChangeShapeType="1"/>
              </p:cNvSpPr>
              <p:nvPr/>
            </p:nvSpPr>
            <p:spPr bwMode="auto">
              <a:xfrm flipH="1">
                <a:off x="5057" y="1797"/>
                <a:ext cx="1" cy="32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33" name="Line 75"/>
              <p:cNvSpPr>
                <a:spLocks noChangeShapeType="1"/>
              </p:cNvSpPr>
              <p:nvPr/>
            </p:nvSpPr>
            <p:spPr bwMode="auto">
              <a:xfrm>
                <a:off x="5067" y="2313"/>
                <a:ext cx="4" cy="28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34" name="AutoShape 76"/>
              <p:cNvSpPr>
                <a:spLocks noChangeArrowheads="1"/>
              </p:cNvSpPr>
              <p:nvPr/>
            </p:nvSpPr>
            <p:spPr bwMode="auto">
              <a:xfrm rot="16200000" flipH="1">
                <a:off x="3532" y="3352"/>
                <a:ext cx="224" cy="219"/>
              </a:xfrm>
              <a:prstGeom prst="rightArrow">
                <a:avLst>
                  <a:gd name="adj1" fmla="val 75000"/>
                  <a:gd name="adj2" fmla="val 51146"/>
                </a:avLst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81D5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18" name="Group 81"/>
            <p:cNvGrpSpPr>
              <a:grpSpLocks/>
            </p:cNvGrpSpPr>
            <p:nvPr/>
          </p:nvGrpSpPr>
          <p:grpSpPr bwMode="auto">
            <a:xfrm>
              <a:off x="231" y="2942"/>
              <a:ext cx="2776" cy="1026"/>
              <a:chOff x="336" y="3279"/>
              <a:chExt cx="2942" cy="1170"/>
            </a:xfrm>
          </p:grpSpPr>
          <p:sp>
            <p:nvSpPr>
              <p:cNvPr id="68621" name="AutoShape 84"/>
              <p:cNvSpPr>
                <a:spLocks noChangeArrowheads="1"/>
              </p:cNvSpPr>
              <p:nvPr/>
            </p:nvSpPr>
            <p:spPr bwMode="auto">
              <a:xfrm>
                <a:off x="336" y="4104"/>
                <a:ext cx="868" cy="345"/>
              </a:xfrm>
              <a:prstGeom prst="cube">
                <a:avLst>
                  <a:gd name="adj" fmla="val 24995"/>
                </a:avLst>
              </a:prstGeom>
              <a:solidFill>
                <a:srgbClr val="CCEC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000" b="1" dirty="0">
                    <a:latin typeface="Arial" charset="0"/>
                  </a:rPr>
                  <a:t>DOWN STREAM</a:t>
                </a:r>
              </a:p>
              <a:p>
                <a:pPr>
                  <a:spcBef>
                    <a:spcPct val="0"/>
                  </a:spcBef>
                </a:pPr>
                <a:r>
                  <a:rPr lang="nl-NL" sz="1000" b="1" dirty="0">
                    <a:latin typeface="Arial" charset="0"/>
                  </a:rPr>
                  <a:t>PROCESSING</a:t>
                </a:r>
                <a:endParaRPr lang="nl-NL" sz="2400" dirty="0">
                  <a:latin typeface="Times New Roman" pitchFamily="18" charset="0"/>
                </a:endParaRPr>
              </a:p>
            </p:txBody>
          </p:sp>
          <p:sp>
            <p:nvSpPr>
              <p:cNvPr id="68622" name="Rectangle 85"/>
              <p:cNvSpPr>
                <a:spLocks noChangeArrowheads="1"/>
              </p:cNvSpPr>
              <p:nvPr/>
            </p:nvSpPr>
            <p:spPr bwMode="auto">
              <a:xfrm>
                <a:off x="1632" y="4152"/>
                <a:ext cx="1646" cy="273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r>
                  <a:rPr lang="nl-NL" sz="1600" b="1">
                    <a:latin typeface="Arial" charset="0"/>
                  </a:rPr>
                  <a:t>2°-generation products</a:t>
                </a:r>
              </a:p>
            </p:txBody>
          </p:sp>
          <p:sp>
            <p:nvSpPr>
              <p:cNvPr id="68623" name="Line 86"/>
              <p:cNvSpPr>
                <a:spLocks noChangeShapeType="1"/>
              </p:cNvSpPr>
              <p:nvPr/>
            </p:nvSpPr>
            <p:spPr bwMode="auto">
              <a:xfrm rot="16200000">
                <a:off x="1412" y="4080"/>
                <a:ext cx="3" cy="43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624" name="Line 87"/>
              <p:cNvSpPr>
                <a:spLocks noChangeShapeType="1"/>
              </p:cNvSpPr>
              <p:nvPr/>
            </p:nvSpPr>
            <p:spPr bwMode="auto">
              <a:xfrm flipH="1">
                <a:off x="798" y="3279"/>
                <a:ext cx="10" cy="590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9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09135"/>
            <a:ext cx="8229600" cy="714963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GB" sz="2800" smtClean="0"/>
              <a:t>Grass Biorefinery</a:t>
            </a:r>
            <a:endParaRPr lang="en-GB" sz="2800" dirty="0" smtClean="0"/>
          </a:p>
        </p:txBody>
      </p:sp>
      <p:grpSp>
        <p:nvGrpSpPr>
          <p:cNvPr id="91" name="Group 5"/>
          <p:cNvGrpSpPr>
            <a:grpSpLocks/>
          </p:cNvGrpSpPr>
          <p:nvPr/>
        </p:nvGrpSpPr>
        <p:grpSpPr bwMode="auto">
          <a:xfrm>
            <a:off x="2366220" y="3065985"/>
            <a:ext cx="2729411" cy="1763923"/>
            <a:chOff x="3072" y="2352"/>
            <a:chExt cx="2832" cy="1296"/>
          </a:xfrm>
        </p:grpSpPr>
        <p:pic>
          <p:nvPicPr>
            <p:cNvPr id="92" name="Picture 6" descr="grass protei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352"/>
              <a:ext cx="2832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Rectangle 7"/>
            <p:cNvSpPr>
              <a:spLocks noChangeArrowheads="1"/>
            </p:cNvSpPr>
            <p:nvPr/>
          </p:nvSpPr>
          <p:spPr bwMode="auto">
            <a:xfrm>
              <a:off x="3072" y="2352"/>
              <a:ext cx="2832" cy="1296"/>
            </a:xfrm>
            <a:prstGeom prst="rect">
              <a:avLst/>
            </a:prstGeom>
            <a:noFill/>
            <a:ln w="42863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4C78"/>
                </a:solidFill>
              </a:endParaRPr>
            </a:p>
          </p:txBody>
        </p:sp>
      </p:grpSp>
      <p:sp>
        <p:nvSpPr>
          <p:cNvPr id="96" name="Rectangle 9"/>
          <p:cNvSpPr>
            <a:spLocks noChangeArrowheads="1"/>
          </p:cNvSpPr>
          <p:nvPr/>
        </p:nvSpPr>
        <p:spPr bwMode="auto">
          <a:xfrm>
            <a:off x="4278135" y="3452298"/>
            <a:ext cx="785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>
                <a:solidFill>
                  <a:srgbClr val="004C78"/>
                </a:solidFill>
              </a:rPr>
              <a:t>g</a:t>
            </a:r>
            <a:r>
              <a:rPr lang="en-GB" sz="1200" b="1" dirty="0" smtClean="0">
                <a:solidFill>
                  <a:srgbClr val="004C78"/>
                </a:solidFill>
              </a:rPr>
              <a:t>reen </a:t>
            </a:r>
            <a:r>
              <a:rPr lang="en-GB" sz="1200" b="1" dirty="0">
                <a:solidFill>
                  <a:srgbClr val="004C78"/>
                </a:solidFill>
              </a:rPr>
              <a:t>grass protein</a:t>
            </a:r>
          </a:p>
        </p:txBody>
      </p:sp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2543595" y="4197835"/>
            <a:ext cx="842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>
                <a:solidFill>
                  <a:srgbClr val="004C78"/>
                </a:solidFill>
              </a:rPr>
              <a:t>compound feed</a:t>
            </a:r>
          </a:p>
        </p:txBody>
      </p:sp>
      <p:sp>
        <p:nvSpPr>
          <p:cNvPr id="98" name="Rectangle 11"/>
          <p:cNvSpPr>
            <a:spLocks noChangeArrowheads="1"/>
          </p:cNvSpPr>
          <p:nvPr/>
        </p:nvSpPr>
        <p:spPr bwMode="auto">
          <a:xfrm>
            <a:off x="3308182" y="3112875"/>
            <a:ext cx="771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>
                <a:solidFill>
                  <a:srgbClr val="004C78"/>
                </a:solidFill>
              </a:rPr>
              <a:t>white grass protein</a:t>
            </a:r>
          </a:p>
        </p:txBody>
      </p:sp>
      <p:sp>
        <p:nvSpPr>
          <p:cNvPr id="99" name="Rectangle 12"/>
          <p:cNvSpPr>
            <a:spLocks noChangeArrowheads="1"/>
          </p:cNvSpPr>
          <p:nvPr/>
        </p:nvSpPr>
        <p:spPr bwMode="auto">
          <a:xfrm>
            <a:off x="2445595" y="3065986"/>
            <a:ext cx="12361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GB" sz="1800" b="1" dirty="0">
                <a:solidFill>
                  <a:srgbClr val="292929"/>
                </a:solidFill>
              </a:rPr>
              <a:t>Grass protein</a:t>
            </a:r>
            <a:r>
              <a:rPr lang="en-GB" sz="1200" b="1" dirty="0">
                <a:solidFill>
                  <a:srgbClr val="292929"/>
                </a:solidFill>
              </a:rPr>
              <a:t> (products)</a:t>
            </a:r>
            <a:endParaRPr lang="en-GB" sz="1200" dirty="0">
              <a:solidFill>
                <a:srgbClr val="292929"/>
              </a:solidFill>
            </a:endParaRPr>
          </a:p>
        </p:txBody>
      </p:sp>
      <p:pic>
        <p:nvPicPr>
          <p:cNvPr id="100" name="Picture 22" descr="DSCN2902"/>
          <p:cNvPicPr>
            <a:picLocks noChangeAspect="1" noChangeArrowheads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655" y="5430839"/>
            <a:ext cx="1025525" cy="1181100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" name="Picture 23" descr="DSCN2894"/>
          <p:cNvPicPr>
            <a:picLocks noChangeAspect="1" noChangeArrowheads="1"/>
          </p:cNvPicPr>
          <p:nvPr/>
        </p:nvPicPr>
        <p:blipFill>
          <a:blip r:embed="rId7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17" y="5430839"/>
            <a:ext cx="1452563" cy="1181100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" name="Rectangle 12"/>
          <p:cNvSpPr>
            <a:spLocks noChangeArrowheads="1"/>
          </p:cNvSpPr>
          <p:nvPr/>
        </p:nvSpPr>
        <p:spPr bwMode="auto">
          <a:xfrm>
            <a:off x="5940724" y="5430839"/>
            <a:ext cx="10753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GB" sz="1800" b="1" dirty="0" smtClean="0">
                <a:solidFill>
                  <a:srgbClr val="292929"/>
                </a:solidFill>
              </a:rPr>
              <a:t>Fibre </a:t>
            </a:r>
            <a:r>
              <a:rPr lang="en-GB" sz="1200" b="1" dirty="0" smtClean="0">
                <a:solidFill>
                  <a:srgbClr val="292929"/>
                </a:solidFill>
              </a:rPr>
              <a:t>(products)</a:t>
            </a:r>
          </a:p>
        </p:txBody>
      </p:sp>
      <p:pic>
        <p:nvPicPr>
          <p:cNvPr id="103" name="Picture 2" descr="grass jui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2" y="4273060"/>
            <a:ext cx="1030288" cy="1520720"/>
          </a:xfrm>
          <a:prstGeom prst="rect">
            <a:avLst/>
          </a:prstGeom>
          <a:noFill/>
          <a:ln w="9525">
            <a:solidFill>
              <a:srgbClr val="438E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9"/>
          <p:cNvSpPr>
            <a:spLocks noChangeArrowheads="1"/>
          </p:cNvSpPr>
          <p:nvPr/>
        </p:nvSpPr>
        <p:spPr bwMode="auto">
          <a:xfrm>
            <a:off x="585317" y="4230197"/>
            <a:ext cx="1094918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l" defTabSz="762000">
              <a:spcBef>
                <a:spcPct val="0"/>
              </a:spcBef>
            </a:pPr>
            <a:r>
              <a:rPr lang="en-GB" sz="1400" b="1" dirty="0">
                <a:solidFill>
                  <a:srgbClr val="292929"/>
                </a:solidFill>
              </a:rPr>
              <a:t>Grass juice concentrate</a:t>
            </a:r>
          </a:p>
        </p:txBody>
      </p:sp>
    </p:spTree>
    <p:extLst>
      <p:ext uri="{BB962C8B-B14F-4D97-AF65-F5344CB8AC3E}">
        <p14:creationId xmlns:p14="http://schemas.microsoft.com/office/powerpoint/2010/main" val="2455162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C:\Users\bos039\AppData\Local\Microsoft\Windows\Temporary Internet Files\Content.Outlook\ON3Q2Y5X\DSC00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00" y="917720"/>
            <a:ext cx="3335864" cy="25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C:\Users\bos039\AppData\Local\Microsoft\Windows\Temporary Internet Files\Content.Outlook\ON3Q2Y5X\DSC00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1" y="917720"/>
            <a:ext cx="3335863" cy="25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1" name="Picture 7" descr="C:\Users\bos039\AppData\Local\Microsoft\Windows\Temporary Internet Files\Content.Outlook\ON3Q2Y5X\DSC00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2" name="Picture 8" descr="C:\Users\bos039\AppData\Local\Microsoft\Windows\Temporary Internet Files\Content.Outlook\ON3Q2Y5X\DSC008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1382" y="6405421"/>
            <a:ext cx="4959966" cy="3231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2000" dirty="0"/>
              <a:t>Mobile pilot GRASSA! </a:t>
            </a:r>
            <a:r>
              <a:rPr lang="en-GB" sz="2000" dirty="0" err="1"/>
              <a:t>Oenkerk</a:t>
            </a:r>
            <a:r>
              <a:rPr lang="en-GB" sz="2000" dirty="0"/>
              <a:t> (2011)</a:t>
            </a:r>
            <a:endParaRPr lang="en-GB" sz="2000" dirty="0" smtClean="0">
              <a:latin typeface="Verdana" pitchFamily="34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09135"/>
            <a:ext cx="8229600" cy="714963"/>
          </a:xfrm>
        </p:spPr>
        <p:txBody>
          <a:bodyPr/>
          <a:lstStyle/>
          <a:p>
            <a:pPr lvl="0">
              <a:lnSpc>
                <a:spcPct val="90000"/>
              </a:lnSpc>
            </a:pPr>
            <a:r>
              <a:rPr lang="en-GB" sz="2800" dirty="0" smtClean="0"/>
              <a:t>Grass Biorefinery</a:t>
            </a:r>
          </a:p>
        </p:txBody>
      </p:sp>
    </p:spTree>
    <p:extLst>
      <p:ext uri="{BB962C8B-B14F-4D97-AF65-F5344CB8AC3E}">
        <p14:creationId xmlns:p14="http://schemas.microsoft.com/office/powerpoint/2010/main" val="730578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2800" dirty="0"/>
              <a:t>Grass: few products or many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256931"/>
            <a:ext cx="74866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693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/>
          <p:cNvGraphicFramePr/>
          <p:nvPr>
            <p:extLst>
              <p:ext uri="{D42A27DB-BD31-4B8C-83A1-F6EECF244321}">
                <p14:modId xmlns:p14="http://schemas.microsoft.com/office/powerpoint/2010/main" val="1164083790"/>
              </p:ext>
            </p:extLst>
          </p:nvPr>
        </p:nvGraphicFramePr>
        <p:xfrm>
          <a:off x="0" y="1397000"/>
          <a:ext cx="768773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eperen 1"/>
          <p:cNvGrpSpPr/>
          <p:nvPr/>
        </p:nvGrpSpPr>
        <p:grpSpPr>
          <a:xfrm>
            <a:off x="5138970" y="3563344"/>
            <a:ext cx="1162560" cy="2269226"/>
            <a:chOff x="5748558" y="3512544"/>
            <a:chExt cx="1162560" cy="2269226"/>
          </a:xfrm>
        </p:grpSpPr>
        <p:sp>
          <p:nvSpPr>
            <p:cNvPr id="64" name="Ovaal 63"/>
            <p:cNvSpPr/>
            <p:nvPr/>
          </p:nvSpPr>
          <p:spPr bwMode="auto">
            <a:xfrm>
              <a:off x="5850896" y="3512544"/>
              <a:ext cx="947392" cy="94739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0325" dist="38100" dir="2700000" algn="ctr" rotWithShape="0">
                <a:schemeClr val="bg1">
                  <a:lumMod val="50000"/>
                  <a:alpha val="43000"/>
                </a:scheme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5748558" y="5333784"/>
              <a:ext cx="1162560" cy="447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Multiproduct</a:t>
              </a:r>
            </a:p>
            <a:p>
              <a:pPr algn="ctr">
                <a:lnSpc>
                  <a:spcPts val="13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biorefinery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</p:txBody>
        </p:sp>
      </p:grpSp>
      <p:sp>
        <p:nvSpPr>
          <p:cNvPr id="10" name="Boog 9"/>
          <p:cNvSpPr/>
          <p:nvPr/>
        </p:nvSpPr>
        <p:spPr bwMode="auto">
          <a:xfrm rot="15874431">
            <a:off x="5207012" y="3562350"/>
            <a:ext cx="996950" cy="990600"/>
          </a:xfrm>
          <a:prstGeom prst="arc">
            <a:avLst>
              <a:gd name="adj1" fmla="val 16200000"/>
              <a:gd name="adj2" fmla="val 2235189"/>
            </a:avLst>
          </a:prstGeom>
          <a:solidFill>
            <a:srgbClr val="199A3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1588"/>
            <a:ext cx="9087168" cy="1869322"/>
          </a:xfrm>
          <a:ln>
            <a:noFill/>
          </a:ln>
        </p:spPr>
        <p:txBody>
          <a:bodyPr/>
          <a:lstStyle/>
          <a:p>
            <a:r>
              <a:rPr lang="en-US" sz="2800" dirty="0" err="1" smtClean="0"/>
              <a:t>Biorefinery</a:t>
            </a:r>
            <a:r>
              <a:rPr lang="en-US" sz="2800" dirty="0" smtClean="0"/>
              <a:t> enables  power generation at 45€/ton and high quality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generation fermentation raw materials for 200€/ ton</a:t>
            </a:r>
          </a:p>
        </p:txBody>
      </p:sp>
      <p:grpSp>
        <p:nvGrpSpPr>
          <p:cNvPr id="15" name="Groeperen 14"/>
          <p:cNvGrpSpPr/>
          <p:nvPr/>
        </p:nvGrpSpPr>
        <p:grpSpPr>
          <a:xfrm>
            <a:off x="1043841" y="4632722"/>
            <a:ext cx="2948304" cy="1187148"/>
            <a:chOff x="1467166" y="4632722"/>
            <a:chExt cx="2948304" cy="1187148"/>
          </a:xfrm>
        </p:grpSpPr>
        <p:sp>
          <p:nvSpPr>
            <p:cNvPr id="5" name="Ovaal 4"/>
            <p:cNvSpPr/>
            <p:nvPr/>
          </p:nvSpPr>
          <p:spPr bwMode="auto">
            <a:xfrm>
              <a:off x="1585534" y="4674366"/>
              <a:ext cx="364355" cy="364355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0325" dist="38100" dir="2700000" algn="ctr" rotWithShape="0">
                <a:schemeClr val="bg1">
                  <a:lumMod val="50000"/>
                  <a:alpha val="43000"/>
                </a:scheme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Ovaal 11"/>
            <p:cNvSpPr/>
            <p:nvPr/>
          </p:nvSpPr>
          <p:spPr bwMode="auto">
            <a:xfrm>
              <a:off x="2180714" y="4882582"/>
              <a:ext cx="364355" cy="364355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0325" dist="38100" dir="2700000" algn="ctr" rotWithShape="0">
                <a:schemeClr val="bg1">
                  <a:lumMod val="50000"/>
                  <a:alpha val="43000"/>
                </a:scheme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Ovaal 12"/>
            <p:cNvSpPr/>
            <p:nvPr/>
          </p:nvSpPr>
          <p:spPr bwMode="auto">
            <a:xfrm>
              <a:off x="2868890" y="4674366"/>
              <a:ext cx="364355" cy="364355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0325" dist="38100" dir="2700000" algn="ctr" rotWithShape="0">
                <a:schemeClr val="bg1">
                  <a:lumMod val="50000"/>
                  <a:alpha val="43000"/>
                </a:scheme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Ovaal 13"/>
            <p:cNvSpPr/>
            <p:nvPr/>
          </p:nvSpPr>
          <p:spPr bwMode="auto">
            <a:xfrm>
              <a:off x="3726265" y="4632722"/>
              <a:ext cx="364355" cy="364355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0325" dist="38100" dir="2700000" algn="ctr" rotWithShape="0">
                <a:schemeClr val="bg1">
                  <a:lumMod val="50000"/>
                  <a:alpha val="43000"/>
                </a:scheme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1467166" y="5371884"/>
              <a:ext cx="650426" cy="447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Wood</a:t>
              </a:r>
            </a:p>
            <a:p>
              <a:pPr algn="ctr">
                <a:lnSpc>
                  <a:spcPts val="13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chips</a:t>
              </a: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2053942" y="5371884"/>
              <a:ext cx="646418" cy="447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Straw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  <a:p>
              <a:pPr algn="ctr">
                <a:lnSpc>
                  <a:spcPts val="13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(field)</a:t>
              </a: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2579735" y="5371884"/>
              <a:ext cx="1012830" cy="447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Straw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  <a:p>
              <a:pPr algn="ctr">
                <a:lnSpc>
                  <a:spcPts val="13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(</a:t>
              </a: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collected</a:t>
              </a: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3492408" y="5371884"/>
              <a:ext cx="923062" cy="447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Straw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  <a:p>
              <a:pPr algn="ctr">
                <a:lnSpc>
                  <a:spcPts val="13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(</a:t>
              </a: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washed</a:t>
              </a: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)</a:t>
              </a:r>
            </a:p>
          </p:txBody>
        </p:sp>
      </p:grpSp>
      <p:grpSp>
        <p:nvGrpSpPr>
          <p:cNvPr id="23" name="Groeperen 22"/>
          <p:cNvGrpSpPr/>
          <p:nvPr/>
        </p:nvGrpSpPr>
        <p:grpSpPr>
          <a:xfrm>
            <a:off x="3895106" y="3893544"/>
            <a:ext cx="947392" cy="1926326"/>
            <a:chOff x="4635929" y="3893544"/>
            <a:chExt cx="947392" cy="1926326"/>
          </a:xfrm>
        </p:grpSpPr>
        <p:sp>
          <p:nvSpPr>
            <p:cNvPr id="20" name="Ovaal 19"/>
            <p:cNvSpPr/>
            <p:nvPr/>
          </p:nvSpPr>
          <p:spPr bwMode="auto">
            <a:xfrm>
              <a:off x="4635929" y="3893544"/>
              <a:ext cx="947392" cy="947398"/>
            </a:xfrm>
            <a:prstGeom prst="ellipse">
              <a:avLst/>
            </a:prstGeom>
            <a:solidFill>
              <a:srgbClr val="199A3B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0325" dist="38100" dir="2700000" algn="ctr" rotWithShape="0">
                <a:schemeClr val="bg1">
                  <a:lumMod val="50000"/>
                  <a:alpha val="43000"/>
                </a:scheme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4816401" y="5371884"/>
              <a:ext cx="613870" cy="447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Rape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  <a:p>
              <a:pPr algn="ctr">
                <a:lnSpc>
                  <a:spcPts val="13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meal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</p:txBody>
        </p:sp>
      </p:grpSp>
      <p:sp>
        <p:nvSpPr>
          <p:cNvPr id="26" name="Boog 25"/>
          <p:cNvSpPr/>
          <p:nvPr/>
        </p:nvSpPr>
        <p:spPr bwMode="auto">
          <a:xfrm rot="15874431">
            <a:off x="5207012" y="3562350"/>
            <a:ext cx="996950" cy="990600"/>
          </a:xfrm>
          <a:prstGeom prst="arc">
            <a:avLst>
              <a:gd name="adj1" fmla="val 2229176"/>
              <a:gd name="adj2" fmla="val 4723322"/>
            </a:avLst>
          </a:prstGeom>
          <a:solidFill>
            <a:srgbClr val="00009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Boog 26"/>
          <p:cNvSpPr/>
          <p:nvPr/>
        </p:nvSpPr>
        <p:spPr bwMode="auto">
          <a:xfrm rot="15874431">
            <a:off x="5207012" y="3562350"/>
            <a:ext cx="996950" cy="990600"/>
          </a:xfrm>
          <a:prstGeom prst="arc">
            <a:avLst>
              <a:gd name="adj1" fmla="val 4740197"/>
              <a:gd name="adj2" fmla="val 7219372"/>
            </a:avLst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Boog 27"/>
          <p:cNvSpPr/>
          <p:nvPr/>
        </p:nvSpPr>
        <p:spPr bwMode="auto">
          <a:xfrm rot="15874431">
            <a:off x="5207012" y="3562350"/>
            <a:ext cx="996950" cy="990600"/>
          </a:xfrm>
          <a:prstGeom prst="arc">
            <a:avLst>
              <a:gd name="adj1" fmla="val 7154542"/>
              <a:gd name="adj2" fmla="val 9738946"/>
            </a:avLst>
          </a:prstGeom>
          <a:solidFill>
            <a:srgbClr val="FF66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Boog 28"/>
          <p:cNvSpPr/>
          <p:nvPr/>
        </p:nvSpPr>
        <p:spPr bwMode="auto">
          <a:xfrm rot="15874431">
            <a:off x="5207012" y="3562350"/>
            <a:ext cx="996950" cy="990600"/>
          </a:xfrm>
          <a:prstGeom prst="arc">
            <a:avLst>
              <a:gd name="adj1" fmla="val 9703382"/>
              <a:gd name="adj2" fmla="val 12298978"/>
            </a:avLst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Boog 29"/>
          <p:cNvSpPr/>
          <p:nvPr/>
        </p:nvSpPr>
        <p:spPr bwMode="auto">
          <a:xfrm rot="15874431">
            <a:off x="5207012" y="3562350"/>
            <a:ext cx="996950" cy="990600"/>
          </a:xfrm>
          <a:prstGeom prst="arc">
            <a:avLst>
              <a:gd name="adj1" fmla="val 12193655"/>
              <a:gd name="adj2" fmla="val 14873646"/>
            </a:avLst>
          </a:prstGeom>
          <a:solidFill>
            <a:srgbClr val="3366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Boog 30"/>
          <p:cNvSpPr/>
          <p:nvPr/>
        </p:nvSpPr>
        <p:spPr bwMode="auto">
          <a:xfrm rot="15874431">
            <a:off x="5207012" y="3562350"/>
            <a:ext cx="996950" cy="990600"/>
          </a:xfrm>
          <a:prstGeom prst="arc">
            <a:avLst>
              <a:gd name="adj1" fmla="val 14896381"/>
              <a:gd name="adj2" fmla="val 15644171"/>
            </a:avLst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Boog 31"/>
          <p:cNvSpPr/>
          <p:nvPr/>
        </p:nvSpPr>
        <p:spPr bwMode="auto">
          <a:xfrm rot="15874431">
            <a:off x="5207012" y="3562350"/>
            <a:ext cx="996950" cy="990600"/>
          </a:xfrm>
          <a:prstGeom prst="arc">
            <a:avLst>
              <a:gd name="adj1" fmla="val 15608574"/>
              <a:gd name="adj2" fmla="val 16212247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" name="Groeperen 5"/>
          <p:cNvGrpSpPr/>
          <p:nvPr/>
        </p:nvGrpSpPr>
        <p:grpSpPr>
          <a:xfrm>
            <a:off x="7810496" y="1807422"/>
            <a:ext cx="1390973" cy="3107996"/>
            <a:chOff x="7810496" y="1807422"/>
            <a:chExt cx="1390973" cy="3107996"/>
          </a:xfrm>
        </p:grpSpPr>
        <p:sp>
          <p:nvSpPr>
            <p:cNvPr id="3" name="Ovaal 2"/>
            <p:cNvSpPr/>
            <p:nvPr/>
          </p:nvSpPr>
          <p:spPr bwMode="auto">
            <a:xfrm>
              <a:off x="7810496" y="2226734"/>
              <a:ext cx="186267" cy="186267"/>
            </a:xfrm>
            <a:prstGeom prst="ellipse">
              <a:avLst/>
            </a:prstGeom>
            <a:solidFill>
              <a:srgbClr val="00009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Tekstvak 33"/>
            <p:cNvSpPr txBox="1"/>
            <p:nvPr/>
          </p:nvSpPr>
          <p:spPr>
            <a:xfrm>
              <a:off x="8058633" y="2099510"/>
              <a:ext cx="733444" cy="495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Animal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  <a:p>
              <a:pPr>
                <a:lnSpc>
                  <a:spcPts val="15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feed</a:t>
              </a:r>
            </a:p>
          </p:txBody>
        </p:sp>
        <p:sp>
          <p:nvSpPr>
            <p:cNvPr id="35" name="Ovaal 34"/>
            <p:cNvSpPr/>
            <p:nvPr/>
          </p:nvSpPr>
          <p:spPr bwMode="auto">
            <a:xfrm>
              <a:off x="7810496" y="1871146"/>
              <a:ext cx="186267" cy="186267"/>
            </a:xfrm>
            <a:prstGeom prst="ellipse">
              <a:avLst/>
            </a:prstGeom>
            <a:solidFill>
              <a:srgbClr val="199A3B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Tekstvak 35"/>
            <p:cNvSpPr txBox="1"/>
            <p:nvPr/>
          </p:nvSpPr>
          <p:spPr>
            <a:xfrm>
              <a:off x="8048595" y="1807422"/>
              <a:ext cx="753519" cy="294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Protein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</p:txBody>
        </p:sp>
        <p:sp>
          <p:nvSpPr>
            <p:cNvPr id="37" name="Ovaal 36"/>
            <p:cNvSpPr/>
            <p:nvPr/>
          </p:nvSpPr>
          <p:spPr bwMode="auto">
            <a:xfrm>
              <a:off x="7810496" y="2700867"/>
              <a:ext cx="186267" cy="186267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8058633" y="2548243"/>
              <a:ext cx="693557" cy="495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Amino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  <a:p>
              <a:pPr>
                <a:lnSpc>
                  <a:spcPts val="15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acids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</p:txBody>
        </p:sp>
        <p:sp>
          <p:nvSpPr>
            <p:cNvPr id="39" name="Ovaal 38"/>
            <p:cNvSpPr/>
            <p:nvPr/>
          </p:nvSpPr>
          <p:spPr bwMode="auto">
            <a:xfrm>
              <a:off x="7810496" y="3191936"/>
              <a:ext cx="186267" cy="186267"/>
            </a:xfrm>
            <a:prstGeom prst="ellipse">
              <a:avLst/>
            </a:prstGeom>
            <a:solidFill>
              <a:srgbClr val="FF6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8058633" y="3020262"/>
              <a:ext cx="1012917" cy="495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Ferment.</a:t>
              </a:r>
            </a:p>
            <a:p>
              <a:pPr>
                <a:lnSpc>
                  <a:spcPts val="15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substrates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</p:txBody>
        </p:sp>
        <p:sp>
          <p:nvSpPr>
            <p:cNvPr id="41" name="Ovaal 40"/>
            <p:cNvSpPr/>
            <p:nvPr/>
          </p:nvSpPr>
          <p:spPr bwMode="auto">
            <a:xfrm>
              <a:off x="7810496" y="3623736"/>
              <a:ext cx="186267" cy="186267"/>
            </a:xfrm>
            <a:prstGeom prst="ellipse">
              <a:avLst/>
            </a:prstGeom>
            <a:solidFill>
              <a:srgbClr val="BFBFB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8058633" y="3458412"/>
              <a:ext cx="883262" cy="495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Ligno</a:t>
              </a: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-</a:t>
              </a:r>
            </a:p>
            <a:p>
              <a:pPr>
                <a:lnSpc>
                  <a:spcPts val="15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cellulose</a:t>
              </a:r>
            </a:p>
          </p:txBody>
        </p:sp>
        <p:sp>
          <p:nvSpPr>
            <p:cNvPr id="43" name="Ovaal 42"/>
            <p:cNvSpPr/>
            <p:nvPr/>
          </p:nvSpPr>
          <p:spPr bwMode="auto">
            <a:xfrm>
              <a:off x="7810496" y="4030136"/>
              <a:ext cx="186267" cy="186267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8058633" y="3972762"/>
              <a:ext cx="683475" cy="294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Fibres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</p:txBody>
        </p:sp>
        <p:sp>
          <p:nvSpPr>
            <p:cNvPr id="45" name="Ovaal 44"/>
            <p:cNvSpPr/>
            <p:nvPr/>
          </p:nvSpPr>
          <p:spPr bwMode="auto">
            <a:xfrm>
              <a:off x="7810496" y="4351872"/>
              <a:ext cx="186267" cy="18626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8058633" y="4300848"/>
              <a:ext cx="1142836" cy="294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nl-NL" sz="1400" dirty="0" err="1">
                  <a:solidFill>
                    <a:srgbClr val="005172"/>
                  </a:solidFill>
                  <a:latin typeface="Arial" charset="0"/>
                </a:rPr>
                <a:t>Phosphorus</a:t>
              </a:r>
              <a:endParaRPr lang="nl-NL" sz="1400" dirty="0">
                <a:solidFill>
                  <a:srgbClr val="005172"/>
                </a:solidFill>
                <a:latin typeface="Arial" charset="0"/>
              </a:endParaRPr>
            </a:p>
          </p:txBody>
        </p:sp>
        <p:sp>
          <p:nvSpPr>
            <p:cNvPr id="47" name="Ovaal 46"/>
            <p:cNvSpPr/>
            <p:nvPr/>
          </p:nvSpPr>
          <p:spPr bwMode="auto">
            <a:xfrm>
              <a:off x="7810496" y="4665139"/>
              <a:ext cx="186267" cy="186267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" name="Tekstvak 47"/>
            <p:cNvSpPr txBox="1"/>
            <p:nvPr/>
          </p:nvSpPr>
          <p:spPr>
            <a:xfrm>
              <a:off x="8058633" y="4620465"/>
              <a:ext cx="556563" cy="294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nl-NL" sz="1400" dirty="0">
                  <a:solidFill>
                    <a:srgbClr val="005172"/>
                  </a:solidFill>
                  <a:latin typeface="Arial" charset="0"/>
                </a:rPr>
                <a:t>Rest</a:t>
              </a:r>
            </a:p>
          </p:txBody>
        </p:sp>
      </p:grpSp>
      <p:cxnSp>
        <p:nvCxnSpPr>
          <p:cNvPr id="21" name="Rechte verbindingslijn 20"/>
          <p:cNvCxnSpPr/>
          <p:nvPr/>
        </p:nvCxnSpPr>
        <p:spPr bwMode="auto">
          <a:xfrm>
            <a:off x="1079500" y="5029200"/>
            <a:ext cx="540596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772348" y="4862249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8511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55556E-6 L -0.00104 -0.3051 " pathEditMode="relative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0.01198 -0.13102 " pathEditMode="relative" ptsTypes="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02136 -0.1382 " pathEditMode="relative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0.05833 -0.0148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74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7673 0.01365 " pathEditMode="relative" ptsTypes="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0.00104 0.0900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49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5.18519E-6 L -0.06007 0.03217 " pathEditMode="relative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738" y="2028095"/>
            <a:ext cx="8288216" cy="2872154"/>
          </a:xfrm>
          <a:prstGeom prst="roundRect">
            <a:avLst/>
          </a:prstGeom>
          <a:solidFill>
            <a:schemeClr val="accent3"/>
          </a:solidFill>
          <a:ln w="4445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1118" y="295275"/>
            <a:ext cx="8255351" cy="1371600"/>
          </a:xfrm>
        </p:spPr>
        <p:txBody>
          <a:bodyPr/>
          <a:lstStyle/>
          <a:p>
            <a:r>
              <a:rPr lang="en-GB" sz="2800" dirty="0" smtClean="0"/>
              <a:t>How to compete with fossil under sustainable conditions?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339" y="1243403"/>
            <a:ext cx="8478915" cy="3969668"/>
          </a:xfrm>
        </p:spPr>
        <p:txBody>
          <a:bodyPr/>
          <a:lstStyle/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Choose the right raw material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all biomass components 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chemeClr val="accent1"/>
                </a:solidFill>
              </a:rPr>
              <a:t>Use each component at its highest value: </a:t>
            </a:r>
          </a:p>
          <a:p>
            <a:pPr marL="285750" lvl="1">
              <a:lnSpc>
                <a:spcPct val="90000"/>
              </a:lnSpc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	</a:t>
            </a:r>
            <a:r>
              <a:rPr lang="en-GB" sz="2000" dirty="0" smtClean="0">
                <a:solidFill>
                  <a:schemeClr val="accent1"/>
                </a:solidFill>
              </a:rPr>
              <a:t>(molecular) structure is much better than caloric value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However, keep components on the field that are required for soil fertility</a:t>
            </a:r>
          </a:p>
          <a:p>
            <a:pPr marL="285750" lvl="1">
              <a:lnSpc>
                <a:spcPct val="90000"/>
              </a:lnSpc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18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Biomass use today and </a:t>
            </a:r>
            <a:r>
              <a:rPr lang="en-GB" dirty="0" smtClean="0">
                <a:solidFill>
                  <a:srgbClr val="00B050"/>
                </a:solidFill>
              </a:rPr>
              <a:t>in 2050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200" y="1257050"/>
            <a:ext cx="8521188" cy="408960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r>
              <a:rPr lang="en-GB" dirty="0" smtClean="0"/>
              <a:t>						</a:t>
            </a:r>
            <a:r>
              <a:rPr lang="en-GB" sz="2800" u="sng" dirty="0" err="1" smtClean="0"/>
              <a:t>Mton</a:t>
            </a:r>
            <a:endParaRPr lang="en-GB" sz="2800" u="sng" dirty="0" smtClean="0"/>
          </a:p>
          <a:p>
            <a:r>
              <a:rPr lang="en-GB" dirty="0" smtClean="0"/>
              <a:t>Food incl. feed*				5000</a:t>
            </a:r>
          </a:p>
          <a:p>
            <a:r>
              <a:rPr lang="en-GB" dirty="0" smtClean="0"/>
              <a:t>Wood, paper, cotton			2000</a:t>
            </a:r>
          </a:p>
          <a:p>
            <a:r>
              <a:rPr lang="en-GB" dirty="0" smtClean="0"/>
              <a:t>Wood for cooking				4000</a:t>
            </a:r>
          </a:p>
          <a:p>
            <a:endParaRPr lang="en-GB" dirty="0" smtClean="0">
              <a:solidFill>
                <a:srgbClr val="FFCC99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30% of 1000EJ in 2050=		20 000 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All bulk chemicals in 2050		600(= 2000 input!)</a:t>
            </a:r>
          </a:p>
          <a:p>
            <a:endParaRPr lang="en-GB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 algn="r">
              <a:buNone/>
            </a:pPr>
            <a:r>
              <a:rPr lang="en-GB" sz="1600" dirty="0" smtClean="0"/>
              <a:t>* Excluding grass and seafood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1661" y="5228492"/>
            <a:ext cx="7033847" cy="3231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2000" dirty="0" smtClean="0">
                <a:latin typeface="Verdana" pitchFamily="34" charset="0"/>
              </a:rPr>
              <a:t>Only increasing field yields will not satisfy demands</a:t>
            </a:r>
          </a:p>
        </p:txBody>
      </p:sp>
    </p:spTree>
    <p:extLst>
      <p:ext uri="{BB962C8B-B14F-4D97-AF65-F5344CB8AC3E}">
        <p14:creationId xmlns:p14="http://schemas.microsoft.com/office/powerpoint/2010/main" val="657964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Protein recovery from biomass</a:t>
            </a:r>
          </a:p>
        </p:txBody>
      </p:sp>
      <p:pic>
        <p:nvPicPr>
          <p:cNvPr id="8197" name="Picture 5" descr="mass-of-biomass-resiz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069"/>
            <a:ext cx="3382054" cy="213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5099" y="1225450"/>
            <a:ext cx="8780018" cy="4089600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r>
              <a:rPr lang="en-GB" sz="2000" dirty="0" smtClean="0">
                <a:solidFill>
                  <a:schemeClr val="accent4"/>
                </a:solidFill>
              </a:rPr>
              <a:t>Biorefinery is not just producing biofuels</a:t>
            </a:r>
          </a:p>
          <a:p>
            <a:pPr algn="r">
              <a:buFont typeface="Wingdings" pitchFamily="2" charset="2"/>
              <a:buNone/>
            </a:pPr>
            <a:r>
              <a:rPr lang="en-GB" sz="2000" dirty="0" smtClean="0"/>
              <a:t>For economic feasibility </a:t>
            </a:r>
          </a:p>
          <a:p>
            <a:pPr algn="r">
              <a:buFont typeface="Wingdings" pitchFamily="2" charset="2"/>
              <a:buNone/>
            </a:pPr>
            <a:r>
              <a:rPr lang="en-GB" sz="2000" dirty="0" smtClean="0"/>
              <a:t>protein recovery and use </a:t>
            </a:r>
          </a:p>
          <a:p>
            <a:pPr algn="r">
              <a:buFont typeface="Wingdings" pitchFamily="2" charset="2"/>
              <a:buNone/>
            </a:pPr>
            <a:r>
              <a:rPr lang="en-GB" sz="2000" dirty="0" smtClean="0"/>
              <a:t>is an essential part of </a:t>
            </a:r>
          </a:p>
          <a:p>
            <a:pPr algn="r">
              <a:buFont typeface="Wingdings" pitchFamily="2" charset="2"/>
              <a:buNone/>
            </a:pPr>
            <a:r>
              <a:rPr lang="en-GB" sz="2000" dirty="0" smtClean="0"/>
              <a:t>the overall biorefinery</a:t>
            </a:r>
          </a:p>
          <a:p>
            <a:r>
              <a:rPr lang="en-GB" sz="2000" dirty="0" smtClean="0"/>
              <a:t>Research</a:t>
            </a:r>
          </a:p>
          <a:p>
            <a:pPr lvl="1"/>
            <a:r>
              <a:rPr lang="en-GB" sz="1600" dirty="0" smtClean="0"/>
              <a:t>Several biomass sources, preferably “waste”</a:t>
            </a:r>
          </a:p>
          <a:p>
            <a:pPr lvl="1"/>
            <a:r>
              <a:rPr lang="en-GB" sz="1600" dirty="0" smtClean="0"/>
              <a:t>Protein hydrolysis to amino acids</a:t>
            </a:r>
          </a:p>
          <a:p>
            <a:pPr lvl="1"/>
            <a:r>
              <a:rPr lang="en-GB" sz="1600" dirty="0" smtClean="0"/>
              <a:t>Selective recovery through e.g. crystallization or electrodialysis</a:t>
            </a:r>
          </a:p>
          <a:p>
            <a:pPr lvl="1"/>
            <a:r>
              <a:rPr lang="en-GB" sz="1600" dirty="0" smtClean="0"/>
              <a:t>Always in a bigger picture: with the other components</a:t>
            </a:r>
          </a:p>
        </p:txBody>
      </p:sp>
    </p:spTree>
    <p:extLst>
      <p:ext uri="{BB962C8B-B14F-4D97-AF65-F5344CB8AC3E}">
        <p14:creationId xmlns:p14="http://schemas.microsoft.com/office/powerpoint/2010/main" val="4287281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Protein from Tea residue</a:t>
            </a:r>
            <a:endParaRPr lang="en-GB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7763" y="2293722"/>
            <a:ext cx="2370137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7000" y="2311184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800" smtClean="0">
                <a:solidFill>
                  <a:srgbClr val="000000"/>
                </a:solidFill>
              </a:rPr>
              <a:t>One-step extraction for LP</a:t>
            </a:r>
            <a:endParaRPr lang="en-GB" altLang="zh-CN" sz="1800">
              <a:solidFill>
                <a:srgbClr val="000000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2675" y="4914684"/>
            <a:ext cx="29178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48100" y="1815884"/>
            <a:ext cx="4787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800" smtClean="0">
                <a:solidFill>
                  <a:srgbClr val="000000"/>
                </a:solidFill>
              </a:rPr>
              <a:t>Multiple-extraction for multiple products:</a:t>
            </a:r>
            <a:endParaRPr lang="en-GB" altLang="zh-CN" sz="1800">
              <a:solidFill>
                <a:srgbClr val="000000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769972"/>
            <a:ext cx="25527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6"/>
          <p:cNvSpPr>
            <a:spLocks noChangeShapeType="1"/>
          </p:cNvSpPr>
          <p:nvPr/>
        </p:nvSpPr>
        <p:spPr bwMode="auto">
          <a:xfrm flipH="1">
            <a:off x="3341688" y="1838109"/>
            <a:ext cx="12700" cy="5068888"/>
          </a:xfrm>
          <a:prstGeom prst="line">
            <a:avLst/>
          </a:prstGeom>
          <a:noFill/>
          <a:ln w="19050">
            <a:solidFill>
              <a:srgbClr val="80808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 altLang="zh-CN"/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234950" y="5621122"/>
            <a:ext cx="1130300" cy="490537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Extract</a:t>
            </a:r>
            <a:endParaRPr lang="en-GB" altLang="zh-CN" sz="1600" b="1">
              <a:solidFill>
                <a:srgbClr val="000000"/>
              </a:solidFill>
            </a:endParaRPr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1504950" y="5722722"/>
            <a:ext cx="1447800" cy="490537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Powder</a:t>
            </a:r>
          </a:p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(freezing dry)</a:t>
            </a:r>
            <a:endParaRPr lang="en-GB" altLang="zh-CN" sz="1600" b="1">
              <a:solidFill>
                <a:srgbClr val="000000"/>
              </a:solidFill>
            </a:endParaRP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1163" y="3063183"/>
            <a:ext cx="7683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2450" y="1920659"/>
            <a:ext cx="6477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6400" y="4918362"/>
            <a:ext cx="65881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71"/>
          <p:cNvSpPr>
            <a:spLocks noChangeShapeType="1"/>
          </p:cNvSpPr>
          <p:nvPr/>
        </p:nvSpPr>
        <p:spPr bwMode="auto">
          <a:xfrm flipH="1">
            <a:off x="7464425" y="2476284"/>
            <a:ext cx="444500" cy="458788"/>
          </a:xfrm>
          <a:prstGeom prst="line">
            <a:avLst/>
          </a:prstGeom>
          <a:noFill/>
          <a:ln w="44450">
            <a:solidFill>
              <a:srgbClr val="99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altLang="zh-CN"/>
          </a:p>
        </p:txBody>
      </p:sp>
      <p:sp>
        <p:nvSpPr>
          <p:cNvPr id="18" name="Line 71"/>
          <p:cNvSpPr>
            <a:spLocks noChangeShapeType="1"/>
          </p:cNvSpPr>
          <p:nvPr/>
        </p:nvSpPr>
        <p:spPr bwMode="auto">
          <a:xfrm>
            <a:off x="7439025" y="5007262"/>
            <a:ext cx="431800" cy="598488"/>
          </a:xfrm>
          <a:prstGeom prst="line">
            <a:avLst/>
          </a:prstGeom>
          <a:noFill/>
          <a:ln w="44450">
            <a:solidFill>
              <a:srgbClr val="99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altLang="zh-CN"/>
          </a:p>
        </p:txBody>
      </p:sp>
      <p:sp>
        <p:nvSpPr>
          <p:cNvPr id="19" name="Line 71"/>
          <p:cNvSpPr>
            <a:spLocks noChangeShapeType="1"/>
          </p:cNvSpPr>
          <p:nvPr/>
        </p:nvSpPr>
        <p:spPr bwMode="auto">
          <a:xfrm flipH="1">
            <a:off x="6461125" y="2374684"/>
            <a:ext cx="1320800" cy="217488"/>
          </a:xfrm>
          <a:prstGeom prst="line">
            <a:avLst/>
          </a:prstGeom>
          <a:noFill/>
          <a:ln w="44450">
            <a:solidFill>
              <a:srgbClr val="99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altLang="zh-CN"/>
          </a:p>
        </p:txBody>
      </p:sp>
      <p:sp>
        <p:nvSpPr>
          <p:cNvPr id="20" name="Line 71"/>
          <p:cNvSpPr>
            <a:spLocks noChangeShapeType="1"/>
          </p:cNvSpPr>
          <p:nvPr/>
        </p:nvSpPr>
        <p:spPr bwMode="auto">
          <a:xfrm flipH="1">
            <a:off x="5343525" y="4368584"/>
            <a:ext cx="1333500" cy="509588"/>
          </a:xfrm>
          <a:prstGeom prst="line">
            <a:avLst/>
          </a:prstGeom>
          <a:noFill/>
          <a:ln w="44450">
            <a:solidFill>
              <a:srgbClr val="99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altLang="zh-CN"/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3638550" y="4173322"/>
            <a:ext cx="1130300" cy="490537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Pigment</a:t>
            </a:r>
            <a:endParaRPr lang="en-GB" altLang="zh-CN" sz="1600" b="1">
              <a:solidFill>
                <a:srgbClr val="000000"/>
              </a:solidFill>
            </a:endParaRPr>
          </a:p>
        </p:txBody>
      </p:sp>
      <p:sp>
        <p:nvSpPr>
          <p:cNvPr id="22" name="AutoShape 49"/>
          <p:cNvSpPr>
            <a:spLocks noChangeArrowheads="1"/>
          </p:cNvSpPr>
          <p:nvPr/>
        </p:nvSpPr>
        <p:spPr bwMode="auto">
          <a:xfrm>
            <a:off x="4654550" y="4173322"/>
            <a:ext cx="1714500" cy="490537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Polyphenol</a:t>
            </a:r>
            <a:endParaRPr lang="en-GB" altLang="zh-CN" sz="1600" b="1">
              <a:solidFill>
                <a:srgbClr val="000000"/>
              </a:solidFill>
            </a:endParaRPr>
          </a:p>
        </p:txBody>
      </p:sp>
      <p:sp>
        <p:nvSpPr>
          <p:cNvPr id="23" name="AutoShape 49"/>
          <p:cNvSpPr>
            <a:spLocks noChangeArrowheads="1"/>
          </p:cNvSpPr>
          <p:nvPr/>
        </p:nvSpPr>
        <p:spPr bwMode="auto">
          <a:xfrm>
            <a:off x="3625850" y="6472022"/>
            <a:ext cx="1130300" cy="490537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Pectin</a:t>
            </a:r>
            <a:endParaRPr lang="en-GB" altLang="zh-CN" sz="1600" b="1">
              <a:solidFill>
                <a:srgbClr val="000000"/>
              </a:solidFill>
            </a:endParaRPr>
          </a:p>
        </p:txBody>
      </p:sp>
      <p:sp>
        <p:nvSpPr>
          <p:cNvPr id="24" name="AutoShape 49"/>
          <p:cNvSpPr>
            <a:spLocks noChangeArrowheads="1"/>
          </p:cNvSpPr>
          <p:nvPr/>
        </p:nvSpPr>
        <p:spPr bwMode="auto">
          <a:xfrm>
            <a:off x="5276850" y="6497422"/>
            <a:ext cx="1130300" cy="490537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Protein</a:t>
            </a:r>
            <a:endParaRPr lang="en-GB" altLang="zh-CN" sz="1600" b="1">
              <a:solidFill>
                <a:srgbClr val="000000"/>
              </a:solidFill>
            </a:endParaRPr>
          </a:p>
        </p:txBody>
      </p:sp>
      <p:sp>
        <p:nvSpPr>
          <p:cNvPr id="25" name="AutoShape 49"/>
          <p:cNvSpPr>
            <a:spLocks noChangeArrowheads="1"/>
          </p:cNvSpPr>
          <p:nvPr/>
        </p:nvSpPr>
        <p:spPr bwMode="auto">
          <a:xfrm>
            <a:off x="7664450" y="3246222"/>
            <a:ext cx="1638300" cy="490537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Raw material</a:t>
            </a:r>
            <a:endParaRPr lang="en-GB" altLang="zh-CN" sz="1600" b="1">
              <a:solidFill>
                <a:srgbClr val="000000"/>
              </a:solidFill>
            </a:endParaRPr>
          </a:p>
        </p:txBody>
      </p:sp>
      <p:sp>
        <p:nvSpPr>
          <p:cNvPr id="26" name="AutoShape 49"/>
          <p:cNvSpPr>
            <a:spLocks noChangeArrowheads="1"/>
          </p:cNvSpPr>
          <p:nvPr/>
        </p:nvSpPr>
        <p:spPr bwMode="auto">
          <a:xfrm>
            <a:off x="7588250" y="6450300"/>
            <a:ext cx="1555750" cy="490537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altLang="zh-CN" sz="1600" b="1" smtClean="0">
                <a:solidFill>
                  <a:srgbClr val="000000"/>
                </a:solidFill>
              </a:rPr>
              <a:t>Final residue</a:t>
            </a:r>
            <a:endParaRPr lang="en-GB" altLang="zh-CN" sz="1600" b="1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8214" y="1068219"/>
            <a:ext cx="3747390" cy="7848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Also other components</a:t>
            </a:r>
          </a:p>
          <a:p>
            <a:pPr marL="285750" indent="-285750">
              <a:lnSpc>
                <a:spcPts val="1800"/>
              </a:lnSpc>
              <a:buFont typeface="Arial" pitchFamily="34" charset="0"/>
              <a:buChar char="•"/>
            </a:pPr>
            <a:r>
              <a:rPr lang="en-GB" sz="1600" dirty="0" smtClean="0">
                <a:latin typeface="Verdana" pitchFamily="34" charset="0"/>
              </a:rPr>
              <a:t>General mechanisms for leaves</a:t>
            </a:r>
          </a:p>
          <a:p>
            <a:pPr marL="285750" indent="-285750">
              <a:lnSpc>
                <a:spcPts val="1800"/>
              </a:lnSpc>
              <a:buFont typeface="Arial" pitchFamily="34" charset="0"/>
              <a:buChar char="•"/>
            </a:pPr>
            <a:endParaRPr lang="en-GB" sz="1600" dirty="0" err="1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2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-361950"/>
            <a:ext cx="8442796" cy="1353086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3200" dirty="0" smtClean="0"/>
              <a:t>Integrated conversion and separation</a:t>
            </a:r>
            <a:endParaRPr lang="en-GB" sz="3200" dirty="0"/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2066973" y="2756807"/>
            <a:ext cx="814384" cy="26314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/>
                </a:solidFill>
                <a:latin typeface="Verdana" pitchFamily="34" charset="0"/>
              </a:rPr>
              <a:t>CEM</a:t>
            </a: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>
                <a:solidFill>
                  <a:schemeClr val="accent6"/>
                </a:solidFill>
                <a:latin typeface="Verdana" pitchFamily="34" charset="0"/>
              </a:rPr>
              <a:t>-</a:t>
            </a:r>
            <a:endParaRPr lang="en-GB" sz="14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endParaRPr lang="en-GB" sz="1400" dirty="0" err="1" smtClean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513627" y="2765996"/>
            <a:ext cx="814384" cy="263149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/>
                </a:solidFill>
                <a:latin typeface="Verdana" pitchFamily="34" charset="0"/>
              </a:rPr>
              <a:t>AEM</a:t>
            </a: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>
                <a:solidFill>
                  <a:schemeClr val="accent6"/>
                </a:solidFill>
                <a:latin typeface="Verdana" pitchFamily="34" charset="0"/>
              </a:rPr>
              <a:t>+</a:t>
            </a:r>
            <a:endParaRPr lang="en-GB" sz="14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endParaRPr lang="en-GB" sz="1400" dirty="0" err="1" smtClean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16" name="TextBox 15"/>
          <p:cNvSpPr txBox="1">
            <a:spLocks noChangeAspect="1"/>
          </p:cNvSpPr>
          <p:nvPr/>
        </p:nvSpPr>
        <p:spPr>
          <a:xfrm>
            <a:off x="5041780" y="2744533"/>
            <a:ext cx="814384" cy="26314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/>
                </a:solidFill>
                <a:latin typeface="Verdana" pitchFamily="34" charset="0"/>
              </a:rPr>
              <a:t>CEM</a:t>
            </a: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endParaRPr lang="en-GB" sz="1400" dirty="0" err="1" smtClean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6493318" y="2744533"/>
            <a:ext cx="814384" cy="263149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6"/>
                </a:solidFill>
                <a:latin typeface="Verdana" pitchFamily="34" charset="0"/>
              </a:rPr>
              <a:t>AEM</a:t>
            </a: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endParaRPr lang="en-GB" sz="1400" dirty="0" smtClean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829511" y="3579142"/>
            <a:ext cx="120014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+</a:t>
            </a: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Anode</a:t>
            </a:r>
          </a:p>
        </p:txBody>
      </p:sp>
      <p:sp>
        <p:nvSpPr>
          <p:cNvPr id="19" name="TextBox 18"/>
          <p:cNvSpPr txBox="1">
            <a:spLocks noChangeAspect="1"/>
          </p:cNvSpPr>
          <p:nvPr/>
        </p:nvSpPr>
        <p:spPr>
          <a:xfrm>
            <a:off x="7261558" y="3579142"/>
            <a:ext cx="120014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-</a:t>
            </a: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Cathode</a:t>
            </a:r>
          </a:p>
        </p:txBody>
      </p:sp>
      <p:sp>
        <p:nvSpPr>
          <p:cNvPr id="18" name="Oval 17"/>
          <p:cNvSpPr/>
          <p:nvPr/>
        </p:nvSpPr>
        <p:spPr>
          <a:xfrm>
            <a:off x="3572343" y="808346"/>
            <a:ext cx="235745" cy="22859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969920" y="871769"/>
            <a:ext cx="235745" cy="228599"/>
          </a:xfrm>
          <a:prstGeom prst="ellipse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565356" y="755204"/>
            <a:ext cx="235745" cy="2285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080649" y="1608445"/>
            <a:ext cx="235745" cy="22859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584284" y="1217289"/>
            <a:ext cx="235745" cy="228599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4265129" y="1989817"/>
            <a:ext cx="235745" cy="228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051774" y="712413"/>
            <a:ext cx="235745" cy="22859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5805061" y="651016"/>
            <a:ext cx="235745" cy="228599"/>
          </a:xfrm>
          <a:prstGeom prst="ellipse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4303586" y="1313799"/>
            <a:ext cx="235745" cy="228599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4677152" y="1885299"/>
            <a:ext cx="235745" cy="22859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3389636" y="483814"/>
            <a:ext cx="235745" cy="22859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4565356" y="1553269"/>
            <a:ext cx="235745" cy="22859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3925960" y="1217625"/>
            <a:ext cx="235745" cy="228599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4552138" y="2179944"/>
            <a:ext cx="235745" cy="2285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4912897" y="1265546"/>
            <a:ext cx="235745" cy="228599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5605751" y="970640"/>
            <a:ext cx="235745" cy="22859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5140988" y="1597933"/>
            <a:ext cx="235745" cy="2285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4303586" y="526605"/>
            <a:ext cx="235745" cy="228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5258861" y="986069"/>
            <a:ext cx="235745" cy="228599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355808" y="1313800"/>
            <a:ext cx="235745" cy="228599"/>
          </a:xfrm>
          <a:prstGeom prst="ellipse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076" name="Picture 4" descr="http://t1.gstatic.com/images?q=tbn:ANd9GcS8DTNKVaBA1d4zXnyAszrjuXS6IwszS6yW4O49hFQOptm8ac1NJ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602" y="5533677"/>
            <a:ext cx="1836298" cy="129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1883E-6 C 0.00139 0.00833 0.00452 0.01642 0.00886 0.02359 C 0.01181 0.03793 0.01598 0.05158 0.01771 0.06616 C 0.01702 0.07379 0.01754 0.08165 0.01546 0.08883 C 0.01285 0.09738 -3.61111E-6 0.10109 -0.00625 0.10363 C -0.01267 0.11358 -0.01007 0.10941 -0.01406 0.11612 C -0.01336 0.13393 -0.01684 0.1448 -0.00954 0.1573 C -0.0092 0.16007 -0.0085 0.16239 -0.0085 0.16493 C -0.0085 0.1765 -0.0085 0.18829 -0.00954 0.19986 C -0.01024 0.20865 -0.02326 0.21258 -0.02916 0.21489 C -0.03437 0.21883 -0.03958 0.2223 -0.04548 0.22484 C -0.04635 0.22924 -0.04843 0.23571 -0.04444 0.23941 C -0.04236 0.24173 -0.03941 0.2371 -0.0368 0.23595 C -0.03645 0.23409 -0.03402 0.22877 -0.03559 0.22993 C -0.03767 0.23132 -0.03802 0.23479 -0.03889 0.23733 C -0.04687 0.26185 -0.0368 0.23756 -0.0467 0.26347 C -0.05225 0.27874 -0.05746 0.29354 -0.06406 0.30858 C -0.06649 0.31459 -0.06632 0.3176 -0.07048 0.32223 C -0.06666 0.32662 -0.05607 0.3331 -0.05086 0.33611 C -0.04097 0.35114 -0.03819 0.35461 -0.03559 0.37358 C -0.03663 0.38885 -0.03524 0.39301 -0.04548 0.40111 C -0.05295 0.40065 -0.06076 0.40065 -0.06823 0.39972 C -0.07708 0.39903 -0.08402 0.39417 -0.0934 0.39347 C -0.1276 0.39139 -0.16111 0.39093 -0.19548 0.39093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20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1.24219E-6 C -0.00312 0.00601 -0.00191 0.01203 -0.00017 0.01827 C 0.00052 0.02082 0.00174 0.02568 0.00174 0.02591 C 0.00104 0.04441 0.00452 0.05274 -0.01128 0.05875 C -0.01736 0.06107 -0.02448 0.06199 -0.03073 0.06361 C -0.03403 0.06477 -0.03733 0.06546 -0.04062 0.06616 C -0.04184 0.06662 -0.04479 0.06731 -0.04479 0.06754 C -0.05052 0.07171 -0.05486 0.07541 -0.05781 0.08212 C -0.05694 0.10386 -0.05937 0.11358 -0.04705 0.12746 C -0.04462 0.13463 -0.0434 0.13833 -0.04583 0.14735 C -0.0467 0.15082 -0.05156 0.15175 -0.05364 0.15336 C -0.06354 0.16007 -0.0717 0.16308 -0.08281 0.16678 C -0.08611 0.17071 -0.08906 0.17164 -0.09253 0.17534 C -0.09739 0.18991 -0.09253 0.19454 -0.08489 0.20634 C -0.08212 0.21073 -0.08038 0.21605 -0.07621 0.21975 C -0.06632 0.22785 -0.07726 0.21605 -0.06875 0.22577 C -0.0691 0.23294 -0.06892 0.23988 -0.06962 0.24659 C -0.07101 0.25653 -0.0901 0.26 -0.09705 0.26509 C -0.1 0.27064 -0.10451 0.27319 -0.10677 0.27967 C -0.10764 0.28221 -0.10885 0.28707 -0.10885 0.2873 C -0.10816 0.28961 -0.10816 0.29239 -0.10677 0.29447 C -0.10573 0.29609 -0.10087 0.29748 -0.09896 0.29817 C -0.0941 0.30002 -0.08993 0.30372 -0.08489 0.30557 C -0.08142 0.30858 -0.07795 0.3102 -0.07413 0.31298 C -0.07222 0.31621 -0.07083 0.31737 -0.07083 0.32177 C -0.07083 0.32616 -0.07066 0.33079 -0.07187 0.33495 C -0.07239 0.33703 -0.08038 0.33981 -0.08073 0.33981 C -0.08889 0.34467 -0.08767 0.34351 -0.10017 0.3449 C -0.10538 0.34629 -0.10833 0.34814 -0.11198 0.3523 C -0.10885 0.3641 -0.0842 0.37358 -0.07413 0.37451 C -0.0651 0.3752 -0.05608 0.3752 -0.04705 0.37566 C -0.03524 0.37983 -0.02413 0.37867 -0.01128 0.37936 C -0.00035 0.38307 0.01372 0.3833 0.02465 0.38422 C 0.04045 0.38654 0.05677 0.38792 0.07257 0.38792 " pathEditMode="relative" rAng="0" ptsTypes="fffffffffffffffffffffffffffffffff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193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03215E-7 C 0.00382 0.00694 0.00416 0.01342 0.00659 0.02128 C 0.00816 0.02614 0.00972 0.03007 0.01093 0.03516 C 0.01146 0.06338 0.01024 0.08836 0.01319 0.1152 C 0.01423 0.12376 0.01649 0.13532 0.01979 0.14272 C 0.02118 0.14596 0.0217 0.15082 0.02413 0.15198 C 0.03003 0.15522 0.03628 0.161 0.04166 0.16586 C 0.04462 0.17187 0.04791 0.17326 0.05156 0.17835 C 0.05902 0.18876 0.04826 0.17765 0.05712 0.18621 C 0.05781 0.1876 0.05868 0.18899 0.05937 0.19061 C 0.05989 0.19223 0.05989 0.19361 0.06041 0.195 C 0.06163 0.19824 0.06475 0.20426 0.06475 0.20449 C 0.06614 0.21166 0.06718 0.21813 0.07031 0.22461 C 0.07291 0.23618 0.07187 0.24867 0.06701 0.25838 C 0.06632 0.26324 0.06562 0.27064 0.06371 0.27527 C 0.06215 0.27897 0.05816 0.28545 0.05816 0.28568 C 0.05538 0.2984 0.04305 0.30997 0.03628 0.3183 C 0.02795 0.32778 0.01944 0.3405 0.00989 0.34744 C 0.01788 0.35508 0.02604 0.36132 0.03402 0.36919 C 0.03646 0.3715 0.03993 0.37058 0.04288 0.37196 C 0.04843 0.37474 0.05382 0.37751 0.05937 0.37983 C 0.06337 0.38816 0.06406 0.39047 0.06597 0.39972 C 0.06441 0.418 0.06475 0.41568 0.05382 0.42008 C 0.03437 0.4173 0.0151 0.41268 -0.00434 0.41083 C -0.01268 0.40643 -0.02188 0.40435 -0.03073 0.40296 C -0.04358 0.39741 -0.0625 0.39857 -0.07691 0.39695 C -0.07917 0.39648 -0.0816 0.39695 -0.08351 0.3951 C -0.0849 0.39394 -0.08455 0.3907 -0.08577 0.38908 C -0.08663 0.38792 -0.08802 0.38816 -0.08907 0.38769 L -0.09341 0.38122 " pathEditMode="relative" rAng="0" ptsTypes="ffffffffffffffffffffffffffff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210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7.17095E-6 C 0.00226 0.003 0.00435 0.00578 0.0066 0.00878 C 0.00851 0.01133 0.01112 0.01757 0.01112 0.01757 C 0.01233 0.02243 0.01303 0.02752 0.01442 0.03238 C 0.01511 0.04279 0.01667 0.05412 0.01442 0.06453 C 0.0139 0.06731 0.00903 0.07517 0.0066 0.07772 C 0.00452 0.0798 6.66667E-6 0.0835 6.66667E-6 0.0835 C -0.00069 0.08489 -0.00121 0.08651 -0.00209 0.0879 C -0.00312 0.08952 -0.00451 0.09067 -0.00538 0.09229 C -0.00676 0.09507 -0.00729 0.09831 -0.00867 0.10108 C -0.01371 0.12514 -0.00937 0.14503 0.0066 0.15521 C 0.01112 0.16122 0.0139 0.16377 0.01771 0.1714 C 0.0191 0.17441 0.02205 0.18019 0.02205 0.18019 C 0.02327 0.18875 0.02553 0.19315 0.0264 0.20217 C 0.02553 0.2179 0.02709 0.22229 0.01876 0.23131 C 0.01667 0.23363 0.01442 0.23525 0.01216 0.23733 C 0.01112 0.23825 0.00886 0.24011 0.00886 0.24011 C 0.00574 0.24612 0.0066 0.25583 0.0099 0.26208 C 0.01146 0.26509 0.01442 0.27087 0.01442 0.27087 C 0.01789 0.28521 0.03143 0.2829 0.04063 0.28406 C 0.04688 0.28637 0.05296 0.28729 0.05938 0.28845 C 0.07813 0.28753 0.09219 0.28683 0.1099 0.29007 C 0.12431 0.28891 0.1356 0.28591 0.14949 0.28406 C 0.15348 0.28244 0.15157 0.28267 0.15504 0.28267 " pathEditMode="relative" ptsTypes="fffffffffffffffffffffff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1663E-6 C 0.00451 0.00417 0.00642 0.00972 0.00989 0.01481 C 0.01528 0.0229 0.0217 0.02822 0.0276 0.03516 C 0.03993 0.04951 0.02951 0.03979 0.0375 0.04696 C 0.04149 0.05552 0.03871 0.0502 0.04739 0.06153 C 0.0526 0.06824 0.05521 0.07819 0.06163 0.08351 C 0.06684 0.09299 0.07205 0.1004 0.07812 0.10849 C 0.07882 0.11034 0.07934 0.11242 0.08021 0.11428 C 0.0816 0.11728 0.08472 0.12307 0.08472 0.12307 C 0.0868 0.13209 0.08889 0.13116 0.0901 0.14203 C 0.08923 0.16355 0.09201 0.16655 0.08021 0.17581 C 0.07483 0.18552 0.07309 0.19061 0.06927 0.20079 C 0.06962 0.20958 0.0691 0.2186 0.07031 0.22716 C 0.07066 0.22947 0.07257 0.23109 0.07361 0.23294 C 0.08212 0.24867 0.09514 0.25422 0.10885 0.25769 C 0.11233 0.26024 0.11684 0.2614 0.11979 0.2651 C 0.12604 0.2725 0.13142 0.27921 0.13854 0.28568 C 0.14097 0.29031 0.14271 0.29494 0.1441 0.30026 C 0.14375 0.31737 0.14392 0.33449 0.14288 0.35161 C 0.14236 0.3604 0.13489 0.36873 0.1309 0.37497 C 0.12726 0.38076 0.12621 0.38793 0.12309 0.39394 C 0.12274 0.39579 0.12257 0.39787 0.12205 0.39973 C 0.12153 0.40134 0.12014 0.4025 0.11979 0.40412 C 0.11875 0.40828 0.11875 0.41291 0.11771 0.41731 C 0.1184 0.43257 0.11875 0.44761 0.11979 0.46288 C 0.12031 0.47143 0.13576 0.4904 0.1408 0.49503 C 0.14114 0.49595 0.14375 0.50313 0.14618 0.50081 C 0.14844 0.49873 0.14913 0.49503 0.15069 0.49202 C 0.15139 0.49063 0.15278 0.48763 0.15278 0.48763 C 0.15243 0.48624 0.15295 0.48323 0.15173 0.48323 C 0.15035 0.48323 0.14948 0.48578 0.14948 0.48763 C 0.14948 0.49688 0.15052 0.50613 0.15173 0.51539 C 0.15226 0.51955 0.15642 0.52649 0.15833 0.53019 C 0.15937 0.53644 0.16111 0.54083 0.16389 0.54615 C 0.16684 0.55818 0.16719 0.57229 0.15729 0.57553 C 0.14601 0.58293 0.13316 0.58363 0.12101 0.58733 C 0.11996 0.58825 0.11858 0.58871 0.11771 0.5901 C 0.11597 0.59265 0.11319 0.59889 0.11319 0.59889 C 0.10781 0.62156 0.12621 0.62596 0.13854 0.62827 C 0.14236 0.62989 0.14566 0.63243 0.14948 0.63405 C 0.15243 0.6396 0.1533 0.64585 0.15608 0.65163 C 0.15469 0.65765 0.15278 0.65695 0.14844 0.65904 C 0.13785 0.67315 0.13108 0.66945 0.11771 0.675 C 0.11736 0.67546 0.11215 0.68124 0.11319 0.68379 C 0.11406 0.68564 0.11614 0.68587 0.11771 0.68679 C 0.12205 0.68934 0.12639 0.69211 0.1309 0.6942 C 0.14045 0.69142 0.13958 0.69512 0.13958 0.68101 " pathEditMode="relative" ptsTypes="fff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46102E-7 C 0.00034 0.01226 3.05556E-6 0.02452 0.00104 0.03678 C 0.00139 0.04025 0.00659 0.04997 0.00764 0.05274 C 0.01007 0.05899 0.01076 0.0657 0.01319 0.07194 C 0.01423 0.07911 0.01545 0.08536 0.01753 0.0923 C 0.01892 0.10548 0.02066 0.11867 0.02205 0.13186 C 0.0217 0.15036 0.02239 0.1691 0.02083 0.1876 C 0.02048 0.19107 0.01649 0.19639 0.01649 0.19639 C 0.01423 0.20865 0.00868 0.22115 0.0033 0.23155 C 0.00225 0.23688 0.00104 0.2422 3.05556E-6 0.24752 C 0.00069 0.26949 0.00173 0.30928 0.01215 0.32963 C 0.01545 0.34375 0.02413 0.35485 0.02968 0.36757 C 0.03229 0.37335 0.03732 0.38515 0.03732 0.38515 C 0.03923 0.39394 0.03802 0.39626 0.04514 0.39394 C 0.05538 0.38446 0.04184 0.4069 0.04062 0.40852 C 0.0368 0.42448 0.04288 0.40042 0.03732 0.41731 C 0.03212 0.43304 0.03802 0.42054 0.03298 0.43049 C 0.03142 0.4372 0.02864 0.44437 0.02413 0.44807 C 0.02239 0.45547 0.01753 0.45941 0.01423 0.46565 C 0.01284 0.47143 0.01093 0.47444 0.00764 0.47884 C 0.0059 0.48878 0.00208 0.49827 -0.00226 0.50683 C -0.0033 0.51261 -0.00452 0.51839 -0.00556 0.52418 C -0.00521 0.53065 -0.00625 0.53736 -0.00434 0.54338 C -0.00226 0.55008 0.00607 0.54939 0.00989 0.55217 C 0.02048 0.56003 0.01267 0.55633 0.01979 0.55934 C 0.02135 0.56257 0.02378 0.56489 0.02534 0.56813 C 0.02604 0.56951 0.02587 0.57113 0.02639 0.57252 C 0.0276 0.57553 0.03073 0.58131 0.03073 0.58131 C 0.03385 0.59635 0.03472 0.5982 0.03073 0.62249 C 0.02951 0.62966 0.025 0.63521 0.02205 0.64146 C 0.02031 0.64493 0.01649 0.65163 0.01649 0.65163 C 0.01493 0.65834 0.01093 0.66158 0.00885 0.66783 " pathEditMode="relative" ptsTypes="fffffffffffffffffffffffffffffff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8.11242E-6 C 0.00192 0.00509 0.00313 0.00995 0.00556 0.01458 C 0.00851 0.03123 0.0099 0.04812 0.00226 0.06292 C 0.00105 0.06778 -0.00329 0.07611 -0.00329 0.07611 C -0.00572 0.08976 -0.00451 0.08398 -0.00659 0.09369 C -0.00624 0.10826 -0.0092 0.1381 -0.00104 0.15383 C 0.00157 0.16494 0.00678 0.17581 0.01112 0.18599 C 0.01181 0.18761 0.01268 0.18876 0.0132 0.19038 C 0.01372 0.19177 0.0139 0.19339 0.01442 0.19478 C 0.01563 0.19779 0.01876 0.20357 0.01876 0.20357 C 0.02067 0.21375 0.02466 0.22254 0.0264 0.23271 C 0.0283 0.24405 0.02987 0.25492 0.03091 0.26649 C 0.03056 0.27574 0.03056 0.28499 0.02969 0.29425 C 0.02917 0.30003 0.02362 0.30257 0.02101 0.30743 C 0.01459 0.31946 0.01771 0.31483 0.01216 0.32224 C 0.0106 0.32918 0.00695 0.33473 0.00452 0.3412 C 0.00417 0.34352 0.00383 0.34606 0.0033 0.34837 C 0.00296 0.34976 0.00261 0.35138 0.00226 0.35277 C 0.0014 0.35717 6.66667E-6 0.36596 6.66667E-6 0.36596 C 0.0007 0.38492 -0.00034 0.41569 0.00886 0.4335 C 0.01042 0.43975 0.01164 0.44576 0.01442 0.45108 C 0.01633 0.45895 0.01858 0.46751 0.02205 0.47444 C 0.02344 0.48046 0.02466 0.4837 0.02761 0.48902 C 0.03473 0.51886 0.02657 0.53181 0.00886 0.54037 C 0.0073 0.54662 0.00695 0.55518 0.00452 0.56073 C 0.00313 0.56373 6.66667E-6 0.56952 6.66667E-6 0.56952 C -0.0019 0.57761 -0.00659 0.60769 0.00122 0.5989 " pathEditMode="relative" ptsTypes="ffffffffffffffffffffffffff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2.45431E-6 C -0.00139 0.00139 -0.00296 0.00278 -0.00435 0.0044 C -0.0066 0.00717 -0.01094 0.01319 -0.01094 0.01319 C -0.01407 0.02475 -0.01876 0.03609 -0.02084 0.04835 C -0.02379 0.06523 -0.02692 0.08166 -0.03074 0.09808 C -0.03264 0.12329 -0.03716 0.15221 -0.02969 0.1758 C -0.02726 0.18344 -0.0231 0.19338 -0.0198 0.20056 C -0.01789 0.20472 -0.0132 0.21235 -0.0132 0.21235 C -0.01094 0.22184 -0.00626 0.22901 -0.00435 0.23872 C -0.00504 0.25445 -0.00296 0.26463 -0.01094 0.27527 C -0.01528 0.29123 -0.02813 0.29493 -0.03629 0.30581 C -0.04202 0.3139 -0.04688 0.31876 -0.05053 0.32801 C -0.05087 0.32986 -0.05105 0.33195 -0.05157 0.33357 C -0.05209 0.33542 -0.0533 0.33657 -0.05383 0.33819 C -0.05799 0.353 -0.05886 0.36988 -0.06268 0.38515 C -0.06442 0.39255 -0.06771 0.3988 -0.07032 0.40551 C -0.07275 0.42239 -0.07466 0.44067 -0.07917 0.45686 C -0.07952 0.45987 -0.07952 0.46287 -0.08021 0.46565 C -0.08056 0.46727 -0.08212 0.46843 -0.08247 0.47004 C -0.08317 0.47282 -0.08299 0.47583 -0.08351 0.47883 C -0.08369 0.48022 -0.08421 0.48184 -0.08455 0.48323 C -0.08594 0.48855 -0.08785 0.49919 -0.08785 0.49919 C -0.08751 0.50451 -0.08768 0.51006 -0.08681 0.51538 C -0.08525 0.52487 -0.07587 0.52764 -0.07032 0.52996 C -0.06633 0.53343 -0.06164 0.5369 -0.05712 0.53875 C -0.05608 0.53967 -0.05504 0.54106 -0.05383 0.54175 C -0.05278 0.54245 -0.05157 0.54222 -0.05053 0.54314 C -0.04688 0.54638 -0.04532 0.55124 -0.04167 0.55494 C -0.03907 0.56558 -0.03959 0.56072 -0.03959 0.56951 " pathEditMode="relative" ptsTypes="ffffffffffffffffffffffffffff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33333E-6 C -0.00017 0.00833 -0.00347 0.0162 -0.00642 0.02338 C -0.01233 0.03773 -0.02083 0.04699 -0.02951 0.05856 C -0.03489 0.06574 -0.04236 0.06944 -0.04705 0.07754 C -0.05156 0.08518 -0.05191 0.09467 -0.0559 0.10254 C -0.05955 0.12268 -0.06319 0.14352 -0.0691 0.16273 C -0.07135 0.1787 -0.07135 0.19514 -0.07465 0.21088 C -0.07535 0.22152 -0.07587 0.23148 -0.07795 0.24166 C -0.08055 0.26713 -0.08871 0.29259 -0.09323 0.31782 C -0.09358 0.34236 -0.09375 0.36666 -0.09444 0.3912 C -0.09462 0.39699 -0.09739 0.39977 -0.10104 0.40139 C -0.10295 0.41273 -0.1059 0.42986 -0.11094 0.43958 C -0.11007 0.45185 -0.10955 0.46319 -0.10642 0.47477 C -0.10608 0.4831 -0.10555 0.4912 -0.10538 0.4993 C -0.10451 0.5287 -0.11458 0.54768 -0.09653 0.55532 C -0.09288 0.55856 -0.09462 0.55833 -0.09219 0.55833 " pathEditMode="relative" rAng="0" ptsTypes="fffffffffffffff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279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C -0.01372 0.00023 -0.02726 0.00046 -0.0408 0.00139 C -0.05347 0.00232 -0.05799 0.01366 -0.06788 0.01806 C -0.08038 0.03125 -0.09358 0.04607 -0.09931 0.0669 C -0.09844 0.11065 -0.09705 0.14722 -0.09132 0.18889 C -0.08941 0.22153 -0.08872 0.21991 -0.09028 0.26505 C -0.09063 0.27477 -0.09427 0.28496 -0.09601 0.29421 C -0.09948 0.31181 -0.10295 0.32986 -0.10712 0.34746 C -0.10886 0.36759 -0.10712 0.40996 -0.11736 0.42384 C -0.11893 0.43241 -0.12379 0.44213 -0.12743 0.44977 C -0.12934 0.46273 -0.12622 0.47361 -0.12413 0.48611 C -0.125 0.49977 -0.12413 0.50347 -0.13195 0.51065 C -0.1316 0.51389 -0.13195 0.51736 -0.1309 0.51991 C -0.13004 0.52153 -0.13056 0.51667 -0.12969 0.51528 C -0.12952 0.51482 -0.12899 0.51528 -0.12865 0.51528 " pathEditMode="relative" rAng="0" ptsTypes="ffffffffffffff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97" y="260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7.54106E-7 C -0.01076 0.00185 -0.02152 0.00139 -0.03194 0.00578 C -0.0368 0.01018 -0.04288 0.01226 -0.04843 0.01457 C -0.05694 0.0229 -0.05312 0.02082 -0.05937 0.02336 C -0.06336 0.02706 -0.06735 0.02752 -0.07152 0.03076 C -0.08159 0.03863 -0.09166 0.04487 -0.10225 0.05112 C -0.10416 0.05228 -0.10572 0.05459 -0.10763 0.05551 C -0.11076 0.05713 -0.11423 0.05713 -0.11753 0.05852 C -0.12117 0.06176 -0.12326 0.06546 -0.12742 0.06731 C -0.13072 0.07171 -0.13402 0.0761 -0.13732 0.0805 C -0.13923 0.08304 -0.14183 0.08929 -0.14183 0.08929 C -0.14374 0.09715 -0.14826 0.10571 -0.15173 0.11265 C -0.15416 0.12283 -0.15294 0.11866 -0.15503 0.12584 C -0.15433 0.1455 -0.15555 0.17673 -0.14617 0.19477 C -0.14496 0.19963 -0.14062 0.20795 -0.14062 0.20795 C -0.1368 0.22877 -0.13628 0.28822 -0.14288 0.31621 C -0.14409 0.32153 -0.15034 0.32732 -0.15381 0.33079 C -0.15763 0.34073 -0.15867 0.35114 -0.16371 0.36016 C -0.16284 0.38214 -0.16058 0.3907 -0.15833 0.4099 C -0.15902 0.43002 -0.15919 0.45315 -0.16267 0.47282 C -0.16301 0.47814 -0.16319 0.48369 -0.16371 0.48901 C -0.16388 0.49109 -0.16562 0.49294 -0.16492 0.49479 C -0.16406 0.49734 -0.15329 0.50127 -0.15173 0.50219 C -0.14409 0.50659 -0.14097 0.51353 -0.13524 0.52116 C -0.13437 0.5244 -0.13367 0.52741 -0.13194 0.52995 C -0.12777 0.53574 -0.12864 0.52949 -0.12864 0.53736 " pathEditMode="relative" ptsTypes="fffffffffffffffffffffffff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1.12885E-6 C 0.0014 0.00763 0.00313 0.00902 0.0066 0.0148 C 0.01563 0.02961 0.02483 0.03909 0.03733 0.04834 C 0.04133 0.05135 0.04497 0.05528 0.04931 0.05713 C 0.05348 0.06269 0.05817 0.06454 0.06147 0.07194 C 0.06233 0.07379 0.0632 0.07564 0.06372 0.07772 C 0.06459 0.0805 0.06581 0.08651 0.06581 0.08651 C 0.06546 0.0923 0.06581 0.09831 0.06476 0.10409 C 0.0632 0.11311 0.05522 0.11728 0.05157 0.12445 C 0.04879 0.13 0.0474 0.13555 0.04619 0.14203 C 0.04653 0.14943 0.04671 0.1566 0.04723 0.16401 C 0.04827 0.17742 0.06094 0.18945 0.0691 0.19477 C 0.07553 0.20333 0.07483 0.20356 0.079 0.21235 C 0.07813 0.2415 0.07813 0.25769 0.06702 0.28128 C 0.06737 0.29031 0.0665 0.30766 0.07032 0.31783 C 0.07223 0.32315 0.079 0.33102 0.079 0.33102 C 0.08143 0.34004 0.08976 0.34698 0.09671 0.34999 C 0.10417 0.35993 0.104 0.36086 0.1066 0.37335 C 0.10556 0.3863 0.10522 0.39486 0.10001 0.40574 C 0.09706 0.41938 0.0915 0.43118 0.08681 0.44367 C 0.08508 0.4483 0.08473 0.45362 0.08351 0.45848 C 0.08386 0.46773 0.08403 0.47698 0.08456 0.48623 C 0.08473 0.48762 0.08647 0.49364 0.08681 0.49503 C 0.08716 0.49688 0.08785 0.50081 0.08785 0.50081 " pathEditMode="relative" ptsTypes="fffffffffffffffffffffff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9.41476E-7 C 0.0033 0.00439 0.004 0.00809 0.0066 0.01318 C 0.01094 0.04325 0.00643 0.07217 0.02847 0.09068 C 0.02917 0.09206 0.02986 0.09391 0.03073 0.09507 C 0.0316 0.09623 0.03316 0.09669 0.03403 0.09808 C 0.03594 0.10108 0.03681 0.10502 0.03837 0.10826 C 0.03906 0.11196 0.0415 0.11496 0.04167 0.11866 C 0.04219 0.13879 0.04045 0.1492 0.03837 0.16678 C 0.03941 0.19014 0.04132 0.21189 0.04948 0.23271 C 0.0507 0.24589 0.05452 0.26232 0.06042 0.27365 C 0.06302 0.28498 0.06094 0.29771 0.06597 0.30742 C 0.06719 0.31228 0.0691 0.31575 0.07031 0.32061 C 0.06962 0.32454 0.06979 0.32917 0.06806 0.33241 C 0.06511 0.33796 0.05972 0.34073 0.05608 0.34559 C 0.05191 0.36063 0.06042 0.37751 0.07136 0.38214 C 0.07795 0.38815 0.07535 0.39787 0.07136 0.4055 C 0.06945 0.4136 0.07031 0.41823 0.06702 0.4099 C 0.06684 0.40944 0.06702 0.40897 0.06702 0.40851 " pathEditMode="relative" ptsTypes="fffffffffffffffff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33727E-6 C 0.00121 0.01504 0.00469 0.02799 0.00781 0.04257 C 0.00729 0.06431 -0.00122 0.12445 0.01649 0.14065 C 0.01788 0.14597 0.02014 0.15198 0.02205 0.15684 C 0.02326 0.15985 0.02639 0.16563 0.02639 0.16563 C 0.02864 0.17627 0.02812 0.18737 0.0309 0.19778 C 0.02951 0.22739 0.02587 0.25769 0.02205 0.28707 C 0.02048 0.29979 0.02101 0.31576 0.01545 0.32663 C 0.01476 0.33472 0.01389 0.34097 0.01215 0.3486 C 0.01319 0.36248 0.01128 0.3641 0.01979 0.36757 C 0.02326 0.37081 0.02778 0.37266 0.03194 0.37359 C 0.03594 0.37428 0.0441 0.37497 0.0441 0.37497 " pathEditMode="relative" ptsTypes="fffffffffff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3347E-6 C 0.00174 0.00463 0.0026 0.01041 0.00451 0.01481 C 0.00747 0.02152 0.0125 0.02545 0.01545 0.03239 C 0.02014 0.04372 0.02535 0.05506 0.0309 0.06593 C 0.03351 0.0768 0.03194 0.07195 0.03524 0.0805 C 0.03785 0.09508 0.03437 0.1078 0.03194 0.12168 C 0.03229 0.13232 0.03229 0.14319 0.03299 0.15383 C 0.03333 0.15823 0.03524 0.16702 0.03524 0.16702 C 0.03611 0.22739 0.03177 0.21467 0.03854 0.24312 C 0.03958 0.26186 0.04149 0.28522 0.03299 0.30165 C 0.0316 0.30951 0.03177 0.31344 0.03854 0.31344 " pathEditMode="relative" ptsTypes="ffffffffff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1.32547E-6 C 0.00034 0.00532 0.00017 0.01087 0.00104 0.01619 C 0.00138 0.01827 0.00277 0.01989 0.00329 0.02197 C 0.00416 0.02567 0.00539 0.03354 0.00539 0.03354 C 0.00503 0.04048 0.00539 0.04742 0.00433 0.05413 C 0.00347 0.06014 -0.00278 0.07078 -0.00556 0.0761 C -0.00695 0.08165 -0.00799 0.08651 -0.00886 0.09229 C -0.00851 0.0997 -0.00869 0.1071 -0.00782 0.11427 C -0.00764 0.11612 -0.00608 0.11705 -0.00556 0.11866 C -0.00296 0.12537 -0.00105 0.13347 0.00104 0.14064 C 0.0026 0.15105 0.00451 0.16123 0.00763 0.17117 C 0.00694 0.19014 0.00659 0.20171 0.00208 0.21813 C 0.00277 0.25191 -0.00278 0.26093 0.00763 0.28105 C 0.00937 0.28822 0.01128 0.29169 0.01527 0.29724 C 0.01718 0.30395 0.01788 0.31089 0.01979 0.3176 C 0.02083 0.32824 0.01979 0.33402 0.01753 0.34397 C 0.01874 0.35369 0.01631 0.35276 0.02083 0.35276 " pathEditMode="relative" ptsTypes="ffffffffffffffff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20842E-6 C -0.00034 0.0074 0.00018 0.0148 -0.00104 0.02197 C -0.00156 0.02544 -0.01093 0.03585 -0.01319 0.03794 C -0.02656 0.05043 -0.04305 0.05297 -0.0526 0.0731 C -0.05086 0.08605 -0.05052 0.0953 -0.04062 0.09947 C -0.03437 0.10779 -0.03437 0.1189 -0.03281 0.13023 C -0.03333 0.14064 -0.03281 0.15429 -0.03732 0.164 C -0.04253 0.17511 -0.05156 0.18575 -0.0559 0.19755 C -0.05989 0.20819 -0.05607 0.1994 -0.0625 0.21073 C -0.06406 0.21351 -0.06701 0.21952 -0.06701 0.21952 C -0.06909 0.22831 -0.07083 0.23687 -0.07239 0.24589 C -0.07274 0.25075 -0.07222 0.25584 -0.07361 0.26047 C -0.07465 0.26417 -0.08125 0.26648 -0.08125 0.26648 " pathEditMode="relative" ptsTypes="ffffffffffff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737E-7 C 0.00244 0.00833 0.00643 0.0155 0.01198 0.02059 C 0.0132 0.02498 0.01528 0.03377 0.01528 0.03377 C 0.01476 0.0495 0.01303 0.07911 0.01528 0.0953 C 0.01615 0.10178 0.01928 0.10733 0.02188 0.11288 C 0.02362 0.11635 0.02744 0.12306 0.02744 0.12306 C 0.03021 0.1344 0.02917 0.14689 0.02639 0.15822 C 0.02726 0.18806 0.02344 0.20541 0.04619 0.20935 C 0.06164 0.2068 0.05469 0.20911 0.04948 0.20657 C 0.04237 0.2031 0.04931 0.20356 0.04393 0.20356 " pathEditMode="relative" ptsTypes="fffffffff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996E-7 C -0.00139 0.03008 -5.55556E-7 0.02152 -0.0099 0.04095 C -0.01094 0.04534 -0.01216 0.04974 -0.0132 0.05413 C -0.0125 0.07727 -0.01164 0.08837 -0.00886 0.10826 C -0.00973 0.11682 -0.00973 0.12052 -0.0132 0.12723 C -0.01546 0.14065 -0.01407 0.14851 -0.00556 0.15522 " pathEditMode="relative" ptsTypes="fffff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50821E-6 C -0.00208 0.00972 -0.00017 0.0192 0.00104 0.02915 C 0.0007 0.03447 0.00156 0.04025 -1.11111E-6 0.04534 C -0.00243 0.05297 -0.0092 0.05598 -0.01441 0.05852 C -0.02135 0.0731 -0.01215 0.096 -0.02101 0.10248 " pathEditMode="relative" ptsTypes="ffff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5 0.53773 L 0.02778 0.5363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6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28EE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8EE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87 0.55694 L -0.23212 0.5567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2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9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9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7" grpId="2" animBg="1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4" grpId="0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  <p:bldP spid="39" grpId="1" animBg="1"/>
      <p:bldP spid="39" grpId="2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7" name="AutoShape 21"/>
          <p:cNvSpPr>
            <a:spLocks noChangeArrowheads="1"/>
          </p:cNvSpPr>
          <p:nvPr/>
        </p:nvSpPr>
        <p:spPr bwMode="auto">
          <a:xfrm>
            <a:off x="3059113" y="2852738"/>
            <a:ext cx="2017712" cy="1223962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31750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 algn="ctr"/>
            <a:endParaRPr lang="en-GB" sz="4400">
              <a:solidFill>
                <a:srgbClr val="004C78"/>
              </a:solidFill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Use of plant molecular structures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03486" y="4719158"/>
            <a:ext cx="2160588" cy="5746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 dirty="0" err="1" smtClean="0"/>
              <a:t>Diaminobutane</a:t>
            </a:r>
            <a:r>
              <a:rPr lang="en-US" sz="1800" dirty="0" smtClean="0"/>
              <a:t> </a:t>
            </a:r>
          </a:p>
        </p:txBody>
      </p:sp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4907419" y="1785938"/>
            <a:ext cx="1564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  <a:buClr>
                <a:srgbClr val="EAB200"/>
              </a:buClr>
              <a:buSzPct val="75000"/>
              <a:buFont typeface="Wingdings" pitchFamily="2" charset="2"/>
              <a:buNone/>
            </a:pPr>
            <a:r>
              <a:rPr lang="en-US">
                <a:solidFill>
                  <a:srgbClr val="005172"/>
                </a:solidFill>
                <a:latin typeface="Verdana"/>
              </a:rPr>
              <a:t>Acrylonitrile</a:t>
            </a:r>
          </a:p>
        </p:txBody>
      </p:sp>
      <p:sp>
        <p:nvSpPr>
          <p:cNvPr id="45061" name="Line 9"/>
          <p:cNvSpPr>
            <a:spLocks noChangeShapeType="1"/>
          </p:cNvSpPr>
          <p:nvPr/>
        </p:nvSpPr>
        <p:spPr bwMode="auto">
          <a:xfrm flipV="1">
            <a:off x="5003800" y="2349500"/>
            <a:ext cx="720725" cy="57467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endParaRPr lang="en-GB" sz="4400">
              <a:solidFill>
                <a:srgbClr val="004C78"/>
              </a:solidFill>
            </a:endParaRPr>
          </a:p>
        </p:txBody>
      </p:sp>
      <p:sp>
        <p:nvSpPr>
          <p:cNvPr id="45062" name="Line 10"/>
          <p:cNvSpPr>
            <a:spLocks noChangeShapeType="1"/>
          </p:cNvSpPr>
          <p:nvPr/>
        </p:nvSpPr>
        <p:spPr bwMode="auto">
          <a:xfrm>
            <a:off x="5003800" y="4005263"/>
            <a:ext cx="720725" cy="6477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endParaRPr lang="en-GB" sz="4400">
              <a:solidFill>
                <a:srgbClr val="004C78"/>
              </a:solidFill>
            </a:endParaRPr>
          </a:p>
        </p:txBody>
      </p:sp>
      <p:pic>
        <p:nvPicPr>
          <p:cNvPr id="45063" name="Picture 12" descr="nylon_young_hollywood_lo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073" y="4005263"/>
            <a:ext cx="21050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Line 13"/>
          <p:cNvSpPr>
            <a:spLocks noChangeShapeType="1"/>
          </p:cNvSpPr>
          <p:nvPr/>
        </p:nvSpPr>
        <p:spPr bwMode="auto">
          <a:xfrm flipH="1">
            <a:off x="2484438" y="4005263"/>
            <a:ext cx="647700" cy="6477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endParaRPr lang="en-GB" sz="4400">
              <a:solidFill>
                <a:srgbClr val="004C78"/>
              </a:solidFill>
            </a:endParaRPr>
          </a:p>
        </p:txBody>
      </p:sp>
      <p:sp>
        <p:nvSpPr>
          <p:cNvPr id="45065" name="Rectangle 14"/>
          <p:cNvSpPr>
            <a:spLocks noChangeArrowheads="1"/>
          </p:cNvSpPr>
          <p:nvPr/>
        </p:nvSpPr>
        <p:spPr bwMode="auto">
          <a:xfrm>
            <a:off x="68212" y="4214813"/>
            <a:ext cx="25401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5172"/>
                </a:solidFill>
                <a:latin typeface="Verdana"/>
              </a:rPr>
              <a:t>N-</a:t>
            </a:r>
            <a:r>
              <a:rPr lang="en-US" dirty="0" err="1">
                <a:solidFill>
                  <a:srgbClr val="005172"/>
                </a:solidFill>
                <a:latin typeface="Verdana"/>
              </a:rPr>
              <a:t>Methylpyrrolidone</a:t>
            </a:r>
            <a:endParaRPr lang="en-US" dirty="0">
              <a:solidFill>
                <a:srgbClr val="005172"/>
              </a:solidFill>
              <a:latin typeface="Verdana"/>
            </a:endParaRPr>
          </a:p>
        </p:txBody>
      </p:sp>
      <p:pic>
        <p:nvPicPr>
          <p:cNvPr id="45066" name="Picture 15" descr="5-paint-strip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643438"/>
            <a:ext cx="167322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Line 16"/>
          <p:cNvSpPr>
            <a:spLocks noChangeShapeType="1"/>
          </p:cNvSpPr>
          <p:nvPr/>
        </p:nvSpPr>
        <p:spPr bwMode="auto">
          <a:xfrm flipH="1" flipV="1">
            <a:off x="2484438" y="2349500"/>
            <a:ext cx="647700" cy="57467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endParaRPr lang="en-GB" sz="4400">
              <a:solidFill>
                <a:srgbClr val="004C78"/>
              </a:solidFill>
            </a:endParaRPr>
          </a:p>
        </p:txBody>
      </p:sp>
      <p:pic>
        <p:nvPicPr>
          <p:cNvPr id="45068" name="Picture 21" descr="acrylic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33" y="2133600"/>
            <a:ext cx="23463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23" descr="Acrylic-V-Neck-Military-Sweate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19113"/>
            <a:ext cx="1144587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Rectangle 24"/>
          <p:cNvSpPr>
            <a:spLocks noChangeArrowheads="1"/>
          </p:cNvSpPr>
          <p:nvPr/>
        </p:nvSpPr>
        <p:spPr bwMode="auto">
          <a:xfrm>
            <a:off x="1478474" y="1412875"/>
            <a:ext cx="2332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5172"/>
                </a:solidFill>
                <a:latin typeface="Verdana"/>
              </a:rPr>
              <a:t>N-Vinylpyrrolidone</a:t>
            </a:r>
          </a:p>
        </p:txBody>
      </p:sp>
      <p:sp>
        <p:nvSpPr>
          <p:cNvPr id="45071" name="Rectangle 31"/>
          <p:cNvSpPr>
            <a:spLocks noChangeArrowheads="1"/>
          </p:cNvSpPr>
          <p:nvPr/>
        </p:nvSpPr>
        <p:spPr bwMode="auto">
          <a:xfrm>
            <a:off x="3064183" y="3613920"/>
            <a:ext cx="20625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ct val="20000"/>
              </a:spcAft>
              <a:buClr>
                <a:srgbClr val="EAB200"/>
              </a:buClr>
              <a:buSzPct val="75000"/>
              <a:buFont typeface="Wingdings" pitchFamily="2" charset="2"/>
              <a:buNone/>
            </a:pPr>
            <a:r>
              <a:rPr lang="en-US" dirty="0">
                <a:solidFill>
                  <a:srgbClr val="005172"/>
                </a:solidFill>
                <a:latin typeface="Verdana"/>
              </a:rPr>
              <a:t>Glutamic acid</a:t>
            </a:r>
          </a:p>
        </p:txBody>
      </p:sp>
      <p:pic>
        <p:nvPicPr>
          <p:cNvPr id="45072" name="Picture 38" descr="8711252522234_1_Pleister_Set_50delig_Comfort_Ai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78988"/>
            <a:ext cx="172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40" descr="2960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60943"/>
            <a:ext cx="1071563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9" descr="180px-Lithium_batteries_9v_AA_AA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797425"/>
            <a:ext cx="7985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Picture 19" descr="nitrile_shee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087438"/>
            <a:ext cx="129698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97200"/>
            <a:ext cx="1604963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71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route to NMP, new vs conventional</a:t>
            </a:r>
            <a:endParaRPr lang="nl-NL" smtClean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63513" y="981075"/>
            <a:ext cx="1462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400" u="sng">
                <a:latin typeface="Times New Roman" pitchFamily="18" charset="0"/>
              </a:rPr>
              <a:t>New route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17488" y="2565400"/>
            <a:ext cx="2525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400" u="sng">
                <a:latin typeface="Times New Roman" pitchFamily="18" charset="0"/>
              </a:rPr>
              <a:t>Conventional route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324100" y="2205038"/>
            <a:ext cx="1071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200" b="1" i="1">
                <a:latin typeface="Times New Roman" pitchFamily="18" charset="0"/>
              </a:rPr>
              <a:t>Glutamic acid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812088" y="2205038"/>
            <a:ext cx="52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200" b="1" i="1">
                <a:latin typeface="Times New Roman" pitchFamily="18" charset="0"/>
              </a:rPr>
              <a:t>NMP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4" r="-7444"/>
          <a:stretch/>
        </p:blipFill>
        <p:spPr bwMode="auto">
          <a:xfrm>
            <a:off x="1" y="1341438"/>
            <a:ext cx="9143999" cy="900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6" r="-2052" b="-11570"/>
          <a:stretch/>
        </p:blipFill>
        <p:spPr bwMode="auto">
          <a:xfrm>
            <a:off x="1" y="3141663"/>
            <a:ext cx="9144000" cy="28781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5013325"/>
            <a:ext cx="6769100" cy="878496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36000" bIns="72000">
            <a:spAutoFit/>
          </a:bodyPr>
          <a:lstStyle/>
          <a:p>
            <a:pPr eaLnBrk="0" hangingPunct="0">
              <a:lnSpc>
                <a:spcPct val="125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Amino acids contain N and O.</a:t>
            </a:r>
            <a:b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sym typeface="Courier New" pitchFamily="49" charset="0"/>
              </a:rPr>
              <a:t>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sym typeface="Courier New" pitchFamily="49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Less steps (= factories) &amp; energy for the same product!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901136" y="1020763"/>
            <a:ext cx="8178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</a:rPr>
              <a:t>step 1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6709424" y="1030288"/>
            <a:ext cx="8178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498757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13"/>
          <p:cNvSpPr txBox="1">
            <a:spLocks noChangeArrowheads="1"/>
          </p:cNvSpPr>
          <p:nvPr/>
        </p:nvSpPr>
        <p:spPr bwMode="auto">
          <a:xfrm>
            <a:off x="3635375" y="4149725"/>
            <a:ext cx="7250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000" i="1">
                <a:solidFill>
                  <a:srgbClr val="FFFFFF"/>
                </a:solidFill>
                <a:latin typeface="Times New Roman" pitchFamily="18" charset="0"/>
              </a:rPr>
              <a:t>36 kton glutamic acid </a:t>
            </a:r>
            <a:r>
              <a:rPr lang="en-US" sz="2000" i="1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</a:t>
            </a:r>
            <a:endParaRPr lang="en-US" sz="2000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6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350" y="369888"/>
            <a:ext cx="8553450" cy="781006"/>
          </a:xfrm>
        </p:spPr>
        <p:txBody>
          <a:bodyPr/>
          <a:lstStyle/>
          <a:p>
            <a:r>
              <a:rPr lang="en-US" sz="2600" dirty="0" err="1" smtClean="0"/>
              <a:t>Biobased</a:t>
            </a:r>
            <a:r>
              <a:rPr lang="en-US" sz="2600" dirty="0" smtClean="0"/>
              <a:t> NMP, makes an ethanol plant profitable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-390525" y="1165224"/>
            <a:ext cx="9648825" cy="5026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80975" y="1003300"/>
            <a:ext cx="9217471" cy="5400675"/>
            <a:chOff x="-180975" y="908050"/>
            <a:chExt cx="9217471" cy="5400675"/>
          </a:xfrm>
        </p:grpSpPr>
        <p:grpSp>
          <p:nvGrpSpPr>
            <p:cNvPr id="27650" name="Group 36"/>
            <p:cNvGrpSpPr>
              <a:grpSpLocks/>
            </p:cNvGrpSpPr>
            <p:nvPr/>
          </p:nvGrpSpPr>
          <p:grpSpPr bwMode="auto">
            <a:xfrm>
              <a:off x="5508625" y="4652963"/>
              <a:ext cx="2017713" cy="1655762"/>
              <a:chOff x="1927" y="1752"/>
              <a:chExt cx="1089" cy="862"/>
            </a:xfrm>
          </p:grpSpPr>
          <p:pic>
            <p:nvPicPr>
              <p:cNvPr id="27671" name="Picture 37" descr="5-paint-strippe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9" y="1899"/>
                <a:ext cx="715" cy="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72" name="AutoShape 38"/>
              <p:cNvSpPr>
                <a:spLocks noChangeArrowheads="1"/>
              </p:cNvSpPr>
              <p:nvPr/>
            </p:nvSpPr>
            <p:spPr bwMode="auto">
              <a:xfrm>
                <a:off x="1927" y="1752"/>
                <a:ext cx="1089" cy="862"/>
              </a:xfrm>
              <a:custGeom>
                <a:avLst/>
                <a:gdLst>
                  <a:gd name="T0" fmla="*/ 27 w 21600"/>
                  <a:gd name="T1" fmla="*/ 0 h 21600"/>
                  <a:gd name="T2" fmla="*/ 8 w 21600"/>
                  <a:gd name="T3" fmla="*/ 5 h 21600"/>
                  <a:gd name="T4" fmla="*/ 0 w 21600"/>
                  <a:gd name="T5" fmla="*/ 17 h 21600"/>
                  <a:gd name="T6" fmla="*/ 8 w 21600"/>
                  <a:gd name="T7" fmla="*/ 29 h 21600"/>
                  <a:gd name="T8" fmla="*/ 27 w 21600"/>
                  <a:gd name="T9" fmla="*/ 34 h 21600"/>
                  <a:gd name="T10" fmla="*/ 47 w 21600"/>
                  <a:gd name="T11" fmla="*/ 29 h 21600"/>
                  <a:gd name="T12" fmla="*/ 55 w 21600"/>
                  <a:gd name="T13" fmla="*/ 17 h 21600"/>
                  <a:gd name="T14" fmla="*/ 47 w 21600"/>
                  <a:gd name="T15" fmla="*/ 5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4 w 21600"/>
                  <a:gd name="T25" fmla="*/ 3157 h 21600"/>
                  <a:gd name="T26" fmla="*/ 18446 w 21600"/>
                  <a:gd name="T27" fmla="*/ 18443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284" y="10800"/>
                    </a:moveTo>
                    <a:cubicBezTo>
                      <a:pt x="4284" y="14399"/>
                      <a:pt x="7201" y="17316"/>
                      <a:pt x="10800" y="17316"/>
                    </a:cubicBezTo>
                    <a:cubicBezTo>
                      <a:pt x="14399" y="17316"/>
                      <a:pt x="17316" y="14399"/>
                      <a:pt x="17316" y="10800"/>
                    </a:cubicBezTo>
                    <a:cubicBezTo>
                      <a:pt x="17316" y="7201"/>
                      <a:pt x="14399" y="4284"/>
                      <a:pt x="10800" y="4284"/>
                    </a:cubicBezTo>
                    <a:cubicBezTo>
                      <a:pt x="7201" y="4284"/>
                      <a:pt x="4284" y="7201"/>
                      <a:pt x="4284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GB" sz="4400">
                  <a:solidFill>
                    <a:srgbClr val="004C78"/>
                  </a:solidFill>
                  <a:latin typeface="News Gothic" pitchFamily="34" charset="0"/>
                </a:endParaRPr>
              </a:p>
            </p:txBody>
          </p:sp>
        </p:grpSp>
        <p:grpSp>
          <p:nvGrpSpPr>
            <p:cNvPr id="27651" name="Group 28"/>
            <p:cNvGrpSpPr>
              <a:grpSpLocks/>
            </p:cNvGrpSpPr>
            <p:nvPr/>
          </p:nvGrpSpPr>
          <p:grpSpPr bwMode="auto">
            <a:xfrm>
              <a:off x="-180975" y="1412875"/>
              <a:ext cx="5040313" cy="3095625"/>
              <a:chOff x="0" y="1162"/>
              <a:chExt cx="2880" cy="1769"/>
            </a:xfrm>
          </p:grpSpPr>
          <p:pic>
            <p:nvPicPr>
              <p:cNvPr id="27669" name="Picture 4" descr="shutterstock_1245511_fabriek ethylalcoho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" y="1389"/>
                <a:ext cx="2055" cy="1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70" name="AutoShape 21"/>
              <p:cNvSpPr>
                <a:spLocks noChangeArrowheads="1"/>
              </p:cNvSpPr>
              <p:nvPr/>
            </p:nvSpPr>
            <p:spPr bwMode="auto">
              <a:xfrm>
                <a:off x="0" y="1162"/>
                <a:ext cx="2880" cy="1769"/>
              </a:xfrm>
              <a:custGeom>
                <a:avLst/>
                <a:gdLst>
                  <a:gd name="T0" fmla="*/ 192 w 21600"/>
                  <a:gd name="T1" fmla="*/ 0 h 21600"/>
                  <a:gd name="T2" fmla="*/ 56 w 21600"/>
                  <a:gd name="T3" fmla="*/ 21 h 21600"/>
                  <a:gd name="T4" fmla="*/ 0 w 21600"/>
                  <a:gd name="T5" fmla="*/ 72 h 21600"/>
                  <a:gd name="T6" fmla="*/ 56 w 21600"/>
                  <a:gd name="T7" fmla="*/ 124 h 21600"/>
                  <a:gd name="T8" fmla="*/ 192 w 21600"/>
                  <a:gd name="T9" fmla="*/ 145 h 21600"/>
                  <a:gd name="T10" fmla="*/ 328 w 21600"/>
                  <a:gd name="T11" fmla="*/ 124 h 21600"/>
                  <a:gd name="T12" fmla="*/ 384 w 21600"/>
                  <a:gd name="T13" fmla="*/ 72 h 21600"/>
                  <a:gd name="T14" fmla="*/ 328 w 21600"/>
                  <a:gd name="T15" fmla="*/ 21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5 w 21600"/>
                  <a:gd name="T25" fmla="*/ 3162 h 21600"/>
                  <a:gd name="T26" fmla="*/ 18435 w 21600"/>
                  <a:gd name="T27" fmla="*/ 18438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169" y="10800"/>
                    </a:moveTo>
                    <a:cubicBezTo>
                      <a:pt x="4169" y="14462"/>
                      <a:pt x="7138" y="17431"/>
                      <a:pt x="10800" y="17431"/>
                    </a:cubicBezTo>
                    <a:cubicBezTo>
                      <a:pt x="14462" y="17431"/>
                      <a:pt x="17431" y="14462"/>
                      <a:pt x="17431" y="10800"/>
                    </a:cubicBezTo>
                    <a:cubicBezTo>
                      <a:pt x="17431" y="7138"/>
                      <a:pt x="14462" y="4169"/>
                      <a:pt x="10800" y="4169"/>
                    </a:cubicBezTo>
                    <a:cubicBezTo>
                      <a:pt x="7138" y="4169"/>
                      <a:pt x="4169" y="7138"/>
                      <a:pt x="4169" y="10800"/>
                    </a:cubicBezTo>
                    <a:close/>
                  </a:path>
                </a:pathLst>
              </a:custGeom>
              <a:solidFill>
                <a:srgbClr val="004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GB" sz="4400">
                  <a:solidFill>
                    <a:srgbClr val="004C78"/>
                  </a:solidFill>
                  <a:latin typeface="News Gothic" pitchFamily="34" charset="0"/>
                </a:endParaRPr>
              </a:p>
            </p:txBody>
          </p:sp>
        </p:grpSp>
        <p:grpSp>
          <p:nvGrpSpPr>
            <p:cNvPr id="27653" name="Group 25"/>
            <p:cNvGrpSpPr>
              <a:grpSpLocks/>
            </p:cNvGrpSpPr>
            <p:nvPr/>
          </p:nvGrpSpPr>
          <p:grpSpPr bwMode="auto">
            <a:xfrm>
              <a:off x="2771775" y="3213100"/>
              <a:ext cx="2159000" cy="1728788"/>
              <a:chOff x="1701" y="2069"/>
              <a:chExt cx="1360" cy="1089"/>
            </a:xfrm>
          </p:grpSpPr>
          <p:pic>
            <p:nvPicPr>
              <p:cNvPr id="27667" name="Picture 26" descr="DDGS_wloader_b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2264"/>
                <a:ext cx="998" cy="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68" name="AutoShape 27"/>
              <p:cNvSpPr>
                <a:spLocks noChangeArrowheads="1"/>
              </p:cNvSpPr>
              <p:nvPr/>
            </p:nvSpPr>
            <p:spPr bwMode="auto">
              <a:xfrm>
                <a:off x="1701" y="2069"/>
                <a:ext cx="1360" cy="1089"/>
              </a:xfrm>
              <a:custGeom>
                <a:avLst/>
                <a:gdLst>
                  <a:gd name="T0" fmla="*/ 43 w 21600"/>
                  <a:gd name="T1" fmla="*/ 0 h 21600"/>
                  <a:gd name="T2" fmla="*/ 13 w 21600"/>
                  <a:gd name="T3" fmla="*/ 8 h 21600"/>
                  <a:gd name="T4" fmla="*/ 0 w 21600"/>
                  <a:gd name="T5" fmla="*/ 27 h 21600"/>
                  <a:gd name="T6" fmla="*/ 13 w 21600"/>
                  <a:gd name="T7" fmla="*/ 47 h 21600"/>
                  <a:gd name="T8" fmla="*/ 43 w 21600"/>
                  <a:gd name="T9" fmla="*/ 55 h 21600"/>
                  <a:gd name="T10" fmla="*/ 73 w 21600"/>
                  <a:gd name="T11" fmla="*/ 47 h 21600"/>
                  <a:gd name="T12" fmla="*/ 86 w 21600"/>
                  <a:gd name="T13" fmla="*/ 27 h 21600"/>
                  <a:gd name="T14" fmla="*/ 73 w 21600"/>
                  <a:gd name="T15" fmla="*/ 8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1 w 21600"/>
                  <a:gd name="T25" fmla="*/ 3154 h 21600"/>
                  <a:gd name="T26" fmla="*/ 18439 w 21600"/>
                  <a:gd name="T27" fmla="*/ 1844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478" y="10800"/>
                    </a:moveTo>
                    <a:cubicBezTo>
                      <a:pt x="3478" y="14844"/>
                      <a:pt x="6756" y="18122"/>
                      <a:pt x="10800" y="18122"/>
                    </a:cubicBezTo>
                    <a:cubicBezTo>
                      <a:pt x="14844" y="18122"/>
                      <a:pt x="18122" y="14844"/>
                      <a:pt x="18122" y="10800"/>
                    </a:cubicBezTo>
                    <a:cubicBezTo>
                      <a:pt x="18122" y="6756"/>
                      <a:pt x="14844" y="3478"/>
                      <a:pt x="10800" y="3478"/>
                    </a:cubicBezTo>
                    <a:cubicBezTo>
                      <a:pt x="6756" y="3478"/>
                      <a:pt x="3478" y="6756"/>
                      <a:pt x="3478" y="10800"/>
                    </a:cubicBezTo>
                    <a:close/>
                  </a:path>
                </a:pathLst>
              </a:custGeom>
              <a:solidFill>
                <a:srgbClr val="004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GB" sz="4400">
                  <a:solidFill>
                    <a:srgbClr val="004C78"/>
                  </a:solidFill>
                  <a:latin typeface="News Gothic" pitchFamily="34" charset="0"/>
                </a:endParaRPr>
              </a:p>
            </p:txBody>
          </p:sp>
        </p:grpSp>
        <p:pic>
          <p:nvPicPr>
            <p:cNvPr id="27654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025" y="4364038"/>
              <a:ext cx="1366838" cy="68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Oval 29"/>
            <p:cNvSpPr>
              <a:spLocks noChangeArrowheads="1"/>
            </p:cNvSpPr>
            <p:nvPr/>
          </p:nvSpPr>
          <p:spPr bwMode="auto">
            <a:xfrm>
              <a:off x="4500563" y="4221163"/>
              <a:ext cx="1655762" cy="100806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nl-NL" sz="2000">
                <a:solidFill>
                  <a:srgbClr val="004C78"/>
                </a:solidFill>
                <a:latin typeface="Times New Roman" pitchFamily="18" charset="0"/>
              </a:endParaRPr>
            </a:p>
          </p:txBody>
        </p:sp>
        <p:grpSp>
          <p:nvGrpSpPr>
            <p:cNvPr id="27656" name="Group 30"/>
            <p:cNvGrpSpPr>
              <a:grpSpLocks/>
            </p:cNvGrpSpPr>
            <p:nvPr/>
          </p:nvGrpSpPr>
          <p:grpSpPr bwMode="auto">
            <a:xfrm>
              <a:off x="-180975" y="2060575"/>
              <a:ext cx="1295400" cy="1943100"/>
              <a:chOff x="2064" y="1616"/>
              <a:chExt cx="816" cy="1224"/>
            </a:xfrm>
          </p:grpSpPr>
          <p:pic>
            <p:nvPicPr>
              <p:cNvPr id="27665" name="Picture 31" descr="wheat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1797"/>
                <a:ext cx="544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66" name="AutoShape 32"/>
              <p:cNvSpPr>
                <a:spLocks noChangeArrowheads="1"/>
              </p:cNvSpPr>
              <p:nvPr/>
            </p:nvSpPr>
            <p:spPr bwMode="auto">
              <a:xfrm>
                <a:off x="2064" y="1616"/>
                <a:ext cx="816" cy="1224"/>
              </a:xfrm>
              <a:custGeom>
                <a:avLst/>
                <a:gdLst>
                  <a:gd name="T0" fmla="*/ 15 w 21600"/>
                  <a:gd name="T1" fmla="*/ 0 h 21600"/>
                  <a:gd name="T2" fmla="*/ 4 w 21600"/>
                  <a:gd name="T3" fmla="*/ 10 h 21600"/>
                  <a:gd name="T4" fmla="*/ 0 w 21600"/>
                  <a:gd name="T5" fmla="*/ 35 h 21600"/>
                  <a:gd name="T6" fmla="*/ 4 w 21600"/>
                  <a:gd name="T7" fmla="*/ 59 h 21600"/>
                  <a:gd name="T8" fmla="*/ 15 w 21600"/>
                  <a:gd name="T9" fmla="*/ 69 h 21600"/>
                  <a:gd name="T10" fmla="*/ 26 w 21600"/>
                  <a:gd name="T11" fmla="*/ 59 h 21600"/>
                  <a:gd name="T12" fmla="*/ 31 w 21600"/>
                  <a:gd name="T13" fmla="*/ 35 h 21600"/>
                  <a:gd name="T14" fmla="*/ 26 w 21600"/>
                  <a:gd name="T15" fmla="*/ 1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9 h 21600"/>
                  <a:gd name="T26" fmla="*/ 18450 w 21600"/>
                  <a:gd name="T27" fmla="*/ 1844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066" y="10800"/>
                    </a:moveTo>
                    <a:cubicBezTo>
                      <a:pt x="4066" y="14519"/>
                      <a:pt x="7081" y="17534"/>
                      <a:pt x="10800" y="17534"/>
                    </a:cubicBezTo>
                    <a:cubicBezTo>
                      <a:pt x="14519" y="17534"/>
                      <a:pt x="17534" y="14519"/>
                      <a:pt x="17534" y="10800"/>
                    </a:cubicBezTo>
                    <a:cubicBezTo>
                      <a:pt x="17534" y="7081"/>
                      <a:pt x="14519" y="4066"/>
                      <a:pt x="10800" y="4066"/>
                    </a:cubicBezTo>
                    <a:cubicBezTo>
                      <a:pt x="7081" y="4066"/>
                      <a:pt x="4066" y="7081"/>
                      <a:pt x="4066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GB" sz="4400">
                  <a:solidFill>
                    <a:srgbClr val="004C78"/>
                  </a:solidFill>
                  <a:latin typeface="News Gothic" pitchFamily="34" charset="0"/>
                </a:endParaRPr>
              </a:p>
            </p:txBody>
          </p:sp>
        </p:grpSp>
        <p:sp>
          <p:nvSpPr>
            <p:cNvPr id="27657" name="Rectangle 15"/>
            <p:cNvSpPr>
              <a:spLocks noChangeArrowheads="1"/>
            </p:cNvSpPr>
            <p:nvPr/>
          </p:nvSpPr>
          <p:spPr bwMode="auto">
            <a:xfrm>
              <a:off x="7497763" y="4797425"/>
              <a:ext cx="1538733" cy="1220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i="1" dirty="0">
                  <a:solidFill>
                    <a:srgbClr val="FFFFFF"/>
                  </a:solidFill>
                  <a:latin typeface="Times New Roman" pitchFamily="18" charset="0"/>
                </a:rPr>
                <a:t>23 </a:t>
              </a:r>
              <a:r>
                <a:rPr lang="en-US" sz="2000" i="1" dirty="0" err="1">
                  <a:solidFill>
                    <a:srgbClr val="FFFFFF"/>
                  </a:solidFill>
                  <a:latin typeface="Times New Roman" pitchFamily="18" charset="0"/>
                </a:rPr>
                <a:t>kton</a:t>
              </a:r>
              <a:r>
                <a:rPr lang="en-US" sz="2000" i="1" dirty="0">
                  <a:solidFill>
                    <a:srgbClr val="FFFFFF"/>
                  </a:solidFill>
                  <a:latin typeface="Times New Roman" pitchFamily="18" charset="0"/>
                </a:rPr>
                <a:t> NMP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US" sz="1600" i="1" dirty="0">
                  <a:solidFill>
                    <a:srgbClr val="FFFFFF"/>
                  </a:solidFill>
                  <a:latin typeface="Times New Roman" pitchFamily="18" charset="0"/>
                </a:rPr>
                <a:t>(~2500 € / ton)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US" sz="1600" i="1" dirty="0">
                  <a:solidFill>
                    <a:srgbClr val="FFFFFF"/>
                  </a:solidFill>
                  <a:latin typeface="Times New Roman" pitchFamily="18" charset="0"/>
                </a:rPr>
                <a:t>=</a:t>
              </a:r>
              <a:r>
                <a:rPr lang="en-US" sz="2000" i="1" dirty="0">
                  <a:solidFill>
                    <a:srgbClr val="06E230"/>
                  </a:solidFill>
                  <a:latin typeface="Times New Roman" pitchFamily="18" charset="0"/>
                </a:rPr>
                <a:t>58 M€/</a:t>
              </a:r>
              <a:r>
                <a:rPr lang="en-US" sz="2000" i="1">
                  <a:solidFill>
                    <a:srgbClr val="06E230"/>
                  </a:solidFill>
                  <a:latin typeface="Times New Roman" pitchFamily="18" charset="0"/>
                </a:rPr>
                <a:t>y </a:t>
              </a:r>
              <a:endParaRPr lang="en-US" sz="2000" i="1" dirty="0">
                <a:solidFill>
                  <a:srgbClr val="06E230"/>
                </a:solidFill>
                <a:latin typeface="Times New Roman" pitchFamily="18" charset="0"/>
              </a:endParaRPr>
            </a:p>
          </p:txBody>
        </p:sp>
        <p:grpSp>
          <p:nvGrpSpPr>
            <p:cNvPr id="27658" name="Group 41"/>
            <p:cNvGrpSpPr>
              <a:grpSpLocks/>
            </p:cNvGrpSpPr>
            <p:nvPr/>
          </p:nvGrpSpPr>
          <p:grpSpPr bwMode="auto">
            <a:xfrm>
              <a:off x="3203575" y="908050"/>
              <a:ext cx="2376488" cy="2016125"/>
              <a:chOff x="1791" y="1661"/>
              <a:chExt cx="1497" cy="1270"/>
            </a:xfrm>
          </p:grpSpPr>
          <p:pic>
            <p:nvPicPr>
              <p:cNvPr id="27663" name="Picture 42" descr="ilustracion_bioetanol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842"/>
                <a:ext cx="991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64" name="AutoShape 43"/>
              <p:cNvSpPr>
                <a:spLocks noChangeArrowheads="1"/>
              </p:cNvSpPr>
              <p:nvPr/>
            </p:nvSpPr>
            <p:spPr bwMode="auto">
              <a:xfrm>
                <a:off x="1791" y="1661"/>
                <a:ext cx="1497" cy="1270"/>
              </a:xfrm>
              <a:custGeom>
                <a:avLst/>
                <a:gdLst>
                  <a:gd name="T0" fmla="*/ 52 w 21600"/>
                  <a:gd name="T1" fmla="*/ 0 h 21600"/>
                  <a:gd name="T2" fmla="*/ 15 w 21600"/>
                  <a:gd name="T3" fmla="*/ 11 h 21600"/>
                  <a:gd name="T4" fmla="*/ 0 w 21600"/>
                  <a:gd name="T5" fmla="*/ 37 h 21600"/>
                  <a:gd name="T6" fmla="*/ 15 w 21600"/>
                  <a:gd name="T7" fmla="*/ 64 h 21600"/>
                  <a:gd name="T8" fmla="*/ 52 w 21600"/>
                  <a:gd name="T9" fmla="*/ 75 h 21600"/>
                  <a:gd name="T10" fmla="*/ 89 w 21600"/>
                  <a:gd name="T11" fmla="*/ 64 h 21600"/>
                  <a:gd name="T12" fmla="*/ 104 w 21600"/>
                  <a:gd name="T13" fmla="*/ 37 h 21600"/>
                  <a:gd name="T14" fmla="*/ 89 w 21600"/>
                  <a:gd name="T15" fmla="*/ 11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0 w 21600"/>
                  <a:gd name="T25" fmla="*/ 3163 h 21600"/>
                  <a:gd name="T26" fmla="*/ 18440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853" y="10800"/>
                    </a:moveTo>
                    <a:cubicBezTo>
                      <a:pt x="3853" y="14637"/>
                      <a:pt x="6963" y="17747"/>
                      <a:pt x="10800" y="17747"/>
                    </a:cubicBezTo>
                    <a:cubicBezTo>
                      <a:pt x="14637" y="17747"/>
                      <a:pt x="17747" y="14637"/>
                      <a:pt x="17747" y="10800"/>
                    </a:cubicBezTo>
                    <a:cubicBezTo>
                      <a:pt x="17747" y="6963"/>
                      <a:pt x="14637" y="3853"/>
                      <a:pt x="10800" y="3853"/>
                    </a:cubicBezTo>
                    <a:cubicBezTo>
                      <a:pt x="6963" y="3853"/>
                      <a:pt x="3853" y="6963"/>
                      <a:pt x="3853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GB" sz="4400">
                  <a:solidFill>
                    <a:srgbClr val="004C78"/>
                  </a:solidFill>
                  <a:latin typeface="News Gothic" pitchFamily="34" charset="0"/>
                </a:endParaRPr>
              </a:p>
            </p:txBody>
          </p:sp>
        </p:grpSp>
        <p:sp>
          <p:nvSpPr>
            <p:cNvPr id="27659" name="Text Box 9"/>
            <p:cNvSpPr txBox="1">
              <a:spLocks noChangeArrowheads="1"/>
            </p:cNvSpPr>
            <p:nvPr/>
          </p:nvSpPr>
          <p:spPr bwMode="auto">
            <a:xfrm>
              <a:off x="5500688" y="1484313"/>
              <a:ext cx="3103562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2000" i="1">
                  <a:solidFill>
                    <a:srgbClr val="FFFFFF"/>
                  </a:solidFill>
                  <a:latin typeface="Times New Roman" pitchFamily="18" charset="0"/>
                </a:rPr>
                <a:t>500 Million liters bioethanol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US" sz="2000" i="1">
                  <a:solidFill>
                    <a:srgbClr val="FFFFFF"/>
                  </a:solidFill>
                  <a:latin typeface="Times New Roman" pitchFamily="18" charset="0"/>
                </a:rPr>
                <a:t>(~ 400 kton) =</a:t>
              </a:r>
              <a:r>
                <a:rPr lang="en-US" sz="2000" i="1">
                  <a:solidFill>
                    <a:srgbClr val="06E230"/>
                  </a:solidFill>
                  <a:latin typeface="Times New Roman" pitchFamily="18" charset="0"/>
                </a:rPr>
                <a:t>200M€</a:t>
              </a:r>
            </a:p>
          </p:txBody>
        </p:sp>
        <p:sp>
          <p:nvSpPr>
            <p:cNvPr id="27660" name="Text Box 11"/>
            <p:cNvSpPr txBox="1">
              <a:spLocks noChangeArrowheads="1"/>
            </p:cNvSpPr>
            <p:nvPr/>
          </p:nvSpPr>
          <p:spPr bwMode="auto">
            <a:xfrm>
              <a:off x="4592638" y="3500438"/>
              <a:ext cx="37734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US" sz="2000" i="1">
                  <a:solidFill>
                    <a:srgbClr val="FFFFFF"/>
                  </a:solidFill>
                  <a:latin typeface="Times New Roman" pitchFamily="18" charset="0"/>
                </a:rPr>
                <a:t>360 kton DDGS </a:t>
              </a:r>
              <a:r>
                <a:rPr lang="en-US" sz="1600" i="1">
                  <a:solidFill>
                    <a:srgbClr val="FFFFFF"/>
                  </a:solidFill>
                  <a:latin typeface="Times New Roman" pitchFamily="18" charset="0"/>
                </a:rPr>
                <a:t>(~130 € / ton) =</a:t>
              </a:r>
              <a:r>
                <a:rPr lang="en-US" sz="2000" i="1">
                  <a:solidFill>
                    <a:srgbClr val="06E230"/>
                  </a:solidFill>
                  <a:latin typeface="Times New Roman" pitchFamily="18" charset="0"/>
                </a:rPr>
                <a:t>46M€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380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738" y="2028095"/>
            <a:ext cx="8288216" cy="2872154"/>
          </a:xfrm>
          <a:prstGeom prst="roundRect">
            <a:avLst/>
          </a:prstGeom>
          <a:solidFill>
            <a:schemeClr val="accent3"/>
          </a:solidFill>
          <a:ln w="4445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1118" y="295275"/>
            <a:ext cx="8255351" cy="1371600"/>
          </a:xfrm>
        </p:spPr>
        <p:txBody>
          <a:bodyPr/>
          <a:lstStyle/>
          <a:p>
            <a:r>
              <a:rPr lang="en-GB" sz="2800" dirty="0" smtClean="0"/>
              <a:t>How to compete with fossil under sustainable conditions?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339" y="1243403"/>
            <a:ext cx="8478915" cy="3969668"/>
          </a:xfrm>
        </p:spPr>
        <p:txBody>
          <a:bodyPr/>
          <a:lstStyle/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Choose the right raw material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all biomass components 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each component at its highest value: </a:t>
            </a:r>
          </a:p>
          <a:p>
            <a:pPr marL="285750" lvl="1">
              <a:lnSpc>
                <a:spcPct val="90000"/>
              </a:lnSpc>
              <a:buNone/>
            </a:pPr>
            <a:r>
              <a:rPr lang="en-GB" sz="2400" dirty="0" smtClean="0">
                <a:solidFill>
                  <a:srgbClr val="005172"/>
                </a:solidFill>
              </a:rPr>
              <a:t>	</a:t>
            </a:r>
            <a:r>
              <a:rPr lang="en-GB" sz="2000" dirty="0" smtClean="0">
                <a:solidFill>
                  <a:srgbClr val="005172"/>
                </a:solidFill>
              </a:rPr>
              <a:t>(molecular) structure is much better than caloric value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chemeClr val="accent1"/>
                </a:solidFill>
              </a:rPr>
              <a:t>However, keep components on the field that are required for soil fertility</a:t>
            </a:r>
          </a:p>
          <a:p>
            <a:pPr marL="285750" lvl="1">
              <a:lnSpc>
                <a:spcPct val="90000"/>
              </a:lnSpc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5732585"/>
            <a:ext cx="5462954" cy="3231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2000" dirty="0" smtClean="0">
                <a:latin typeface="Verdana" pitchFamily="34" charset="0"/>
              </a:rPr>
              <a:t>Do not transport what you do not need</a:t>
            </a:r>
          </a:p>
        </p:txBody>
      </p:sp>
    </p:spTree>
    <p:extLst>
      <p:ext uri="{BB962C8B-B14F-4D97-AF65-F5344CB8AC3E}">
        <p14:creationId xmlns:p14="http://schemas.microsoft.com/office/powerpoint/2010/main" val="154001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 scale biorefinery</a:t>
            </a:r>
          </a:p>
        </p:txBody>
      </p:sp>
      <p:pic>
        <p:nvPicPr>
          <p:cNvPr id="17412" name="Picture 5" descr="dadt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5127120"/>
            <a:ext cx="35718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608638" y="4911220"/>
            <a:ext cx="357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r>
              <a:rPr lang="en-GB" sz="1800" b="1" dirty="0" smtClean="0"/>
              <a:t>Starch from Cassava in Nigeria</a:t>
            </a:r>
            <a:endParaRPr lang="en-GB" sz="1800" b="1" dirty="0"/>
          </a:p>
        </p:txBody>
      </p:sp>
      <p:sp>
        <p:nvSpPr>
          <p:cNvPr id="1741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21200" y="1150450"/>
            <a:ext cx="6887650" cy="537505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400" dirty="0" smtClean="0">
                <a:solidFill>
                  <a:schemeClr val="hlink"/>
                </a:solidFill>
              </a:rPr>
              <a:t>Solving the problem of low functional density of biomass</a:t>
            </a:r>
          </a:p>
          <a:p>
            <a:pPr>
              <a:lnSpc>
                <a:spcPct val="90000"/>
              </a:lnSpc>
            </a:pPr>
            <a:endParaRPr lang="en-GB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 smtClean="0"/>
              <a:t>Advantages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Lower transportation costs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Water and minerals stay on site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Less waste treatment on (central) factory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Increased storage times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More income to farmers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Faster innovations</a:t>
            </a:r>
          </a:p>
          <a:p>
            <a:pPr>
              <a:lnSpc>
                <a:spcPct val="90000"/>
              </a:lnSpc>
            </a:pPr>
            <a:r>
              <a:rPr lang="en-GB" sz="2400" dirty="0" smtClean="0"/>
              <a:t>Disadvantage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Economy of scale</a:t>
            </a:r>
          </a:p>
          <a:p>
            <a:pPr lvl="1">
              <a:lnSpc>
                <a:spcPct val="90000"/>
              </a:lnSpc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613031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2800" dirty="0" smtClean="0"/>
              <a:t>Advantage: lower transportation cost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Separate before transportation (biomass pre-treatment)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082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3175" y="1452564"/>
            <a:ext cx="9144000" cy="2317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0" y="3892551"/>
            <a:ext cx="9144000" cy="2317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1353086"/>
          </a:xfrm>
        </p:spPr>
        <p:txBody>
          <a:bodyPr/>
          <a:lstStyle/>
          <a:p>
            <a:r>
              <a:rPr lang="en-GB" sz="2400" dirty="0" smtClean="0"/>
              <a:t>Small scale </a:t>
            </a:r>
            <a:r>
              <a:rPr lang="en-GB" sz="2400" dirty="0" err="1" smtClean="0"/>
              <a:t>biorefinery</a:t>
            </a:r>
            <a:r>
              <a:rPr lang="en-GB" sz="2400" dirty="0" smtClean="0"/>
              <a:t> reduces transport cost and seasonality</a:t>
            </a:r>
          </a:p>
        </p:txBody>
      </p:sp>
      <p:grpSp>
        <p:nvGrpSpPr>
          <p:cNvPr id="102" name="Group 33"/>
          <p:cNvGrpSpPr>
            <a:grpSpLocks/>
          </p:cNvGrpSpPr>
          <p:nvPr/>
        </p:nvGrpSpPr>
        <p:grpSpPr bwMode="auto">
          <a:xfrm>
            <a:off x="1147763" y="4016376"/>
            <a:ext cx="230188" cy="1992313"/>
            <a:chOff x="700" y="1261"/>
            <a:chExt cx="145" cy="1255"/>
          </a:xfrm>
        </p:grpSpPr>
        <p:sp>
          <p:nvSpPr>
            <p:cNvPr id="122" name="Oval 34"/>
            <p:cNvSpPr>
              <a:spLocks noChangeArrowheads="1"/>
            </p:cNvSpPr>
            <p:nvPr/>
          </p:nvSpPr>
          <p:spPr bwMode="auto">
            <a:xfrm>
              <a:off x="704" y="1261"/>
              <a:ext cx="137" cy="1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3" name="Oval 35"/>
            <p:cNvSpPr>
              <a:spLocks noChangeArrowheads="1"/>
            </p:cNvSpPr>
            <p:nvPr/>
          </p:nvSpPr>
          <p:spPr bwMode="auto">
            <a:xfrm>
              <a:off x="700" y="1440"/>
              <a:ext cx="137" cy="1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4" name="Oval 36"/>
            <p:cNvSpPr>
              <a:spLocks noChangeArrowheads="1"/>
            </p:cNvSpPr>
            <p:nvPr/>
          </p:nvSpPr>
          <p:spPr bwMode="auto">
            <a:xfrm>
              <a:off x="704" y="1628"/>
              <a:ext cx="137" cy="1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5" name="Oval 37"/>
            <p:cNvSpPr>
              <a:spLocks noChangeArrowheads="1"/>
            </p:cNvSpPr>
            <p:nvPr/>
          </p:nvSpPr>
          <p:spPr bwMode="auto">
            <a:xfrm>
              <a:off x="708" y="1816"/>
              <a:ext cx="137" cy="1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6" name="Oval 38"/>
            <p:cNvSpPr>
              <a:spLocks noChangeArrowheads="1"/>
            </p:cNvSpPr>
            <p:nvPr/>
          </p:nvSpPr>
          <p:spPr bwMode="auto">
            <a:xfrm>
              <a:off x="704" y="2004"/>
              <a:ext cx="137" cy="1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7" name="Oval 39"/>
            <p:cNvSpPr>
              <a:spLocks noChangeArrowheads="1"/>
            </p:cNvSpPr>
            <p:nvPr/>
          </p:nvSpPr>
          <p:spPr bwMode="auto">
            <a:xfrm>
              <a:off x="708" y="2191"/>
              <a:ext cx="137" cy="1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8" name="Oval 40"/>
            <p:cNvSpPr>
              <a:spLocks noChangeArrowheads="1"/>
            </p:cNvSpPr>
            <p:nvPr/>
          </p:nvSpPr>
          <p:spPr bwMode="auto">
            <a:xfrm>
              <a:off x="704" y="2388"/>
              <a:ext cx="137" cy="12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pic>
        <p:nvPicPr>
          <p:cNvPr id="103" name="Picture 41" descr="BL00105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4359276"/>
            <a:ext cx="118586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 Box 42"/>
          <p:cNvSpPr txBox="1">
            <a:spLocks noChangeArrowheads="1"/>
          </p:cNvSpPr>
          <p:nvPr/>
        </p:nvSpPr>
        <p:spPr bwMode="auto">
          <a:xfrm>
            <a:off x="0" y="3987801"/>
            <a:ext cx="1089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>
              <a:buClr>
                <a:srgbClr val="80BA64"/>
              </a:buClr>
              <a:buSzPct val="75000"/>
              <a:buFont typeface="Wingdings" pitchFamily="2" charset="2"/>
              <a:buNone/>
            </a:pPr>
            <a:r>
              <a:rPr lang="en-GB" sz="1600" b="1" smtClean="0">
                <a:solidFill>
                  <a:srgbClr val="000000"/>
                </a:solidFill>
              </a:rPr>
              <a:t>Concept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05" name="Text Box 43"/>
          <p:cNvSpPr txBox="1">
            <a:spLocks noChangeArrowheads="1"/>
          </p:cNvSpPr>
          <p:nvPr/>
        </p:nvSpPr>
        <p:spPr bwMode="auto">
          <a:xfrm>
            <a:off x="2859088" y="3935413"/>
            <a:ext cx="13922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>
              <a:buClr>
                <a:srgbClr val="80BA64"/>
              </a:buClr>
              <a:buSzPct val="75000"/>
              <a:buFont typeface="Wingdings" pitchFamily="2" charset="2"/>
              <a:buNone/>
            </a:pPr>
            <a:r>
              <a:rPr lang="en-GB" sz="1600" smtClean="0">
                <a:solidFill>
                  <a:srgbClr val="000000"/>
                </a:solidFill>
              </a:rPr>
              <a:t>Small scale processing</a:t>
            </a: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106" name="Line 44"/>
          <p:cNvSpPr>
            <a:spLocks noChangeShapeType="1"/>
          </p:cNvSpPr>
          <p:nvPr/>
        </p:nvSpPr>
        <p:spPr bwMode="auto">
          <a:xfrm>
            <a:off x="1423988" y="4154488"/>
            <a:ext cx="1698625" cy="711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7" name="Line 45"/>
          <p:cNvSpPr>
            <a:spLocks noChangeShapeType="1"/>
          </p:cNvSpPr>
          <p:nvPr/>
        </p:nvSpPr>
        <p:spPr bwMode="auto">
          <a:xfrm>
            <a:off x="1363663" y="4430713"/>
            <a:ext cx="1712913" cy="479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8" name="Line 46"/>
          <p:cNvSpPr>
            <a:spLocks noChangeShapeType="1"/>
          </p:cNvSpPr>
          <p:nvPr/>
        </p:nvSpPr>
        <p:spPr bwMode="auto">
          <a:xfrm>
            <a:off x="1393825" y="4735513"/>
            <a:ext cx="1725613" cy="174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9" name="Line 47"/>
          <p:cNvSpPr>
            <a:spLocks noChangeShapeType="1"/>
          </p:cNvSpPr>
          <p:nvPr/>
        </p:nvSpPr>
        <p:spPr bwMode="auto">
          <a:xfrm flipV="1">
            <a:off x="1393825" y="4938713"/>
            <a:ext cx="1668463" cy="10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0" name="Line 48"/>
          <p:cNvSpPr>
            <a:spLocks noChangeShapeType="1"/>
          </p:cNvSpPr>
          <p:nvPr/>
        </p:nvSpPr>
        <p:spPr bwMode="auto">
          <a:xfrm flipV="1">
            <a:off x="1393825" y="4953001"/>
            <a:ext cx="1654175" cy="3476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1" name="Line 49"/>
          <p:cNvSpPr>
            <a:spLocks noChangeShapeType="1"/>
          </p:cNvSpPr>
          <p:nvPr/>
        </p:nvSpPr>
        <p:spPr bwMode="auto">
          <a:xfrm flipV="1">
            <a:off x="1379538" y="4953001"/>
            <a:ext cx="1770063" cy="623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2" name="Line 50"/>
          <p:cNvSpPr>
            <a:spLocks noChangeShapeType="1"/>
          </p:cNvSpPr>
          <p:nvPr/>
        </p:nvSpPr>
        <p:spPr bwMode="auto">
          <a:xfrm flipV="1">
            <a:off x="1393825" y="4951413"/>
            <a:ext cx="1711325" cy="974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3" name="Text Box 51"/>
          <p:cNvSpPr txBox="1">
            <a:spLocks noChangeArrowheads="1"/>
          </p:cNvSpPr>
          <p:nvPr/>
        </p:nvSpPr>
        <p:spPr bwMode="auto">
          <a:xfrm>
            <a:off x="1901825" y="4168776"/>
            <a:ext cx="739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>
              <a:buClr>
                <a:srgbClr val="80BA64"/>
              </a:buClr>
              <a:buSzPct val="75000"/>
              <a:buFont typeface="Wingdings" pitchFamily="2" charset="2"/>
              <a:buNone/>
            </a:pPr>
            <a:r>
              <a:rPr lang="en-GB" sz="1600" smtClean="0">
                <a:solidFill>
                  <a:srgbClr val="000000"/>
                </a:solidFill>
              </a:rPr>
              <a:t>100%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14" name="Text Box 52"/>
          <p:cNvSpPr txBox="1">
            <a:spLocks noChangeArrowheads="1"/>
          </p:cNvSpPr>
          <p:nvPr/>
        </p:nvSpPr>
        <p:spPr bwMode="auto">
          <a:xfrm>
            <a:off x="1985963" y="5532438"/>
            <a:ext cx="1960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>
              <a:buClr>
                <a:srgbClr val="80BA64"/>
              </a:buClr>
              <a:buSzPct val="75000"/>
              <a:buFont typeface="Wingdings" pitchFamily="2" charset="2"/>
              <a:buNone/>
            </a:pPr>
            <a:r>
              <a:rPr lang="en-GB" sz="1600" smtClean="0">
                <a:solidFill>
                  <a:srgbClr val="000000"/>
                </a:solidFill>
              </a:rPr>
              <a:t>Return flow 70%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15" name="Line 53"/>
          <p:cNvSpPr>
            <a:spLocks noChangeShapeType="1"/>
          </p:cNvSpPr>
          <p:nvPr/>
        </p:nvSpPr>
        <p:spPr bwMode="auto">
          <a:xfrm flipH="1">
            <a:off x="3759200" y="5257801"/>
            <a:ext cx="0" cy="581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6" name="Line 54"/>
          <p:cNvSpPr>
            <a:spLocks noChangeShapeType="1"/>
          </p:cNvSpPr>
          <p:nvPr/>
        </p:nvSpPr>
        <p:spPr bwMode="auto">
          <a:xfrm flipH="1">
            <a:off x="1828800" y="5838826"/>
            <a:ext cx="1930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7" name="Text Box 55"/>
          <p:cNvSpPr txBox="1">
            <a:spLocks noChangeArrowheads="1"/>
          </p:cNvSpPr>
          <p:nvPr/>
        </p:nvSpPr>
        <p:spPr bwMode="auto">
          <a:xfrm>
            <a:off x="5153025" y="5114926"/>
            <a:ext cx="723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>
              <a:buClr>
                <a:srgbClr val="80BA64"/>
              </a:buClr>
              <a:buSzPct val="75000"/>
              <a:buFont typeface="Wingdings" pitchFamily="2" charset="2"/>
              <a:buNone/>
            </a:pPr>
            <a:r>
              <a:rPr lang="en-GB" sz="1600" smtClean="0">
                <a:solidFill>
                  <a:srgbClr val="000000"/>
                </a:solidFill>
              </a:rPr>
              <a:t>30%</a:t>
            </a: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118" name="Line 56"/>
          <p:cNvSpPr>
            <a:spLocks noChangeShapeType="1"/>
          </p:cNvSpPr>
          <p:nvPr/>
        </p:nvSpPr>
        <p:spPr bwMode="auto">
          <a:xfrm>
            <a:off x="4222750" y="5067301"/>
            <a:ext cx="3178175" cy="0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19" name="Picture 57" descr="j03183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4518026"/>
            <a:ext cx="9683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0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282341"/>
              </p:ext>
            </p:extLst>
          </p:nvPr>
        </p:nvGraphicFramePr>
        <p:xfrm>
          <a:off x="5689600" y="4314826"/>
          <a:ext cx="1160463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Clip" r:id="rId5" imgW="1827886" imgH="1633118" progId="MS_ClipArt_Gallery.2">
                  <p:embed/>
                </p:oleObj>
              </mc:Choice>
              <mc:Fallback>
                <p:oleObj name="Clip" r:id="rId5" imgW="1827886" imgH="16331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9600" y="4314826"/>
                        <a:ext cx="1160463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1" name="Picture 59" descr="j02789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519613"/>
            <a:ext cx="7540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131888"/>
            <a:ext cx="8589963" cy="2386012"/>
            <a:chOff x="0" y="1131888"/>
            <a:chExt cx="8589963" cy="2386012"/>
          </a:xfrm>
        </p:grpSpPr>
        <p:sp>
          <p:nvSpPr>
            <p:cNvPr id="130" name="Text Box 3"/>
            <p:cNvSpPr txBox="1">
              <a:spLocks noChangeArrowheads="1"/>
            </p:cNvSpPr>
            <p:nvPr/>
          </p:nvSpPr>
          <p:spPr bwMode="auto">
            <a:xfrm>
              <a:off x="884238" y="1131888"/>
              <a:ext cx="8413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>
                <a:buClr>
                  <a:srgbClr val="80BA64"/>
                </a:buClr>
                <a:buSzPct val="75000"/>
                <a:buFont typeface="Wingdings" pitchFamily="2" charset="2"/>
                <a:buNone/>
              </a:pPr>
              <a:r>
                <a:rPr lang="nl-NL" sz="1600" dirty="0" err="1">
                  <a:solidFill>
                    <a:srgbClr val="000000"/>
                  </a:solidFill>
                </a:rPr>
                <a:t>Fields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31" name="Text Box 4"/>
            <p:cNvSpPr txBox="1">
              <a:spLocks noChangeArrowheads="1"/>
            </p:cNvSpPr>
            <p:nvPr/>
          </p:nvSpPr>
          <p:spPr bwMode="auto">
            <a:xfrm>
              <a:off x="7342188" y="1149350"/>
              <a:ext cx="12477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>
                <a:buClr>
                  <a:srgbClr val="80BA64"/>
                </a:buClr>
                <a:buSzPct val="75000"/>
                <a:buFont typeface="Wingdings" pitchFamily="2" charset="2"/>
                <a:buNone/>
              </a:pPr>
              <a:r>
                <a:rPr lang="nl-NL" sz="1600">
                  <a:solidFill>
                    <a:srgbClr val="000000"/>
                  </a:solidFill>
                </a:rPr>
                <a:t>Processing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2" name="Text Box 5"/>
            <p:cNvSpPr txBox="1">
              <a:spLocks noChangeArrowheads="1"/>
            </p:cNvSpPr>
            <p:nvPr/>
          </p:nvSpPr>
          <p:spPr bwMode="auto">
            <a:xfrm>
              <a:off x="0" y="1666875"/>
              <a:ext cx="10890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>
                <a:buClr>
                  <a:srgbClr val="80BA64"/>
                </a:buClr>
                <a:buSzPct val="75000"/>
                <a:buFont typeface="Wingdings" pitchFamily="2" charset="2"/>
                <a:buNone/>
              </a:pPr>
              <a:r>
                <a:rPr lang="nl-NL" sz="1600" b="1" dirty="0">
                  <a:solidFill>
                    <a:srgbClr val="000000"/>
                  </a:solidFill>
                </a:rPr>
                <a:t>Present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pic>
          <p:nvPicPr>
            <p:cNvPr id="133" name="Picture 6" descr="BL00105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350" y="1676400"/>
              <a:ext cx="1185863" cy="84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7" descr="j031835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725" y="2057400"/>
              <a:ext cx="968375" cy="477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8" descr="j02789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463" y="1562100"/>
              <a:ext cx="754062" cy="679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9" descr="j02789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6938" y="2360613"/>
              <a:ext cx="754062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7" name="Group 10"/>
            <p:cNvGrpSpPr>
              <a:grpSpLocks/>
            </p:cNvGrpSpPr>
            <p:nvPr/>
          </p:nvGrpSpPr>
          <p:grpSpPr bwMode="auto">
            <a:xfrm>
              <a:off x="1095375" y="1574800"/>
              <a:ext cx="230188" cy="1811338"/>
              <a:chOff x="700" y="1261"/>
              <a:chExt cx="145" cy="1255"/>
            </a:xfrm>
          </p:grpSpPr>
          <p:sp>
            <p:nvSpPr>
              <p:cNvPr id="157" name="Oval 11"/>
              <p:cNvSpPr>
                <a:spLocks noChangeArrowheads="1"/>
              </p:cNvSpPr>
              <p:nvPr/>
            </p:nvSpPr>
            <p:spPr bwMode="auto">
              <a:xfrm>
                <a:off x="704" y="1261"/>
                <a:ext cx="137" cy="12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Oval 12"/>
              <p:cNvSpPr>
                <a:spLocks noChangeArrowheads="1"/>
              </p:cNvSpPr>
              <p:nvPr/>
            </p:nvSpPr>
            <p:spPr bwMode="auto">
              <a:xfrm>
                <a:off x="700" y="1440"/>
                <a:ext cx="137" cy="12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Oval 13"/>
              <p:cNvSpPr>
                <a:spLocks noChangeArrowheads="1"/>
              </p:cNvSpPr>
              <p:nvPr/>
            </p:nvSpPr>
            <p:spPr bwMode="auto">
              <a:xfrm>
                <a:off x="704" y="1628"/>
                <a:ext cx="137" cy="12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Oval 14"/>
              <p:cNvSpPr>
                <a:spLocks noChangeArrowheads="1"/>
              </p:cNvSpPr>
              <p:nvPr/>
            </p:nvSpPr>
            <p:spPr bwMode="auto">
              <a:xfrm>
                <a:off x="708" y="1816"/>
                <a:ext cx="137" cy="12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Oval 15"/>
              <p:cNvSpPr>
                <a:spLocks noChangeArrowheads="1"/>
              </p:cNvSpPr>
              <p:nvPr/>
            </p:nvSpPr>
            <p:spPr bwMode="auto">
              <a:xfrm>
                <a:off x="704" y="2004"/>
                <a:ext cx="137" cy="12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Oval 16"/>
              <p:cNvSpPr>
                <a:spLocks noChangeArrowheads="1"/>
              </p:cNvSpPr>
              <p:nvPr/>
            </p:nvSpPr>
            <p:spPr bwMode="auto">
              <a:xfrm>
                <a:off x="708" y="2191"/>
                <a:ext cx="137" cy="12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17"/>
              <p:cNvSpPr>
                <a:spLocks noChangeArrowheads="1"/>
              </p:cNvSpPr>
              <p:nvPr/>
            </p:nvSpPr>
            <p:spPr bwMode="auto">
              <a:xfrm>
                <a:off x="704" y="2388"/>
                <a:ext cx="137" cy="12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8" name="Line 18"/>
            <p:cNvSpPr>
              <a:spLocks noChangeShapeType="1"/>
            </p:cNvSpPr>
            <p:nvPr/>
          </p:nvSpPr>
          <p:spPr bwMode="auto">
            <a:xfrm>
              <a:off x="1420813" y="1681163"/>
              <a:ext cx="1871662" cy="34290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39" name="Line 19"/>
            <p:cNvSpPr>
              <a:spLocks noChangeShapeType="1"/>
            </p:cNvSpPr>
            <p:nvPr/>
          </p:nvSpPr>
          <p:spPr bwMode="auto">
            <a:xfrm>
              <a:off x="1363663" y="1931988"/>
              <a:ext cx="1900237" cy="119062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0" name="Line 20"/>
            <p:cNvSpPr>
              <a:spLocks noChangeShapeType="1"/>
            </p:cNvSpPr>
            <p:nvPr/>
          </p:nvSpPr>
          <p:spPr bwMode="auto">
            <a:xfrm flipV="1">
              <a:off x="1347788" y="2038350"/>
              <a:ext cx="1916112" cy="17145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1" name="Line 21"/>
            <p:cNvSpPr>
              <a:spLocks noChangeShapeType="1"/>
            </p:cNvSpPr>
            <p:nvPr/>
          </p:nvSpPr>
          <p:spPr bwMode="auto">
            <a:xfrm flipV="1">
              <a:off x="1347788" y="2063750"/>
              <a:ext cx="1930400" cy="409575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2" name="Line 22"/>
            <p:cNvSpPr>
              <a:spLocks noChangeShapeType="1"/>
            </p:cNvSpPr>
            <p:nvPr/>
          </p:nvSpPr>
          <p:spPr bwMode="auto">
            <a:xfrm>
              <a:off x="1333500" y="2711450"/>
              <a:ext cx="2017713" cy="3810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3" name="Line 23"/>
            <p:cNvSpPr>
              <a:spLocks noChangeShapeType="1"/>
            </p:cNvSpPr>
            <p:nvPr/>
          </p:nvSpPr>
          <p:spPr bwMode="auto">
            <a:xfrm flipV="1">
              <a:off x="1333500" y="2778125"/>
              <a:ext cx="2003425" cy="236538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4" name="Line 24"/>
            <p:cNvSpPr>
              <a:spLocks noChangeShapeType="1"/>
            </p:cNvSpPr>
            <p:nvPr/>
          </p:nvSpPr>
          <p:spPr bwMode="auto">
            <a:xfrm flipV="1">
              <a:off x="1333500" y="2803525"/>
              <a:ext cx="2017713" cy="50165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5" name="Line 25"/>
            <p:cNvSpPr>
              <a:spLocks noChangeShapeType="1"/>
            </p:cNvSpPr>
            <p:nvPr/>
          </p:nvSpPr>
          <p:spPr bwMode="auto">
            <a:xfrm>
              <a:off x="4411663" y="1917700"/>
              <a:ext cx="2844800" cy="369888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6" name="Line 26"/>
            <p:cNvSpPr>
              <a:spLocks noChangeShapeType="1"/>
            </p:cNvSpPr>
            <p:nvPr/>
          </p:nvSpPr>
          <p:spPr bwMode="auto">
            <a:xfrm flipV="1">
              <a:off x="4367213" y="2393950"/>
              <a:ext cx="2903537" cy="34290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7" name="Text Box 27"/>
            <p:cNvSpPr txBox="1">
              <a:spLocks noChangeArrowheads="1"/>
            </p:cNvSpPr>
            <p:nvPr/>
          </p:nvSpPr>
          <p:spPr bwMode="auto">
            <a:xfrm>
              <a:off x="2336800" y="2986088"/>
              <a:ext cx="1016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>
                <a:buClr>
                  <a:srgbClr val="80BA64"/>
                </a:buClr>
                <a:buSzPct val="75000"/>
                <a:buFont typeface="Wingdings" pitchFamily="2" charset="2"/>
                <a:buNone/>
              </a:pPr>
              <a:r>
                <a:rPr lang="nl-NL" sz="1600">
                  <a:solidFill>
                    <a:srgbClr val="000000"/>
                  </a:solidFill>
                </a:rPr>
                <a:t>100%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8" name="Text Box 28"/>
            <p:cNvSpPr txBox="1">
              <a:spLocks noChangeArrowheads="1"/>
            </p:cNvSpPr>
            <p:nvPr/>
          </p:nvSpPr>
          <p:spPr bwMode="auto">
            <a:xfrm>
              <a:off x="4841875" y="2613025"/>
              <a:ext cx="1016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>
                <a:buClr>
                  <a:srgbClr val="80BA64"/>
                </a:buClr>
                <a:buSzPct val="75000"/>
                <a:buFont typeface="Wingdings" pitchFamily="2" charset="2"/>
                <a:buNone/>
              </a:pPr>
              <a:r>
                <a:rPr lang="nl-NL" sz="1600">
                  <a:solidFill>
                    <a:srgbClr val="000000"/>
                  </a:solidFill>
                </a:rPr>
                <a:t>100%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9" name="Text Box 29"/>
            <p:cNvSpPr txBox="1">
              <a:spLocks noChangeArrowheads="1"/>
            </p:cNvSpPr>
            <p:nvPr/>
          </p:nvSpPr>
          <p:spPr bwMode="auto">
            <a:xfrm>
              <a:off x="3722688" y="3105150"/>
              <a:ext cx="16605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>
                <a:buClr>
                  <a:srgbClr val="80BA64"/>
                </a:buClr>
                <a:buSzPct val="75000"/>
                <a:buFont typeface="Wingdings" pitchFamily="2" charset="2"/>
                <a:buNone/>
              </a:pPr>
              <a:r>
                <a:rPr lang="nl-NL" sz="1600">
                  <a:solidFill>
                    <a:srgbClr val="000000"/>
                  </a:solidFill>
                </a:rPr>
                <a:t>Return flow 10%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graphicFrame>
          <p:nvGraphicFramePr>
            <p:cNvPr id="150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923966"/>
                </p:ext>
              </p:extLst>
            </p:nvPr>
          </p:nvGraphicFramePr>
          <p:xfrm>
            <a:off x="2057400" y="2244725"/>
            <a:ext cx="928688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1" name="Clip" r:id="rId8" imgW="2381061" imgH="1348966" progId="MS_ClipArt_Gallery.2">
                    <p:embed/>
                  </p:oleObj>
                </mc:Choice>
                <mc:Fallback>
                  <p:oleObj name="Clip" r:id="rId8" imgW="2381061" imgH="1348966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2244725"/>
                          <a:ext cx="928688" cy="477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Text Box 31"/>
            <p:cNvSpPr txBox="1">
              <a:spLocks noChangeArrowheads="1"/>
            </p:cNvSpPr>
            <p:nvPr/>
          </p:nvSpPr>
          <p:spPr bwMode="auto">
            <a:xfrm>
              <a:off x="3436938" y="1133475"/>
              <a:ext cx="9588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>
                <a:buClr>
                  <a:srgbClr val="80BA64"/>
                </a:buClr>
                <a:buSzPct val="75000"/>
                <a:buFont typeface="Wingdings" pitchFamily="2" charset="2"/>
                <a:buNone/>
              </a:pPr>
              <a:r>
                <a:rPr lang="nl-NL" sz="1600">
                  <a:solidFill>
                    <a:srgbClr val="000000"/>
                  </a:solidFill>
                </a:rPr>
                <a:t>Farm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2" name="Text Box 60"/>
            <p:cNvSpPr txBox="1">
              <a:spLocks noChangeArrowheads="1"/>
            </p:cNvSpPr>
            <p:nvPr/>
          </p:nvSpPr>
          <p:spPr bwMode="auto">
            <a:xfrm>
              <a:off x="5715000" y="3263900"/>
              <a:ext cx="1320800" cy="2540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algn="ctr">
                <a:spcAft>
                  <a:spcPct val="20000"/>
                </a:spcAft>
                <a:buClr>
                  <a:srgbClr val="00549F"/>
                </a:buClr>
                <a:buSzPct val="75000"/>
                <a:buFont typeface="Wingdings" pitchFamily="2" charset="2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concentration</a:t>
              </a:r>
              <a:endParaRPr lang="nl-NL" sz="1600" dirty="0">
                <a:solidFill>
                  <a:srgbClr val="000000"/>
                </a:solidFill>
              </a:endParaRPr>
            </a:p>
          </p:txBody>
        </p:sp>
        <p:sp>
          <p:nvSpPr>
            <p:cNvPr id="153" name="Text Box 61"/>
            <p:cNvSpPr txBox="1">
              <a:spLocks noChangeArrowheads="1"/>
            </p:cNvSpPr>
            <p:nvPr/>
          </p:nvSpPr>
          <p:spPr bwMode="auto">
            <a:xfrm>
              <a:off x="7354888" y="3263900"/>
              <a:ext cx="1219200" cy="2540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News Gothic" pitchFamily="34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News Gothic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News Gothic" pitchFamily="34" charset="0"/>
                </a:defRPr>
              </a:lvl9pPr>
            </a:lstStyle>
            <a:p>
              <a:pPr algn="ctr">
                <a:spcAft>
                  <a:spcPct val="20000"/>
                </a:spcAft>
                <a:buClr>
                  <a:srgbClr val="00549F"/>
                </a:buClr>
                <a:buSzPct val="75000"/>
                <a:buFont typeface="Wingdings" pitchFamily="2" charset="2"/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fermentation</a:t>
              </a:r>
              <a:endParaRPr lang="nl-NL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54" name="AutoShape 62"/>
            <p:cNvCxnSpPr>
              <a:cxnSpLocks noChangeShapeType="1"/>
              <a:stCxn id="133" idx="2"/>
              <a:endCxn id="153" idx="0"/>
            </p:cNvCxnSpPr>
            <p:nvPr/>
          </p:nvCxnSpPr>
          <p:spPr bwMode="auto">
            <a:xfrm flipH="1">
              <a:off x="7964488" y="2522538"/>
              <a:ext cx="1587" cy="741362"/>
            </a:xfrm>
            <a:prstGeom prst="straightConnector1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5" name="AutoShape 63"/>
            <p:cNvCxnSpPr>
              <a:cxnSpLocks noChangeShapeType="1"/>
              <a:stCxn id="153" idx="1"/>
              <a:endCxn id="152" idx="3"/>
            </p:cNvCxnSpPr>
            <p:nvPr/>
          </p:nvCxnSpPr>
          <p:spPr bwMode="auto">
            <a:xfrm flipH="1">
              <a:off x="7035800" y="3390900"/>
              <a:ext cx="319088" cy="0"/>
            </a:xfrm>
            <a:prstGeom prst="straightConnector1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6" name="AutoShape 64"/>
            <p:cNvCxnSpPr>
              <a:cxnSpLocks noChangeShapeType="1"/>
              <a:stCxn id="152" idx="1"/>
            </p:cNvCxnSpPr>
            <p:nvPr/>
          </p:nvCxnSpPr>
          <p:spPr bwMode="auto">
            <a:xfrm flipH="1">
              <a:off x="1708150" y="3390900"/>
              <a:ext cx="4006850" cy="38100"/>
            </a:xfrm>
            <a:prstGeom prst="straightConnector1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11453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1304611"/>
          </a:xfrm>
        </p:spPr>
        <p:txBody>
          <a:bodyPr/>
          <a:lstStyle/>
          <a:p>
            <a:r>
              <a:rPr lang="en-GB" dirty="0"/>
              <a:t>How to </a:t>
            </a:r>
            <a:r>
              <a:rPr lang="en-GB" dirty="0" smtClean="0"/>
              <a:t>make better use of biomass under sustainable </a:t>
            </a:r>
            <a:r>
              <a:rPr lang="en-GB" dirty="0"/>
              <a:t>conditions?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Biorefinery as a tool</a:t>
            </a:r>
          </a:p>
          <a:p>
            <a:pPr lvl="1"/>
            <a:r>
              <a:rPr lang="en-GB" dirty="0" smtClean="0"/>
              <a:t>Four rules for good biorefinery</a:t>
            </a:r>
          </a:p>
          <a:p>
            <a:pPr lvl="1"/>
            <a:r>
              <a:rPr lang="en-GB" dirty="0" smtClean="0"/>
              <a:t>Examples</a:t>
            </a:r>
          </a:p>
          <a:p>
            <a:endParaRPr lang="en-GB" dirty="0"/>
          </a:p>
          <a:p>
            <a:r>
              <a:rPr lang="en-GB" dirty="0" smtClean="0"/>
              <a:t>Small scale as a special case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818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2800" dirty="0" smtClean="0"/>
              <a:t>Advantage: lower transportation cost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Separate before transportation (biomass pre-treatment)</a:t>
            </a:r>
          </a:p>
          <a:p>
            <a:endParaRPr lang="en-GB" dirty="0" smtClean="0"/>
          </a:p>
          <a:p>
            <a:r>
              <a:rPr lang="en-GB" dirty="0" smtClean="0"/>
              <a:t>Local biomass and local product</a:t>
            </a:r>
          </a:p>
          <a:p>
            <a:endParaRPr lang="en-GB" dirty="0"/>
          </a:p>
          <a:p>
            <a:r>
              <a:rPr lang="en-GB" dirty="0" smtClean="0"/>
              <a:t>Fuels</a:t>
            </a:r>
          </a:p>
          <a:p>
            <a:pPr lvl="1"/>
            <a:r>
              <a:rPr lang="en-GB" dirty="0" smtClean="0"/>
              <a:t>Biogas</a:t>
            </a:r>
          </a:p>
          <a:p>
            <a:pPr lvl="1"/>
            <a:r>
              <a:rPr lang="en-GB" dirty="0" smtClean="0"/>
              <a:t>Ethanol</a:t>
            </a:r>
          </a:p>
          <a:p>
            <a:pPr lvl="1"/>
            <a:r>
              <a:rPr lang="en-GB" dirty="0" smtClean="0"/>
              <a:t>PPO</a:t>
            </a:r>
          </a:p>
          <a:p>
            <a:pPr lvl="1"/>
            <a:r>
              <a:rPr lang="en-GB" dirty="0" smtClean="0"/>
              <a:t>Pellets/pyrolysis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204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C:\Documents and Settings\widya001\Desktop\m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71613"/>
            <a:ext cx="8096250" cy="3787775"/>
          </a:xfrm>
          <a:noFill/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406800"/>
            <a:ext cx="8229600" cy="791650"/>
          </a:xfrm>
        </p:spPr>
        <p:txBody>
          <a:bodyPr/>
          <a:lstStyle/>
          <a:p>
            <a:endParaRPr lang="en-GB" smtClean="0"/>
          </a:p>
        </p:txBody>
      </p:sp>
      <p:sp>
        <p:nvSpPr>
          <p:cNvPr id="6" name="TextBox 5"/>
          <p:cNvSpPr txBox="1"/>
          <p:nvPr/>
        </p:nvSpPr>
        <p:spPr>
          <a:xfrm>
            <a:off x="2710179" y="3049588"/>
            <a:ext cx="134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 smtClean="0"/>
              <a:t>Central Kalimantan</a:t>
            </a:r>
            <a:endParaRPr lang="en-GB" b="1" dirty="0"/>
          </a:p>
        </p:txBody>
      </p:sp>
      <p:pic>
        <p:nvPicPr>
          <p:cNvPr id="19465" name="Picture 5" descr="C:\Documents and Settings\widya001\Desktop\ex-mega-r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341438"/>
            <a:ext cx="26289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 descr="C:\Documents and Settings\widya001\Desktop\ex-mr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933825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80063" y="3263900"/>
            <a:ext cx="3105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smtClean="0"/>
              <a:t>Mega Rice Project (1996-1998)</a:t>
            </a:r>
            <a:endParaRPr lang="en-GB" b="1" dirty="0"/>
          </a:p>
        </p:txBody>
      </p:sp>
      <p:sp>
        <p:nvSpPr>
          <p:cNvPr id="2" name="Oval 1"/>
          <p:cNvSpPr/>
          <p:nvPr/>
        </p:nvSpPr>
        <p:spPr>
          <a:xfrm>
            <a:off x="2946466" y="2910182"/>
            <a:ext cx="898438" cy="925142"/>
          </a:xfrm>
          <a:prstGeom prst="ellipse">
            <a:avLst/>
          </a:pr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Picture 23" descr="C:\Documents and Settings\widya001\Desktop\IMG_530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4" y="4775216"/>
            <a:ext cx="1100832" cy="1135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jatroleum.net/images/Jatropha-Tree-Local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/>
        </p:blipFill>
        <p:spPr bwMode="auto">
          <a:xfrm>
            <a:off x="1828800" y="4760329"/>
            <a:ext cx="1145219" cy="1158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My Documents\My Pictures\2010-08 Condong\IMG_5283r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48" y="4760329"/>
            <a:ext cx="1159430" cy="1168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4045" y="5843792"/>
            <a:ext cx="7841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rubber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3960" y="5869742"/>
            <a:ext cx="8996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oil palm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9164" y="5845880"/>
            <a:ext cx="9637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J</a:t>
            </a:r>
            <a:r>
              <a:rPr lang="en-GB" sz="1400" dirty="0" smtClean="0">
                <a:latin typeface="Verdana" pitchFamily="34" charset="0"/>
              </a:rPr>
              <a:t>atropha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39" y="6216304"/>
            <a:ext cx="1946031" cy="5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ttp://upload.wikimedia.org/wikipedia/commons/thumb/9/9f/Flag_of_Indonesia.svg/125px-Flag_of_Indonesia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2" y="514905"/>
            <a:ext cx="896183" cy="5950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upload.wikimedia.org/wikipedia/commons/thumb/2/20/Flag_of_the_Netherlands.svg/125px-Flag_of_the_Netherlands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30" y="514905"/>
            <a:ext cx="896335" cy="5951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79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" grpId="0" animBg="1"/>
      <p:bldP spid="3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00"/>
            <a:ext cx="8229600" cy="7916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0154" y="2673608"/>
            <a:ext cx="2497743" cy="1393795"/>
          </a:xfrm>
        </p:spPr>
        <p:txBody>
          <a:bodyPr/>
          <a:lstStyle/>
          <a:p>
            <a:pPr eaLnBrk="1" hangingPunct="1">
              <a:buClr>
                <a:schemeClr val="bg2">
                  <a:lumMod val="25000"/>
                </a:schemeClr>
              </a:buClr>
              <a:buFontTx/>
              <a:buChar char="-"/>
            </a:pPr>
            <a:r>
              <a:rPr lang="en-GB" dirty="0"/>
              <a:t>Available</a:t>
            </a:r>
          </a:p>
          <a:p>
            <a:pPr eaLnBrk="1" hangingPunct="1">
              <a:buClr>
                <a:schemeClr val="bg2">
                  <a:lumMod val="25000"/>
                </a:schemeClr>
              </a:buClr>
              <a:buFontTx/>
              <a:buChar char="-"/>
            </a:pPr>
            <a:r>
              <a:rPr lang="en-GB" dirty="0"/>
              <a:t>Small farmers</a:t>
            </a:r>
          </a:p>
          <a:p>
            <a:pPr eaLnBrk="1" hangingPunct="1">
              <a:buClr>
                <a:schemeClr val="bg2">
                  <a:lumMod val="25000"/>
                </a:schemeClr>
              </a:buClr>
              <a:buFontTx/>
              <a:buChar char="-"/>
            </a:pPr>
            <a:r>
              <a:rPr lang="en-GB" dirty="0"/>
              <a:t>Waste</a:t>
            </a:r>
          </a:p>
          <a:p>
            <a:pPr>
              <a:buClr>
                <a:schemeClr val="bg2">
                  <a:lumMod val="25000"/>
                </a:schemeClr>
              </a:buClr>
            </a:pP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37737" cy="2128303"/>
          </a:xfrm>
          <a:prstGeom prst="rect">
            <a:avLst/>
          </a:prstGeom>
        </p:spPr>
      </p:pic>
      <p:pic>
        <p:nvPicPr>
          <p:cNvPr id="5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535" y="4189151"/>
            <a:ext cx="3558465" cy="2668849"/>
          </a:xfrm>
          <a:prstGeom prst="rect">
            <a:avLst/>
          </a:prstGeom>
        </p:spPr>
      </p:pic>
      <p:pic>
        <p:nvPicPr>
          <p:cNvPr id="6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58" y="-1"/>
            <a:ext cx="3072341" cy="2304256"/>
          </a:xfrm>
          <a:prstGeom prst="rect">
            <a:avLst/>
          </a:prstGeom>
        </p:spPr>
      </p:pic>
      <p:pic>
        <p:nvPicPr>
          <p:cNvPr id="7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"/>
          <a:stretch/>
        </p:blipFill>
        <p:spPr>
          <a:xfrm>
            <a:off x="1" y="4568012"/>
            <a:ext cx="2956264" cy="2289988"/>
          </a:xfrm>
          <a:prstGeom prst="rect">
            <a:avLst/>
          </a:prstGeom>
        </p:spPr>
      </p:pic>
      <p:pic>
        <p:nvPicPr>
          <p:cNvPr id="8" name="Afbeelding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2"/>
          <a:stretch/>
        </p:blipFill>
        <p:spPr>
          <a:xfrm>
            <a:off x="0" y="2263829"/>
            <a:ext cx="2837737" cy="2213354"/>
          </a:xfrm>
          <a:prstGeom prst="rect">
            <a:avLst/>
          </a:prstGeom>
        </p:spPr>
      </p:pic>
      <p:pic>
        <p:nvPicPr>
          <p:cNvPr id="9" name="Afbeelding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2"/>
          <a:stretch/>
        </p:blipFill>
        <p:spPr>
          <a:xfrm>
            <a:off x="3129845" y="4189151"/>
            <a:ext cx="2331068" cy="2668849"/>
          </a:xfrm>
          <a:prstGeom prst="rect">
            <a:avLst/>
          </a:prstGeom>
        </p:spPr>
      </p:pic>
      <p:pic>
        <p:nvPicPr>
          <p:cNvPr id="10" name="Afbeelding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0" t="11815" r="17507" b="42807"/>
          <a:stretch/>
        </p:blipFill>
        <p:spPr>
          <a:xfrm>
            <a:off x="3053317" y="-1"/>
            <a:ext cx="2824580" cy="2476869"/>
          </a:xfrm>
          <a:prstGeom prst="rect">
            <a:avLst/>
          </a:prstGeom>
        </p:spPr>
      </p:pic>
      <p:pic>
        <p:nvPicPr>
          <p:cNvPr id="1026" name="Picture 2" descr="M:\My Documents\My Pictures\CIMG033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89"/>
          <a:stretch/>
        </p:blipFill>
        <p:spPr bwMode="auto">
          <a:xfrm>
            <a:off x="6398519" y="2425050"/>
            <a:ext cx="2745481" cy="162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71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29" y="1914581"/>
            <a:ext cx="1321939" cy="96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406800"/>
            <a:ext cx="8229600" cy="1353086"/>
          </a:xfrm>
        </p:spPr>
        <p:txBody>
          <a:bodyPr/>
          <a:lstStyle/>
          <a:p>
            <a:r>
              <a:rPr lang="en-GB" sz="2400" dirty="0"/>
              <a:t>Breakthroughs in biofuels: Mobile technology for biodiesel production from Indonesian resources</a:t>
            </a:r>
            <a:endParaRPr lang="en-GB" sz="2400" dirty="0" smtClean="0"/>
          </a:p>
        </p:txBody>
      </p:sp>
      <p:sp>
        <p:nvSpPr>
          <p:cNvPr id="11" name="Rounded Rectangle 10"/>
          <p:cNvSpPr/>
          <p:nvPr/>
        </p:nvSpPr>
        <p:spPr>
          <a:xfrm>
            <a:off x="7452320" y="1546930"/>
            <a:ext cx="1368152" cy="432048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srgbClr val="FFFFE1"/>
              </a:solidFill>
              <a:latin typeface="Verdana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659563" y="2097088"/>
            <a:ext cx="720725" cy="574675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0488" y="3537372"/>
            <a:ext cx="1011815" cy="553998"/>
          </a:xfrm>
          <a:prstGeom prst="rect">
            <a:avLst/>
          </a:prstGeom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b="1" dirty="0" smtClean="0">
                <a:latin typeface="Verdana" pitchFamily="34" charset="0"/>
              </a:rPr>
              <a:t>(local)</a:t>
            </a:r>
          </a:p>
          <a:p>
            <a:pPr algn="ctr">
              <a:lnSpc>
                <a:spcPts val="1800"/>
              </a:lnSpc>
            </a:pPr>
            <a:r>
              <a:rPr lang="en-GB" sz="1400" b="1" dirty="0" smtClean="0">
                <a:latin typeface="Verdana" pitchFamily="34" charset="0"/>
              </a:rPr>
              <a:t>markets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50" y="3894411"/>
            <a:ext cx="3042263" cy="15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/>
          <a:stretch/>
        </p:blipFill>
        <p:spPr>
          <a:xfrm>
            <a:off x="363566" y="2085978"/>
            <a:ext cx="2131060" cy="1580772"/>
          </a:xfrm>
          <a:prstGeom prst="rect">
            <a:avLst/>
          </a:prstGeom>
        </p:spPr>
      </p:pic>
      <p:pic>
        <p:nvPicPr>
          <p:cNvPr id="38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3" y="3771886"/>
            <a:ext cx="2086043" cy="156453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39" y="6216304"/>
            <a:ext cx="1946031" cy="5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7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jatroph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0" y="3225855"/>
            <a:ext cx="1839921" cy="138032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375470"/>
            <a:ext cx="8442796" cy="840125"/>
          </a:xfrm>
        </p:spPr>
        <p:txBody>
          <a:bodyPr/>
          <a:lstStyle/>
          <a:p>
            <a:r>
              <a:rPr lang="en-GB" dirty="0" smtClean="0"/>
              <a:t>Agriculture beyond food</a:t>
            </a:r>
            <a:endParaRPr lang="en-GB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410259" y="1381805"/>
            <a:ext cx="5964831" cy="286272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Two worlds meet:</a:t>
            </a:r>
          </a:p>
          <a:p>
            <a:r>
              <a:rPr lang="en-GB" dirty="0" smtClean="0"/>
              <a:t>Mobile biodiesel refining</a:t>
            </a:r>
          </a:p>
          <a:p>
            <a:r>
              <a:rPr lang="en-GB" dirty="0" smtClean="0"/>
              <a:t>Protein extraction</a:t>
            </a:r>
            <a:endParaRPr lang="en-GB" dirty="0"/>
          </a:p>
        </p:txBody>
      </p:sp>
      <p:sp>
        <p:nvSpPr>
          <p:cNvPr id="4" name="Rounded Rectangle 3"/>
          <p:cNvSpPr>
            <a:spLocks noChangeAspect="1"/>
          </p:cNvSpPr>
          <p:nvPr/>
        </p:nvSpPr>
        <p:spPr>
          <a:xfrm>
            <a:off x="1737383" y="3225855"/>
            <a:ext cx="1157794" cy="138032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/>
              <a:t>Oil Crops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b="1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/>
              <a:t>Rubber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/>
              <a:t>Jatropha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/>
              <a:t>Oil palm</a:t>
            </a:r>
            <a:endParaRPr lang="en-GB" sz="1200" b="1" dirty="0"/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>
          <a:xfrm>
            <a:off x="3631963" y="3225855"/>
            <a:ext cx="1247628" cy="138032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/>
              <a:t>Mobile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b="1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/>
              <a:t>Seed Processing unit</a:t>
            </a:r>
            <a:endParaRPr lang="en-GB" sz="1200" b="1" dirty="0"/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5672027" y="3225855"/>
            <a:ext cx="1157794" cy="138032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/>
              <a:t>Biodiesel synthesis and      work-up</a:t>
            </a:r>
            <a:endParaRPr lang="en-GB" sz="1200" b="1" dirty="0"/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1737381" y="5475434"/>
            <a:ext cx="3142209" cy="630070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rgbClr val="002060"/>
                </a:solidFill>
              </a:rPr>
              <a:t>Protein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5672027" y="5475434"/>
            <a:ext cx="1157794" cy="630070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>
                <a:solidFill>
                  <a:srgbClr val="002060"/>
                </a:solidFill>
              </a:rPr>
              <a:t>Protein work-up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7553888" y="3225857"/>
            <a:ext cx="1159200" cy="287964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smtClean="0"/>
              <a:t>(local) markets</a:t>
            </a:r>
            <a:endParaRPr lang="en-GB" sz="1200" b="1" dirty="0"/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>
            <a:off x="2981083" y="3650273"/>
            <a:ext cx="504508" cy="40227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/>
          </a:p>
        </p:txBody>
      </p:sp>
      <p:sp>
        <p:nvSpPr>
          <p:cNvPr id="11" name="Right Arrow 10"/>
          <p:cNvSpPr>
            <a:spLocks noChangeAspect="1"/>
          </p:cNvSpPr>
          <p:nvPr/>
        </p:nvSpPr>
        <p:spPr>
          <a:xfrm>
            <a:off x="4939636" y="3650273"/>
            <a:ext cx="504508" cy="40227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/>
          </a:p>
        </p:txBody>
      </p:sp>
      <p:sp>
        <p:nvSpPr>
          <p:cNvPr id="12" name="Right Arrow 11"/>
          <p:cNvSpPr>
            <a:spLocks noChangeAspect="1"/>
          </p:cNvSpPr>
          <p:nvPr/>
        </p:nvSpPr>
        <p:spPr>
          <a:xfrm>
            <a:off x="6829821" y="3650273"/>
            <a:ext cx="504508" cy="40227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/>
          </a:p>
        </p:txBody>
      </p:sp>
      <p:sp>
        <p:nvSpPr>
          <p:cNvPr id="13" name="Right Arrow 12"/>
          <p:cNvSpPr>
            <a:spLocks/>
          </p:cNvSpPr>
          <p:nvPr/>
        </p:nvSpPr>
        <p:spPr>
          <a:xfrm rot="5400000">
            <a:off x="1848138" y="4733586"/>
            <a:ext cx="706942" cy="32270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/>
          </a:p>
        </p:txBody>
      </p:sp>
      <p:sp>
        <p:nvSpPr>
          <p:cNvPr id="14" name="Right Arrow 13"/>
          <p:cNvSpPr>
            <a:spLocks/>
          </p:cNvSpPr>
          <p:nvPr/>
        </p:nvSpPr>
        <p:spPr>
          <a:xfrm rot="5400000">
            <a:off x="3845843" y="4734031"/>
            <a:ext cx="706943" cy="32181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/>
          </a:p>
        </p:txBody>
      </p:sp>
      <p:sp>
        <p:nvSpPr>
          <p:cNvPr id="15" name="Right Arrow 14"/>
          <p:cNvSpPr>
            <a:spLocks noChangeAspect="1"/>
          </p:cNvSpPr>
          <p:nvPr/>
        </p:nvSpPr>
        <p:spPr>
          <a:xfrm>
            <a:off x="4971386" y="5637694"/>
            <a:ext cx="504508" cy="40338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/>
          </a:p>
        </p:txBody>
      </p:sp>
      <p:sp>
        <p:nvSpPr>
          <p:cNvPr id="16" name="Right Arrow 15"/>
          <p:cNvSpPr>
            <a:spLocks noChangeAspect="1"/>
          </p:cNvSpPr>
          <p:nvPr/>
        </p:nvSpPr>
        <p:spPr>
          <a:xfrm>
            <a:off x="6858396" y="5637694"/>
            <a:ext cx="503396" cy="40338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/>
          </a:p>
        </p:txBody>
      </p:sp>
      <p:sp>
        <p:nvSpPr>
          <p:cNvPr id="21" name="Rounded Rectangle 20"/>
          <p:cNvSpPr>
            <a:spLocks noChangeAspect="1"/>
          </p:cNvSpPr>
          <p:nvPr/>
        </p:nvSpPr>
        <p:spPr>
          <a:xfrm>
            <a:off x="1486967" y="5300271"/>
            <a:ext cx="5460763" cy="957898"/>
          </a:xfrm>
          <a:prstGeom prst="roundRect">
            <a:avLst/>
          </a:prstGeom>
          <a:noFill/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40" y="351758"/>
            <a:ext cx="23812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38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2800" dirty="0" smtClean="0"/>
              <a:t>Advantage: water and minerals stay on site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106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81" y="3848772"/>
            <a:ext cx="5910766" cy="30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edroogde biet bet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08" y="1066312"/>
            <a:ext cx="3806092" cy="26914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2800" dirty="0" smtClean="0"/>
              <a:t>Advantage: water and minerals stay on site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Drying: Transport advantage</a:t>
            </a:r>
          </a:p>
          <a:p>
            <a:r>
              <a:rPr lang="en-GB" dirty="0" smtClean="0"/>
              <a:t>Dewatering: Additional advantages</a:t>
            </a:r>
          </a:p>
          <a:p>
            <a:endParaRPr lang="en-GB" dirty="0"/>
          </a:p>
          <a:p>
            <a:r>
              <a:rPr lang="en-GB" dirty="0" smtClean="0">
                <a:solidFill>
                  <a:schemeClr val="tx1"/>
                </a:solidFill>
              </a:rPr>
              <a:t>Do not take from the field what you do not need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Another advantage: </a:t>
            </a:r>
          </a:p>
          <a:p>
            <a:pPr marL="0" indent="0">
              <a:buNone/>
            </a:pPr>
            <a:r>
              <a:rPr lang="en-GB" dirty="0" smtClean="0"/>
              <a:t>less waste treatment</a:t>
            </a:r>
            <a:r>
              <a:rPr lang="en-GB" dirty="0"/>
              <a:t>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61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2800" dirty="0" smtClean="0"/>
              <a:t>Advantage: increased storage times</a:t>
            </a:r>
            <a:endParaRPr lang="en-GB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7" y="3037544"/>
            <a:ext cx="3930306" cy="293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BA64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3993356" y="1379782"/>
            <a:ext cx="5161757" cy="5478218"/>
            <a:chOff x="3993356" y="1379782"/>
            <a:chExt cx="5161757" cy="5478218"/>
          </a:xfrm>
        </p:grpSpPr>
        <p:pic>
          <p:nvPicPr>
            <p:cNvPr id="10" name="Picture 8" descr="-6834198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027" y="3809733"/>
              <a:ext cx="2813086" cy="3048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" descr="dadt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356" y="1379782"/>
              <a:ext cx="4757737" cy="210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4161693" y="6348826"/>
              <a:ext cx="2379785" cy="3231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GB" sz="1400" dirty="0" smtClean="0">
                  <a:latin typeface="Verdana" pitchFamily="34" charset="0"/>
                </a:rPr>
                <a:t>WO2005/121183A1</a:t>
              </a:r>
              <a:endParaRPr lang="en-GB" sz="1400" dirty="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769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541588"/>
            <a:ext cx="9056687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BA64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2800" dirty="0" smtClean="0"/>
              <a:t>Advantage: increased storage times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00" y="1301262"/>
            <a:ext cx="8521188" cy="4631538"/>
          </a:xfrm>
        </p:spPr>
        <p:txBody>
          <a:bodyPr/>
          <a:lstStyle/>
          <a:p>
            <a:r>
              <a:rPr lang="en-GB" dirty="0" smtClean="0"/>
              <a:t>Sugar beet processing in the Netherlands </a:t>
            </a:r>
          </a:p>
          <a:p>
            <a:pPr lvl="1"/>
            <a:r>
              <a:rPr lang="en-GB" dirty="0" smtClean="0"/>
              <a:t>September-December/January max. 5 months 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580731" y="6377354"/>
            <a:ext cx="3449577" cy="30271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Kolfschoten et al (in preparation)</a:t>
            </a:r>
          </a:p>
        </p:txBody>
      </p:sp>
    </p:spTree>
    <p:extLst>
      <p:ext uri="{BB962C8B-B14F-4D97-AF65-F5344CB8AC3E}">
        <p14:creationId xmlns:p14="http://schemas.microsoft.com/office/powerpoint/2010/main" val="2341827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changemagazine.nl/foto/archief/mestvergister_440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2035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Advantage: more income to farmers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00" y="1397726"/>
            <a:ext cx="8521188" cy="4089600"/>
          </a:xfrm>
        </p:spPr>
        <p:txBody>
          <a:bodyPr/>
          <a:lstStyle/>
          <a:p>
            <a:r>
              <a:rPr lang="en-GB" dirty="0" smtClean="0"/>
              <a:t>Redistribution </a:t>
            </a:r>
            <a:r>
              <a:rPr lang="en-GB" dirty="0"/>
              <a:t>of income in the </a:t>
            </a:r>
            <a:r>
              <a:rPr lang="en-GB" dirty="0" smtClean="0"/>
              <a:t>chain</a:t>
            </a:r>
          </a:p>
          <a:p>
            <a:r>
              <a:rPr lang="en-GB" dirty="0" smtClean="0"/>
              <a:t>More jobs in rural areas</a:t>
            </a:r>
          </a:p>
          <a:p>
            <a:r>
              <a:rPr lang="en-GB" dirty="0" smtClean="0"/>
              <a:t>Less dependent on industrial contracts down stream</a:t>
            </a:r>
          </a:p>
          <a:p>
            <a:r>
              <a:rPr lang="en-GB" dirty="0" smtClean="0"/>
              <a:t>Incentive to increase productivity</a:t>
            </a:r>
          </a:p>
          <a:p>
            <a:endParaRPr lang="en-GB" dirty="0"/>
          </a:p>
          <a:p>
            <a:r>
              <a:rPr lang="en-GB" dirty="0" smtClean="0"/>
              <a:t>Farmers are entrepreneurs:</a:t>
            </a:r>
          </a:p>
          <a:p>
            <a:pPr lvl="1"/>
            <a:r>
              <a:rPr lang="en-GB" dirty="0" smtClean="0"/>
              <a:t>Biogas</a:t>
            </a:r>
          </a:p>
          <a:p>
            <a:pPr lvl="1"/>
            <a:r>
              <a:rPr lang="en-GB" dirty="0" smtClean="0"/>
              <a:t>TKI small scale biorefinery</a:t>
            </a:r>
          </a:p>
          <a:p>
            <a:pPr lvl="1"/>
            <a:r>
              <a:rPr lang="en-GB" dirty="0" smtClean="0"/>
              <a:t>Important stakeholders</a:t>
            </a:r>
          </a:p>
          <a:p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81753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Biorefinery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7846500" cy="4089600"/>
          </a:xfrm>
        </p:spPr>
        <p:txBody>
          <a:bodyPr/>
          <a:lstStyle/>
          <a:p>
            <a:r>
              <a:rPr lang="en-GB" dirty="0" err="1" smtClean="0"/>
              <a:t>Biorefining</a:t>
            </a:r>
            <a:r>
              <a:rPr lang="en-GB" dirty="0" smtClean="0"/>
              <a:t>: Sustainable </a:t>
            </a:r>
            <a:r>
              <a:rPr lang="en-GB" dirty="0"/>
              <a:t>processing of biomass into a spectrum of bio-based products (food, feed, chemicals, materials) and bioenergy (biofuels, power and/or heat).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193144"/>
            <a:ext cx="5771810" cy="352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6457950"/>
            <a:ext cx="193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23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/>
              <a:t>Advantage</a:t>
            </a:r>
            <a:r>
              <a:rPr lang="en-GB" dirty="0" smtClean="0"/>
              <a:t>: faster innovation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“Factory at the size of a pilot plant”</a:t>
            </a:r>
          </a:p>
          <a:p>
            <a:endParaRPr lang="en-GB" dirty="0"/>
          </a:p>
          <a:p>
            <a:r>
              <a:rPr lang="en-GB" dirty="0" smtClean="0"/>
              <a:t>Low absolute CAPEX</a:t>
            </a:r>
          </a:p>
          <a:p>
            <a:r>
              <a:rPr lang="en-GB" dirty="0" smtClean="0"/>
              <a:t>Easier to change</a:t>
            </a:r>
          </a:p>
          <a:p>
            <a:r>
              <a:rPr lang="en-GB" dirty="0" smtClean="0"/>
              <a:t>Can be improved with subsequent factories</a:t>
            </a:r>
            <a:endParaRPr lang="en-GB" dirty="0"/>
          </a:p>
        </p:txBody>
      </p:sp>
      <p:pic>
        <p:nvPicPr>
          <p:cNvPr id="11266" name="Picture 2" descr="http://courage.email-service5.nl/templates/Grassa_2011/COU0112_emailsjabloon_header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99" y="5720862"/>
            <a:ext cx="2953601" cy="11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79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Disadvantage: economy of scale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289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1642" y="230188"/>
            <a:ext cx="8442796" cy="1353086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Design rules for scaling in biorefinery</a:t>
            </a:r>
            <a:r>
              <a:rPr lang="en-GB" dirty="0" smtClean="0">
                <a:solidFill>
                  <a:schemeClr val="accent1"/>
                </a:solidFill>
              </a:rPr>
              <a:t/>
            </a:r>
            <a:br>
              <a:rPr lang="en-GB" dirty="0" smtClean="0">
                <a:solidFill>
                  <a:schemeClr val="accent1"/>
                </a:solidFill>
              </a:rPr>
            </a:br>
            <a:endParaRPr lang="en-GB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256213"/>
          </a:xfrm>
        </p:spPr>
        <p:txBody>
          <a:bodyPr anchor="t"/>
          <a:lstStyle/>
          <a:p>
            <a:pPr marL="0" indent="0">
              <a:buFont typeface="Wingdings" pitchFamily="2" charset="2"/>
              <a:buNone/>
              <a:defRPr/>
            </a:pPr>
            <a:r>
              <a:rPr lang="en-GB" sz="2200" dirty="0" smtClean="0"/>
              <a:t>Advantages of small scale without the disadvantages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GB" sz="3200" dirty="0" smtClean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en-GB" sz="2200" dirty="0" smtClean="0"/>
              <a:t>Splitting the process in two parts</a:t>
            </a:r>
          </a:p>
          <a:p>
            <a:pPr>
              <a:defRPr/>
            </a:pPr>
            <a:r>
              <a:rPr lang="en-GB" sz="2200" dirty="0" smtClean="0"/>
              <a:t>Low investment cost</a:t>
            </a:r>
          </a:p>
          <a:p>
            <a:pPr>
              <a:defRPr/>
            </a:pPr>
            <a:r>
              <a:rPr lang="en-GB" sz="2200" dirty="0" smtClean="0"/>
              <a:t>Minimize heat exchange</a:t>
            </a:r>
          </a:p>
          <a:p>
            <a:pPr>
              <a:defRPr/>
            </a:pPr>
            <a:r>
              <a:rPr lang="en-GB" sz="2200" dirty="0" smtClean="0"/>
              <a:t>Energy use and the combination with biogas and CHP</a:t>
            </a:r>
          </a:p>
          <a:p>
            <a:pPr>
              <a:defRPr/>
            </a:pPr>
            <a:r>
              <a:rPr lang="en-GB" dirty="0" smtClean="0"/>
              <a:t>Developments start bottom-up</a:t>
            </a:r>
            <a:endParaRPr lang="en-GB" sz="2200" dirty="0" smtClean="0"/>
          </a:p>
          <a:p>
            <a:pPr>
              <a:defRPr/>
            </a:pPr>
            <a:endParaRPr lang="en-GB" sz="2200" dirty="0" smtClean="0"/>
          </a:p>
          <a:p>
            <a:pPr>
              <a:defRPr/>
            </a:pPr>
            <a:endParaRPr lang="en-GB" sz="3200" dirty="0" smtClean="0"/>
          </a:p>
          <a:p>
            <a:pPr>
              <a:defRPr/>
            </a:pPr>
            <a:endParaRPr lang="en-GB" sz="3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345354" y="6330462"/>
            <a:ext cx="4556370" cy="30271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Bruins &amp; Sanders (2012) </a:t>
            </a:r>
            <a:r>
              <a:rPr lang="en-GB" sz="1400" dirty="0" err="1" smtClean="0">
                <a:latin typeface="Verdana" pitchFamily="34" charset="0"/>
              </a:rPr>
              <a:t>BioFPR</a:t>
            </a:r>
            <a:r>
              <a:rPr lang="en-GB" sz="1400" dirty="0" smtClean="0">
                <a:latin typeface="Verdana" pitchFamily="34" charset="0"/>
              </a:rPr>
              <a:t> 6(2):135-145</a:t>
            </a:r>
          </a:p>
        </p:txBody>
      </p:sp>
    </p:spTree>
    <p:extLst>
      <p:ext uri="{BB962C8B-B14F-4D97-AF65-F5344CB8AC3E}">
        <p14:creationId xmlns:p14="http://schemas.microsoft.com/office/powerpoint/2010/main" val="289138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738" y="2028095"/>
            <a:ext cx="8288216" cy="2872154"/>
          </a:xfrm>
          <a:prstGeom prst="roundRect">
            <a:avLst/>
          </a:prstGeom>
          <a:solidFill>
            <a:schemeClr val="accent3"/>
          </a:solidFill>
          <a:ln w="4445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1118" y="295275"/>
            <a:ext cx="8255351" cy="1287363"/>
          </a:xfrm>
        </p:spPr>
        <p:txBody>
          <a:bodyPr/>
          <a:lstStyle/>
          <a:p>
            <a:r>
              <a:rPr lang="en-GB" sz="2800" dirty="0"/>
              <a:t>Biorefinery, the bridge between agriculture and chemistry</a:t>
            </a:r>
            <a:endParaRPr lang="en-GB" sz="280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339" y="1243403"/>
            <a:ext cx="8478915" cy="3969668"/>
          </a:xfrm>
        </p:spPr>
        <p:txBody>
          <a:bodyPr/>
          <a:lstStyle/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Choose the right raw material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all biomass components 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each component at its highest value: </a:t>
            </a:r>
          </a:p>
          <a:p>
            <a:pPr marL="285750" lvl="1">
              <a:lnSpc>
                <a:spcPct val="90000"/>
              </a:lnSpc>
              <a:buNone/>
            </a:pPr>
            <a:r>
              <a:rPr lang="en-GB" sz="2400" dirty="0" smtClean="0">
                <a:solidFill>
                  <a:srgbClr val="005172"/>
                </a:solidFill>
              </a:rPr>
              <a:t>	</a:t>
            </a:r>
            <a:r>
              <a:rPr lang="en-GB" sz="2000" dirty="0" smtClean="0">
                <a:solidFill>
                  <a:srgbClr val="005172"/>
                </a:solidFill>
              </a:rPr>
              <a:t>(molecular) structure is much better than caloric value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However, keep components on the field that are required for soil fertility</a:t>
            </a:r>
          </a:p>
          <a:p>
            <a:pPr marL="285750" lvl="1">
              <a:lnSpc>
                <a:spcPct val="90000"/>
              </a:lnSpc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15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738" y="2028095"/>
            <a:ext cx="8288216" cy="2872154"/>
          </a:xfrm>
          <a:prstGeom prst="roundRect">
            <a:avLst/>
          </a:prstGeom>
          <a:solidFill>
            <a:schemeClr val="accent3"/>
          </a:solidFill>
          <a:ln w="4445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1118" y="295277"/>
            <a:ext cx="8255351" cy="1486632"/>
          </a:xfrm>
        </p:spPr>
        <p:txBody>
          <a:bodyPr/>
          <a:lstStyle/>
          <a:p>
            <a:r>
              <a:rPr lang="en-GB" sz="2800" strike="sngStrike" dirty="0"/>
              <a:t>Biorefinery, the bridge between agriculture and </a:t>
            </a:r>
            <a:r>
              <a:rPr lang="en-GB" sz="2800" strike="sngStrike" dirty="0" smtClean="0"/>
              <a:t>chemistry,</a:t>
            </a:r>
            <a:r>
              <a:rPr lang="en-GB" sz="2800" dirty="0" smtClean="0"/>
              <a:t> </a:t>
            </a:r>
            <a:r>
              <a:rPr lang="en-GB" sz="2800" dirty="0" err="1" smtClean="0"/>
              <a:t>Biorefining</a:t>
            </a:r>
            <a:r>
              <a:rPr lang="en-GB" sz="2800" dirty="0" smtClean="0"/>
              <a:t>, from raw material to high value products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339" y="1243403"/>
            <a:ext cx="8478915" cy="3969668"/>
          </a:xfrm>
        </p:spPr>
        <p:txBody>
          <a:bodyPr/>
          <a:lstStyle/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Choose the right raw material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all biomass components 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each component at its highest value: </a:t>
            </a:r>
          </a:p>
          <a:p>
            <a:pPr marL="285750" lvl="1">
              <a:lnSpc>
                <a:spcPct val="90000"/>
              </a:lnSpc>
              <a:buNone/>
            </a:pPr>
            <a:r>
              <a:rPr lang="en-GB" sz="2400" dirty="0" smtClean="0">
                <a:solidFill>
                  <a:srgbClr val="005172"/>
                </a:solidFill>
              </a:rPr>
              <a:t>	</a:t>
            </a:r>
            <a:r>
              <a:rPr lang="en-GB" sz="2000" dirty="0" smtClean="0">
                <a:solidFill>
                  <a:srgbClr val="005172"/>
                </a:solidFill>
              </a:rPr>
              <a:t>(molecular) structure is much better than caloric value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However, keep components on the field that are required for soil fertility</a:t>
            </a:r>
          </a:p>
          <a:p>
            <a:pPr marL="285750" lvl="1">
              <a:lnSpc>
                <a:spcPct val="90000"/>
              </a:lnSpc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64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738" y="2028095"/>
            <a:ext cx="8288216" cy="2872154"/>
          </a:xfrm>
          <a:prstGeom prst="roundRect">
            <a:avLst/>
          </a:prstGeom>
          <a:solidFill>
            <a:schemeClr val="accent3"/>
          </a:solidFill>
          <a:ln w="4445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1118" y="295275"/>
            <a:ext cx="8255351" cy="1371600"/>
          </a:xfrm>
        </p:spPr>
        <p:txBody>
          <a:bodyPr/>
          <a:lstStyle/>
          <a:p>
            <a:r>
              <a:rPr lang="en-GB" sz="2800" dirty="0"/>
              <a:t>How to </a:t>
            </a:r>
            <a:r>
              <a:rPr lang="en-GB" sz="2800" dirty="0" smtClean="0"/>
              <a:t>compete with fossil under </a:t>
            </a:r>
            <a:r>
              <a:rPr lang="en-GB" sz="2800" dirty="0"/>
              <a:t>sustainable conditions?</a:t>
            </a:r>
            <a:endParaRPr lang="en-US" sz="280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339" y="1243403"/>
            <a:ext cx="8478915" cy="3969668"/>
          </a:xfrm>
        </p:spPr>
        <p:txBody>
          <a:bodyPr/>
          <a:lstStyle/>
          <a:p>
            <a:pPr marL="696913" lvl="1" indent="0">
              <a:lnSpc>
                <a:spcPct val="90000"/>
              </a:lnSpc>
              <a:buNone/>
            </a:pPr>
            <a:endParaRPr lang="en-US" sz="2400" dirty="0" smtClean="0">
              <a:solidFill>
                <a:srgbClr val="005172"/>
              </a:solidFill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US" sz="2400" dirty="0" smtClean="0">
              <a:solidFill>
                <a:srgbClr val="005172"/>
              </a:solidFill>
            </a:endParaRPr>
          </a:p>
          <a:p>
            <a:pPr marL="342900" lvl="1" indent="-342900">
              <a:lnSpc>
                <a:spcPct val="90000"/>
              </a:lnSpc>
            </a:pPr>
            <a:r>
              <a:rPr lang="en-US" sz="2400" dirty="0" smtClean="0">
                <a:solidFill>
                  <a:srgbClr val="005172"/>
                </a:solidFill>
              </a:rPr>
              <a:t>Choose </a:t>
            </a:r>
            <a:r>
              <a:rPr lang="en-US" sz="2400" dirty="0">
                <a:solidFill>
                  <a:srgbClr val="005172"/>
                </a:solidFill>
              </a:rPr>
              <a:t>the right raw material</a:t>
            </a:r>
          </a:p>
          <a:p>
            <a:pPr marL="342900" lvl="1" indent="-342900">
              <a:lnSpc>
                <a:spcPct val="90000"/>
              </a:lnSpc>
            </a:pPr>
            <a:r>
              <a:rPr lang="en-US" sz="2400" dirty="0" smtClean="0">
                <a:solidFill>
                  <a:srgbClr val="005172"/>
                </a:solidFill>
              </a:rPr>
              <a:t>Use </a:t>
            </a:r>
            <a:r>
              <a:rPr lang="en-US" sz="2400" dirty="0">
                <a:solidFill>
                  <a:srgbClr val="005172"/>
                </a:solidFill>
              </a:rPr>
              <a:t>all biomass components </a:t>
            </a:r>
            <a:endParaRPr lang="en-US" sz="2400" dirty="0" smtClean="0">
              <a:solidFill>
                <a:srgbClr val="005172"/>
              </a:solidFill>
            </a:endParaRPr>
          </a:p>
          <a:p>
            <a:pPr marL="342900" lvl="1" indent="-342900">
              <a:lnSpc>
                <a:spcPct val="90000"/>
              </a:lnSpc>
            </a:pPr>
            <a:r>
              <a:rPr lang="en-US" sz="2400" dirty="0" smtClean="0">
                <a:solidFill>
                  <a:srgbClr val="005172"/>
                </a:solidFill>
              </a:rPr>
              <a:t>Use </a:t>
            </a:r>
            <a:r>
              <a:rPr lang="en-US" sz="2400" dirty="0">
                <a:solidFill>
                  <a:srgbClr val="005172"/>
                </a:solidFill>
              </a:rPr>
              <a:t>each component at its highest value: </a:t>
            </a:r>
          </a:p>
          <a:p>
            <a:pPr marL="285750" lvl="1">
              <a:lnSpc>
                <a:spcPct val="90000"/>
              </a:lnSpc>
              <a:buNone/>
            </a:pPr>
            <a:r>
              <a:rPr lang="en-US" sz="2400" dirty="0">
                <a:solidFill>
                  <a:srgbClr val="005172"/>
                </a:solidFill>
              </a:rPr>
              <a:t>	</a:t>
            </a:r>
            <a:r>
              <a:rPr lang="en-US" sz="2000" dirty="0">
                <a:solidFill>
                  <a:srgbClr val="005172"/>
                </a:solidFill>
              </a:rPr>
              <a:t>(molecular) structure is much better than caloric </a:t>
            </a:r>
            <a:r>
              <a:rPr lang="en-US" sz="2000" dirty="0" smtClean="0">
                <a:solidFill>
                  <a:srgbClr val="005172"/>
                </a:solidFill>
              </a:rPr>
              <a:t>value</a:t>
            </a:r>
          </a:p>
          <a:p>
            <a:pPr marL="342900" lvl="1" indent="-342900">
              <a:lnSpc>
                <a:spcPct val="90000"/>
              </a:lnSpc>
            </a:pPr>
            <a:r>
              <a:rPr lang="en-US" sz="2400" dirty="0" smtClean="0">
                <a:solidFill>
                  <a:srgbClr val="005172"/>
                </a:solidFill>
              </a:rPr>
              <a:t>However, </a:t>
            </a:r>
            <a:r>
              <a:rPr lang="en-US" sz="2400" dirty="0">
                <a:solidFill>
                  <a:srgbClr val="005172"/>
                </a:solidFill>
              </a:rPr>
              <a:t>keep components on the field that are required for soil </a:t>
            </a:r>
            <a:r>
              <a:rPr lang="en-US" sz="2400" dirty="0" smtClean="0">
                <a:solidFill>
                  <a:srgbClr val="005172"/>
                </a:solidFill>
              </a:rPr>
              <a:t>fertility</a:t>
            </a:r>
            <a:endParaRPr lang="en-US" sz="2400" dirty="0">
              <a:solidFill>
                <a:srgbClr val="005172"/>
              </a:solidFill>
            </a:endParaRPr>
          </a:p>
          <a:p>
            <a:pPr marL="285750" lvl="1">
              <a:lnSpc>
                <a:spcPct val="90000"/>
              </a:lnSpc>
            </a:pPr>
            <a:endParaRPr lang="en-US" sz="2400" dirty="0" smtClean="0">
              <a:solidFill>
                <a:srgbClr val="005172"/>
              </a:solidFill>
            </a:endParaRPr>
          </a:p>
          <a:p>
            <a:pPr marL="696913" lvl="1" indent="0">
              <a:lnSpc>
                <a:spcPct val="90000"/>
              </a:lnSpc>
              <a:buNone/>
            </a:pPr>
            <a:endParaRPr lang="en-US" sz="2400" dirty="0" smtClean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0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738" y="2028095"/>
            <a:ext cx="8288216" cy="2872154"/>
          </a:xfrm>
          <a:prstGeom prst="roundRect">
            <a:avLst/>
          </a:prstGeom>
          <a:solidFill>
            <a:schemeClr val="accent3"/>
          </a:solidFill>
          <a:ln w="44450"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1118" y="295275"/>
            <a:ext cx="8255351" cy="1371600"/>
          </a:xfrm>
        </p:spPr>
        <p:txBody>
          <a:bodyPr/>
          <a:lstStyle/>
          <a:p>
            <a:r>
              <a:rPr lang="en-GB" sz="2800" dirty="0" smtClean="0"/>
              <a:t>How to compete with fossil under sustainable conditions?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339" y="1243403"/>
            <a:ext cx="8478915" cy="3969668"/>
          </a:xfrm>
        </p:spPr>
        <p:txBody>
          <a:bodyPr/>
          <a:lstStyle/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chemeClr val="accent1"/>
                </a:solidFill>
              </a:rPr>
              <a:t>Choose the right raw material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all biomass components 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Use each component at its highest value: </a:t>
            </a:r>
          </a:p>
          <a:p>
            <a:pPr marL="285750" lvl="1">
              <a:lnSpc>
                <a:spcPct val="90000"/>
              </a:lnSpc>
              <a:buNone/>
            </a:pPr>
            <a:r>
              <a:rPr lang="en-GB" sz="2400" dirty="0" smtClean="0">
                <a:solidFill>
                  <a:srgbClr val="005172"/>
                </a:solidFill>
              </a:rPr>
              <a:t>	</a:t>
            </a:r>
            <a:r>
              <a:rPr lang="en-GB" sz="2000" dirty="0" smtClean="0">
                <a:solidFill>
                  <a:srgbClr val="005172"/>
                </a:solidFill>
              </a:rPr>
              <a:t>(molecular) structure is much better than caloric value</a:t>
            </a:r>
          </a:p>
          <a:p>
            <a:pPr marL="342900" lvl="1" indent="-342900">
              <a:lnSpc>
                <a:spcPct val="90000"/>
              </a:lnSpc>
            </a:pPr>
            <a:r>
              <a:rPr lang="en-GB" sz="2400" dirty="0" smtClean="0">
                <a:solidFill>
                  <a:srgbClr val="005172"/>
                </a:solidFill>
              </a:rPr>
              <a:t>However, keep components on the field that are required for soil fertility</a:t>
            </a:r>
          </a:p>
          <a:p>
            <a:pPr marL="285750" lvl="1">
              <a:lnSpc>
                <a:spcPct val="90000"/>
              </a:lnSpc>
            </a:pPr>
            <a:endParaRPr lang="en-GB" sz="2400" dirty="0" smtClean="0">
              <a:solidFill>
                <a:srgbClr val="005172"/>
              </a:solidFill>
            </a:endParaRPr>
          </a:p>
          <a:p>
            <a:pPr marL="696913" lvl="1" indent="0">
              <a:lnSpc>
                <a:spcPct val="90000"/>
              </a:lnSpc>
              <a:buNone/>
            </a:pPr>
            <a:endParaRPr lang="en-GB" sz="2400" dirty="0" smtClean="0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50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Raw 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00" y="1432894"/>
            <a:ext cx="8521188" cy="4276243"/>
          </a:xfrm>
        </p:spPr>
        <p:txBody>
          <a:bodyPr/>
          <a:lstStyle/>
          <a:p>
            <a:r>
              <a:rPr lang="en-GB" dirty="0" smtClean="0"/>
              <a:t>Sugarcane, corn for sugar, starch based biorefinery: Often better used as food</a:t>
            </a:r>
          </a:p>
          <a:p>
            <a:endParaRPr lang="en-GB" dirty="0" smtClean="0"/>
          </a:p>
          <a:p>
            <a:r>
              <a:rPr lang="en-GB" dirty="0" smtClean="0"/>
              <a:t>The alternative: </a:t>
            </a:r>
            <a:r>
              <a:rPr lang="en-GB" dirty="0" err="1" smtClean="0"/>
              <a:t>Lignocellulosic</a:t>
            </a:r>
            <a:r>
              <a:rPr lang="en-GB" dirty="0" smtClean="0"/>
              <a:t> feedstock: development of pre-treatment methods needed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33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9" y="134938"/>
            <a:ext cx="9067801" cy="840125"/>
          </a:xfrm>
        </p:spPr>
        <p:txBody>
          <a:bodyPr/>
          <a:lstStyle/>
          <a:p>
            <a:r>
              <a:rPr lang="en-GB" sz="2600" dirty="0" smtClean="0"/>
              <a:t>Lignocellulose hydrolysate, not an ideal substrate yet</a:t>
            </a:r>
            <a:endParaRPr lang="en-GB" sz="2600" dirty="0"/>
          </a:p>
        </p:txBody>
      </p:sp>
      <p:pic>
        <p:nvPicPr>
          <p:cNvPr id="4" name="Picture 3" descr="Vesselt=24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1392" y="1104900"/>
            <a:ext cx="55753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Vesselt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04900"/>
            <a:ext cx="472089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fgeronde rechthoek 5"/>
          <p:cNvSpPr/>
          <p:nvPr/>
        </p:nvSpPr>
        <p:spPr>
          <a:xfrm>
            <a:off x="825500" y="4241800"/>
            <a:ext cx="7429500" cy="1346200"/>
          </a:xfrm>
          <a:prstGeom prst="roundRect">
            <a:avLst>
              <a:gd name="adj" fmla="val 9120"/>
            </a:avLst>
          </a:prstGeom>
          <a:solidFill>
            <a:schemeClr val="bg1">
              <a:alpha val="54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34845" y="4322890"/>
            <a:ext cx="8410575" cy="913234"/>
          </a:xfrm>
          <a:noFill/>
        </p:spPr>
        <p:txBody>
          <a:bodyPr/>
          <a:lstStyle/>
          <a:p>
            <a:pPr marL="900113" indent="-366713">
              <a:buClr>
                <a:srgbClr val="199A3B"/>
              </a:buClr>
            </a:pPr>
            <a:r>
              <a:rPr lang="en-GB" dirty="0" smtClean="0"/>
              <a:t>Mixing problems, low oxygen transfer, low substrate concentrations, fermentation inhibitors</a:t>
            </a:r>
          </a:p>
          <a:p>
            <a:pPr marL="900113" indent="-366713">
              <a:buClr>
                <a:srgbClr val="199A3B"/>
              </a:buClr>
            </a:pPr>
            <a:r>
              <a:rPr lang="en-GB" dirty="0" smtClean="0"/>
              <a:t>Complex: implications for product recovery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8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smtClean="0"/>
              <a:t>Why do aerobic fermentations have low </a:t>
            </a:r>
            <a:r>
              <a:rPr lang="en-GB" dirty="0" err="1" smtClean="0"/>
              <a:t>Y</a:t>
            </a:r>
            <a:r>
              <a:rPr lang="en-GB" sz="3200" baseline="-25000" dirty="0" err="1" smtClean="0"/>
              <a:t>s</a:t>
            </a:r>
            <a:endParaRPr lang="en-GB" sz="3200" baseline="-25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421200" y="1143000"/>
            <a:ext cx="8521188" cy="4781849"/>
          </a:xfrm>
        </p:spPr>
        <p:txBody>
          <a:bodyPr/>
          <a:lstStyle/>
          <a:p>
            <a:pPr marL="0" indent="0" algn="ctr">
              <a:buNone/>
            </a:pPr>
            <a:endParaRPr lang="en-GB" sz="3200" dirty="0" smtClean="0"/>
          </a:p>
          <a:p>
            <a:pPr marL="0" indent="0" algn="ctr">
              <a:buNone/>
            </a:pPr>
            <a:endParaRPr lang="en-GB" sz="3200" dirty="0" smtClean="0"/>
          </a:p>
          <a:p>
            <a:pPr marL="0" indent="0" algn="ctr">
              <a:buNone/>
            </a:pPr>
            <a:r>
              <a:rPr lang="en-GB" sz="3200" dirty="0" smtClean="0"/>
              <a:t>Lysine: 0.45 g/g</a:t>
            </a:r>
          </a:p>
          <a:p>
            <a:pPr marL="0" indent="0" algn="ctr">
              <a:buNone/>
            </a:pPr>
            <a:r>
              <a:rPr lang="en-GB" sz="3200" dirty="0" smtClean="0"/>
              <a:t>Glutamic acid:  0.48 g/g</a:t>
            </a:r>
          </a:p>
          <a:p>
            <a:pPr marL="0" indent="0" algn="ctr">
              <a:buNone/>
            </a:pPr>
            <a:endParaRPr lang="en-GB" sz="3200" dirty="0" smtClean="0"/>
          </a:p>
          <a:p>
            <a:pPr marL="0" indent="0" algn="ctr">
              <a:buNone/>
            </a:pPr>
            <a:r>
              <a:rPr lang="en-GB" sz="3200" dirty="0" smtClean="0"/>
              <a:t>While anaerobic fermentations have high yields</a:t>
            </a:r>
          </a:p>
          <a:p>
            <a:pPr marL="0" indent="0" algn="ctr">
              <a:buNone/>
            </a:pPr>
            <a:endParaRPr lang="en-GB" sz="3200" dirty="0" smtClean="0"/>
          </a:p>
          <a:p>
            <a:pPr marL="0" indent="0" algn="ctr">
              <a:buNone/>
            </a:pPr>
            <a:r>
              <a:rPr lang="en-GB" sz="3200" dirty="0" smtClean="0"/>
              <a:t>Lactate: 0.95 g/g</a:t>
            </a:r>
          </a:p>
          <a:p>
            <a:pPr marL="0" indent="0" algn="ctr">
              <a:buNone/>
            </a:pPr>
            <a:r>
              <a:rPr lang="en-GB" sz="3200" dirty="0"/>
              <a:t>Ethanol: 0.95 J/J</a:t>
            </a:r>
          </a:p>
          <a:p>
            <a:pPr marL="0" indent="0" algn="ctr">
              <a:buNone/>
            </a:pP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342494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6755</TotalTime>
  <Words>1247</Words>
  <Application>Microsoft Office PowerPoint</Application>
  <PresentationFormat>On-screen Show (4:3)</PresentationFormat>
  <Paragraphs>410</Paragraphs>
  <Slides>44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Wageningen UR</vt:lpstr>
      <vt:lpstr>Clip</vt:lpstr>
      <vt:lpstr> Biorefinery, the bridge between agriculture and chemistry  </vt:lpstr>
      <vt:lpstr>Biomass use today and in 2050</vt:lpstr>
      <vt:lpstr>How to make better use of biomass under sustainable conditions?</vt:lpstr>
      <vt:lpstr>Biorefinery</vt:lpstr>
      <vt:lpstr>How to compete with fossil under sustainable conditions?</vt:lpstr>
      <vt:lpstr>How to compete with fossil under sustainable conditions?</vt:lpstr>
      <vt:lpstr>Raw material</vt:lpstr>
      <vt:lpstr>Lignocellulose hydrolysate, not an ideal substrate yet</vt:lpstr>
      <vt:lpstr>Why do aerobic fermentations have low Ys</vt:lpstr>
      <vt:lpstr>Anaerobic fermentations</vt:lpstr>
      <vt:lpstr>Anaerobic fermentations</vt:lpstr>
      <vt:lpstr>Green Biorefinery</vt:lpstr>
      <vt:lpstr>How to compete with fossil under sustainable conditions?</vt:lpstr>
      <vt:lpstr>Grass: few products or many ?</vt:lpstr>
      <vt:lpstr>Grass Biorefinery</vt:lpstr>
      <vt:lpstr>Grass Biorefinery</vt:lpstr>
      <vt:lpstr>Grass: few products or many ?</vt:lpstr>
      <vt:lpstr>Biorefinery enables  power generation at 45€/ton and high quality 2nd generation fermentation raw materials for 200€/ ton</vt:lpstr>
      <vt:lpstr>How to compete with fossil under sustainable conditions?</vt:lpstr>
      <vt:lpstr>Protein recovery from biomass</vt:lpstr>
      <vt:lpstr>Protein from Tea residue</vt:lpstr>
      <vt:lpstr> Integrated conversion and separation</vt:lpstr>
      <vt:lpstr>Use of plant molecular structures</vt:lpstr>
      <vt:lpstr>The route to NMP, new vs conventional</vt:lpstr>
      <vt:lpstr>Biobased NMP, makes an ethanol plant profitable</vt:lpstr>
      <vt:lpstr>How to compete with fossil under sustainable conditions?</vt:lpstr>
      <vt:lpstr>Small scale biorefinery</vt:lpstr>
      <vt:lpstr>Advantage: lower transportation cost</vt:lpstr>
      <vt:lpstr>Small scale biorefinery reduces transport cost and seasonality</vt:lpstr>
      <vt:lpstr>Advantage: lower transportation cost</vt:lpstr>
      <vt:lpstr>PowerPoint Presentation</vt:lpstr>
      <vt:lpstr>PowerPoint Presentation</vt:lpstr>
      <vt:lpstr>Breakthroughs in biofuels: Mobile technology for biodiesel production from Indonesian resources</vt:lpstr>
      <vt:lpstr>Agriculture beyond food</vt:lpstr>
      <vt:lpstr>Advantage: water and minerals stay on site</vt:lpstr>
      <vt:lpstr>Advantage: water and minerals stay on site</vt:lpstr>
      <vt:lpstr>Advantage: increased storage times</vt:lpstr>
      <vt:lpstr>Advantage: increased storage times</vt:lpstr>
      <vt:lpstr>Advantage: more income to farmers</vt:lpstr>
      <vt:lpstr>Advantage: faster innovation</vt:lpstr>
      <vt:lpstr>Disadvantage: economy of scale</vt:lpstr>
      <vt:lpstr>Design rules for scaling in biorefinery </vt:lpstr>
      <vt:lpstr>Biorefinery, the bridge between agriculture and chemistry</vt:lpstr>
      <vt:lpstr>Biorefinery, the bridge between agriculture and chemistry, Biorefining, from raw material to high value products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Bruins, Marieke</cp:lastModifiedBy>
  <cp:revision>414</cp:revision>
  <cp:lastPrinted>2012-07-12T09:04:10Z</cp:lastPrinted>
  <dcterms:created xsi:type="dcterms:W3CDTF">2011-09-29T08:30:03Z</dcterms:created>
  <dcterms:modified xsi:type="dcterms:W3CDTF">2013-09-18T05:27:07Z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WHUK.pptx</vt:lpwstr>
  </property>
</Properties>
</file>