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sldIdLst>
    <p:sldId id="280" r:id="rId3"/>
    <p:sldId id="281" r:id="rId4"/>
    <p:sldId id="283" r:id="rId5"/>
    <p:sldId id="260" r:id="rId6"/>
    <p:sldId id="279" r:id="rId7"/>
    <p:sldId id="259" r:id="rId8"/>
    <p:sldId id="257" r:id="rId9"/>
    <p:sldId id="262" r:id="rId10"/>
    <p:sldId id="263" r:id="rId11"/>
    <p:sldId id="264" r:id="rId12"/>
    <p:sldId id="265" r:id="rId13"/>
    <p:sldId id="261" r:id="rId14"/>
    <p:sldId id="266" r:id="rId15"/>
    <p:sldId id="267" r:id="rId16"/>
    <p:sldId id="268" r:id="rId17"/>
    <p:sldId id="269" r:id="rId18"/>
    <p:sldId id="270" r:id="rId19"/>
    <p:sldId id="271" r:id="rId20"/>
    <p:sldId id="276" r:id="rId21"/>
    <p:sldId id="277" r:id="rId22"/>
    <p:sldId id="256" r:id="rId23"/>
    <p:sldId id="278" r:id="rId2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3329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CB3-B269-4069-8611-B124EB01D4C8}" type="datetimeFigureOut">
              <a:rPr lang="sv-SE" smtClean="0"/>
              <a:t>2013-06-03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BFCC-E694-42A3-B2B9-01A480CEA6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82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CB3-B269-4069-8611-B124EB01D4C8}" type="datetimeFigureOut">
              <a:rPr lang="sv-SE" smtClean="0"/>
              <a:t>2013-06-03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BFCC-E694-42A3-B2B9-01A480CEA6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3968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CB3-B269-4069-8611-B124EB01D4C8}" type="datetimeFigureOut">
              <a:rPr lang="sv-SE" smtClean="0"/>
              <a:t>2013-06-03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BFCC-E694-42A3-B2B9-01A480CEA6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6787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CB3-B269-4069-8611-B124EB01D4C8}" type="datetimeFigureOut">
              <a:rPr lang="sv-SE" smtClean="0"/>
              <a:t>2013-06-03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BFCC-E694-42A3-B2B9-01A480CEA6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0069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CB3-B269-4069-8611-B124EB01D4C8}" type="datetimeFigureOut">
              <a:rPr lang="sv-SE" smtClean="0"/>
              <a:t>2013-06-03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BFCC-E694-42A3-B2B9-01A480CEA6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6905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CB3-B269-4069-8611-B124EB01D4C8}" type="datetimeFigureOut">
              <a:rPr lang="sv-SE" smtClean="0"/>
              <a:t>2013-06-03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BFCC-E694-42A3-B2B9-01A480CEA6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2172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CB3-B269-4069-8611-B124EB01D4C8}" type="datetimeFigureOut">
              <a:rPr lang="sv-SE" smtClean="0"/>
              <a:t>2013-06-03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BFCC-E694-42A3-B2B9-01A480CEA6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506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CB3-B269-4069-8611-B124EB01D4C8}" type="datetimeFigureOut">
              <a:rPr lang="sv-SE" smtClean="0"/>
              <a:t>2013-06-03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BFCC-E694-42A3-B2B9-01A480CEA6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1432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CB3-B269-4069-8611-B124EB01D4C8}" type="datetimeFigureOut">
              <a:rPr lang="sv-SE" smtClean="0"/>
              <a:t>2013-06-03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BFCC-E694-42A3-B2B9-01A480CEA6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574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CB3-B269-4069-8611-B124EB01D4C8}" type="datetimeFigureOut">
              <a:rPr lang="sv-SE" smtClean="0"/>
              <a:t>2013-06-03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BFCC-E694-42A3-B2B9-01A480CEA6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80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542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BCB3-B269-4069-8611-B124EB01D4C8}" type="datetimeFigureOut">
              <a:rPr lang="sv-SE" smtClean="0"/>
              <a:t>2013-06-03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BFCC-E694-42A3-B2B9-01A480CEA6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703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3820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7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EF6884-B847-46A7-A23B-5AAD69064E09}" type="datetimeFigureOut">
              <a:rPr lang="sv-SE" smtClean="0"/>
              <a:t>2013-06-03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56407C-AFC3-4C06-8D5D-E918979F54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506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EF6884-B847-46A7-A23B-5AAD69064E09}" type="datetimeFigureOut">
              <a:rPr lang="sv-SE" smtClean="0"/>
              <a:t>2013-06-03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56407C-AFC3-4C06-8D5D-E918979F54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558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353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548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17227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2"/>
          <p:cNvSpPr>
            <a:spLocks noGrp="1"/>
          </p:cNvSpPr>
          <p:nvPr/>
        </p:nvSpPr>
        <p:spPr>
          <a:xfrm>
            <a:off x="448282" y="5822224"/>
            <a:ext cx="7979194" cy="917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b="1" dirty="0" smtClean="0">
                <a:solidFill>
                  <a:schemeClr val="tx1"/>
                </a:solidFill>
                <a:latin typeface="+mj-lt"/>
              </a:rPr>
              <a:t>Bioraffinaderi Öresund/</a:t>
            </a:r>
            <a:r>
              <a:rPr lang="sv-SE" sz="1400" b="1" dirty="0" err="1" smtClean="0">
                <a:solidFill>
                  <a:schemeClr val="tx1"/>
                </a:solidFill>
                <a:latin typeface="+mj-lt"/>
              </a:rPr>
              <a:t>Biorefinery</a:t>
            </a:r>
            <a:r>
              <a:rPr lang="sv-SE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1400" b="1" dirty="0" err="1" smtClean="0">
                <a:solidFill>
                  <a:schemeClr val="tx1"/>
                </a:solidFill>
                <a:latin typeface="+mj-lt"/>
              </a:rPr>
              <a:t>Oresund</a:t>
            </a:r>
            <a:r>
              <a:rPr lang="sv-SE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Workshop</a:t>
            </a:r>
            <a:r>
              <a:rPr lang="sv-SE" baseline="0" dirty="0" smtClean="0"/>
              <a:t> </a:t>
            </a:r>
            <a:r>
              <a:rPr lang="sv-SE" dirty="0" smtClean="0"/>
              <a:t>23 maj 2013_bild/</a:t>
            </a:r>
            <a:r>
              <a:rPr lang="sv-SE" dirty="0" err="1" smtClean="0"/>
              <a:t>slide</a:t>
            </a:r>
            <a:r>
              <a:rPr lang="sv-SE" baseline="0" dirty="0" smtClean="0"/>
              <a:t> nr.</a:t>
            </a:r>
            <a:r>
              <a:rPr lang="sv-SE" dirty="0" smtClean="0"/>
              <a:t> </a:t>
            </a:r>
            <a:fld id="{360C221C-5667-4E7E-9A5F-3BE6C5081D24}" type="slidenum">
              <a:rPr lang="sv-SE" smtClean="0"/>
              <a:pPr/>
              <a:t>‹#›</a:t>
            </a:fld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8" name="Bildobjekt 7" descr="C:\Users\Josefin\Desktop\Josefins Bioraff\Loggos\OKS_logo_farve_rgb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31" y="5988148"/>
            <a:ext cx="2304256" cy="58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objekt 8" descr="C:\Users\Josefin\Desktop\Josefins Bioraff\Loggos\EU logo (farve, venstrestillet tekst, engelsk)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23" y="5988148"/>
            <a:ext cx="2161034" cy="58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objekt 9" descr="C:\Users\Josefin\Desktop\Josefins Bioraff\Loggos\Logo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978" y="118457"/>
            <a:ext cx="2260600" cy="784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Rak 10"/>
          <p:cNvCxnSpPr/>
          <p:nvPr/>
        </p:nvCxnSpPr>
        <p:spPr>
          <a:xfrm>
            <a:off x="333423" y="5772124"/>
            <a:ext cx="8359264" cy="0"/>
          </a:xfrm>
          <a:prstGeom prst="line">
            <a:avLst/>
          </a:prstGeom>
          <a:ln w="85725" cmpd="dbl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 flipV="1">
            <a:off x="448282" y="443532"/>
            <a:ext cx="0" cy="5040560"/>
          </a:xfrm>
          <a:prstGeom prst="line">
            <a:avLst/>
          </a:prstGeom>
          <a:ln w="85725" cmpd="dbl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02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ABCB3-B269-4069-8611-B124EB01D4C8}" type="datetimeFigureOut">
              <a:rPr lang="sv-SE" smtClean="0"/>
              <a:t>2013-06-03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9BFCC-E694-42A3-B2B9-01A480CEA6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201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se/imgres?imgurl=http://www.virtualmuseum.ca/~mushroom/Images/Fungus/Other/Large/yeast_md.jpg&amp;imgrefurl=http://www.virtualmuseum.ca/~mushroom/English/Species/sacharomycescereviseae.html&amp;h=414&amp;w=350&amp;sz=22&amp;hl=sv&amp;start=27&amp;tbnid=ACQVhGSTokLQcM:&amp;tbnh=125&amp;tbnw=106&amp;prev=/images?q=saccharomyces&amp;start=20&amp;gbv=2&amp;ndsp=20&amp;svnum=10&amp;hl=sv&amp;sa=N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images.google.se/imgres?imgurl=http://www.hygiene-educ.com/fr/images/domestique/sc-data_3419.GIF&amp;imgrefurl=http://www.hygiene-educ.com/en/learn/athome/sci_data/intro.htm&amp;h=191&amp;w=255&amp;sz=39&amp;hl=sv&amp;start=8&amp;tbnid=f_iozip3Nb3L_M:&amp;tbnh=83&amp;tbnw=111&amp;prev=/images?q=escherichia+dividing&amp;gbv=2&amp;svnum=10&amp;hl=s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jpeg"/><Relationship Id="rId11" Type="http://schemas.openxmlformats.org/officeDocument/2006/relationships/image" Target="../media/image34.png"/><Relationship Id="rId5" Type="http://schemas.openxmlformats.org/officeDocument/2006/relationships/image" Target="../media/image37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493650" y="0"/>
            <a:ext cx="9746169" cy="6857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596" y="4725144"/>
            <a:ext cx="3616749" cy="1049656"/>
          </a:xfrm>
          <a:prstGeom prst="rect">
            <a:avLst/>
          </a:prstGeom>
        </p:spPr>
      </p:pic>
      <p:pic>
        <p:nvPicPr>
          <p:cNvPr id="3" name="Billede 16" descr="Beskrivelse: VFL_DK_Logo_singlelin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016609"/>
            <a:ext cx="461962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925577"/>
            <a:ext cx="2481654" cy="86409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" y="5925577"/>
            <a:ext cx="2924036" cy="64694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00" y="5925577"/>
            <a:ext cx="2078532" cy="646944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-7992" y="404664"/>
            <a:ext cx="90644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smtClean="0">
                <a:solidFill>
                  <a:schemeClr val="accent6">
                    <a:lumMod val="75000"/>
                  </a:schemeClr>
                </a:solidFill>
              </a:rPr>
              <a:t>Välkommen!</a:t>
            </a:r>
          </a:p>
          <a:p>
            <a:pPr algn="ctr"/>
            <a:endParaRPr lang="sv-SE" sz="4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sv-SE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v-SE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v-SE" sz="4000" b="1" dirty="0" smtClean="0">
                <a:solidFill>
                  <a:schemeClr val="accent6">
                    <a:lumMod val="75000"/>
                  </a:schemeClr>
                </a:solidFill>
              </a:rPr>
              <a:t>Workshop för svenska och danska bönder</a:t>
            </a:r>
            <a:br>
              <a:rPr lang="sv-SE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v-SE" sz="4000" b="1" dirty="0" smtClean="0">
                <a:solidFill>
                  <a:schemeClr val="accent6">
                    <a:lumMod val="75000"/>
                  </a:schemeClr>
                </a:solidFill>
              </a:rPr>
              <a:t>23 maj 2013 </a:t>
            </a:r>
            <a:endParaRPr lang="sv-SE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 bwMode="auto">
          <a:xfrm>
            <a:off x="1" y="5063820"/>
            <a:ext cx="9144000" cy="17941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>
              <a:latin typeface="Arial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lIns="92364" tIns="46182" rIns="92364" bIns="46182"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" t="3089" r="4056" b="6302"/>
          <a:stretch/>
        </p:blipFill>
        <p:spPr bwMode="auto">
          <a:xfrm>
            <a:off x="77693" y="709285"/>
            <a:ext cx="8988612" cy="562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1" y="61304"/>
            <a:ext cx="9144000" cy="370275"/>
          </a:xfrm>
          <a:prstGeom prst="rect">
            <a:avLst/>
          </a:prstGeom>
          <a:solidFill>
            <a:schemeClr val="bg1"/>
          </a:solidFill>
        </p:spPr>
        <p:txBody>
          <a:bodyPr wrap="square" lIns="92364" tIns="46182" rIns="92364" bIns="46182">
            <a:spAutoFit/>
          </a:bodyPr>
          <a:lstStyle/>
          <a:p>
            <a:pPr algn="ctr"/>
            <a:r>
              <a:rPr lang="sv-SE" dirty="0" smtClean="0">
                <a:solidFill>
                  <a:srgbClr val="000080"/>
                </a:solidFill>
                <a:latin typeface="+mj-lt"/>
              </a:rPr>
              <a:t>Analog </a:t>
            </a:r>
            <a:r>
              <a:rPr lang="sv-SE" dirty="0" err="1" smtClean="0">
                <a:solidFill>
                  <a:srgbClr val="000080"/>
                </a:solidFill>
                <a:latin typeface="+mj-lt"/>
              </a:rPr>
              <a:t>model</a:t>
            </a:r>
            <a:r>
              <a:rPr lang="sv-SE" dirty="0" smtClean="0">
                <a:solidFill>
                  <a:srgbClr val="000080"/>
                </a:solidFill>
                <a:latin typeface="+mj-lt"/>
              </a:rPr>
              <a:t> för ett biobaserat  raffinaderi</a:t>
            </a:r>
            <a:endParaRPr lang="sv-SE" dirty="0">
              <a:latin typeface="+mj-lt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516216" y="431579"/>
            <a:ext cx="2550089" cy="277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ktangel 5"/>
          <p:cNvSpPr/>
          <p:nvPr/>
        </p:nvSpPr>
        <p:spPr>
          <a:xfrm>
            <a:off x="251520" y="431579"/>
            <a:ext cx="432048" cy="277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-900608" y="116632"/>
            <a:ext cx="9001125" cy="1139825"/>
          </a:xfrm>
        </p:spPr>
        <p:txBody>
          <a:bodyPr/>
          <a:lstStyle/>
          <a:p>
            <a:pPr algn="ctr"/>
            <a:r>
              <a:rPr lang="sv-SE" b="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Industriell (vit) </a:t>
            </a:r>
            <a:r>
              <a:rPr lang="sv-SE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sv-SE" b="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ioteknik</a:t>
            </a:r>
            <a:endParaRPr lang="sv-SE" b="0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76752" y="980728"/>
            <a:ext cx="3440598" cy="38164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sv-SE" sz="1600" b="0" dirty="0" smtClean="0">
                <a:solidFill>
                  <a:srgbClr val="000080"/>
                </a:solidFill>
                <a:latin typeface="+mn-lt"/>
              </a:rPr>
              <a:t>Inom industriell bioteknik kopierar man naturens kemiska processer</a:t>
            </a:r>
            <a:endParaRPr lang="sv-SE" sz="1600" b="0" dirty="0">
              <a:solidFill>
                <a:srgbClr val="000080"/>
              </a:solidFill>
              <a:latin typeface="+mn-lt"/>
            </a:endParaRPr>
          </a:p>
          <a:p>
            <a:r>
              <a:rPr lang="sv-SE" sz="1600" b="0" dirty="0">
                <a:solidFill>
                  <a:srgbClr val="000080"/>
                </a:solidFill>
                <a:latin typeface="+mn-lt"/>
              </a:rPr>
              <a:t> </a:t>
            </a:r>
          </a:p>
          <a:p>
            <a:r>
              <a:rPr lang="sv-SE" sz="1600" b="0" dirty="0" smtClean="0">
                <a:solidFill>
                  <a:srgbClr val="000080"/>
                </a:solidFill>
                <a:latin typeface="+mn-lt"/>
              </a:rPr>
              <a:t>En process som är baserad på industriell bioteknik skiljer </a:t>
            </a:r>
            <a:r>
              <a:rPr lang="sv-SE" sz="1600" dirty="0" smtClean="0">
                <a:solidFill>
                  <a:srgbClr val="000080"/>
                </a:solidFill>
              </a:rPr>
              <a:t>sig i huvudsak från traditionell petrokemi på två sätt:</a:t>
            </a:r>
            <a:endParaRPr lang="sv-SE" sz="1600" b="0" dirty="0">
              <a:solidFill>
                <a:srgbClr val="000080"/>
              </a:solidFill>
              <a:latin typeface="+mn-lt"/>
            </a:endParaRPr>
          </a:p>
          <a:p>
            <a:endParaRPr lang="sv-SE" sz="1600" b="0" dirty="0" smtClean="0">
              <a:solidFill>
                <a:srgbClr val="000080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v-SE" sz="1600" b="0" dirty="0" smtClean="0">
                <a:solidFill>
                  <a:srgbClr val="000080"/>
                </a:solidFill>
                <a:latin typeface="+mn-lt"/>
              </a:rPr>
              <a:t>Råmaterialet kommer från förnybara råvaror</a:t>
            </a:r>
            <a:endParaRPr lang="sv-SE" sz="1600" b="0" dirty="0">
              <a:solidFill>
                <a:srgbClr val="000080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sv-SE" sz="1600" b="0" dirty="0" smtClean="0">
              <a:solidFill>
                <a:srgbClr val="000080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v-SE" sz="1600" b="0" dirty="0" smtClean="0">
                <a:solidFill>
                  <a:srgbClr val="000080"/>
                </a:solidFill>
                <a:latin typeface="+mn-lt"/>
              </a:rPr>
              <a:t>Biokatalysatorer/enzymer används istället för katalysatorer och lösningsmedel</a:t>
            </a:r>
            <a:endParaRPr lang="sv-SE" sz="1600" b="0" dirty="0">
              <a:solidFill>
                <a:srgbClr val="000080"/>
              </a:solidFill>
              <a:latin typeface="+mn-lt"/>
            </a:endParaRPr>
          </a:p>
          <a:p>
            <a:endParaRPr lang="en-US" b="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166" y="980728"/>
            <a:ext cx="4450242" cy="457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72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-1281622" y="188640"/>
            <a:ext cx="9771017" cy="1139825"/>
          </a:xfrm>
        </p:spPr>
        <p:txBody>
          <a:bodyPr/>
          <a:lstStyle/>
          <a:p>
            <a:pPr algn="ctr"/>
            <a:r>
              <a:rPr lang="sv-SE" sz="3600" b="1" dirty="0" smtClean="0">
                <a:solidFill>
                  <a:srgbClr val="996633"/>
                </a:solidFill>
              </a:rPr>
              <a:t>Biomassa som kan användas </a:t>
            </a:r>
            <a:br>
              <a:rPr lang="sv-SE" sz="3600" b="1" dirty="0" smtClean="0">
                <a:solidFill>
                  <a:srgbClr val="996633"/>
                </a:solidFill>
              </a:rPr>
            </a:br>
            <a:r>
              <a:rPr lang="sv-SE" sz="3600" b="1" dirty="0" smtClean="0">
                <a:solidFill>
                  <a:srgbClr val="996633"/>
                </a:solidFill>
              </a:rPr>
              <a:t>i ett bioraffinaderi</a:t>
            </a:r>
            <a:endParaRPr lang="sv-SE" sz="3600" b="1" dirty="0">
              <a:solidFill>
                <a:srgbClr val="996633"/>
              </a:solidFill>
            </a:endParaRPr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682121" y="3428749"/>
            <a:ext cx="6084439" cy="2933359"/>
          </a:xfrm>
        </p:spPr>
        <p:txBody>
          <a:bodyPr/>
          <a:lstStyle/>
          <a:p>
            <a:r>
              <a:rPr lang="sv-SE" sz="2000" dirty="0" smtClean="0">
                <a:solidFill>
                  <a:srgbClr val="000080"/>
                </a:solidFill>
              </a:rPr>
              <a:t>Alger</a:t>
            </a:r>
          </a:p>
          <a:p>
            <a:r>
              <a:rPr lang="sv-SE" sz="2000" dirty="0" smtClean="0">
                <a:solidFill>
                  <a:srgbClr val="000080"/>
                </a:solidFill>
              </a:rPr>
              <a:t>Trä, bi-produkter och avfall från träindustrin</a:t>
            </a:r>
          </a:p>
          <a:p>
            <a:r>
              <a:rPr lang="sv-SE" sz="2000" b="1" dirty="0" smtClean="0">
                <a:solidFill>
                  <a:srgbClr val="000080"/>
                </a:solidFill>
              </a:rPr>
              <a:t>Jordbruksprodukter och  jordbruksavfall</a:t>
            </a:r>
          </a:p>
          <a:p>
            <a:r>
              <a:rPr lang="sv-SE" sz="2000" b="1" dirty="0" smtClean="0">
                <a:solidFill>
                  <a:srgbClr val="000080"/>
                </a:solidFill>
              </a:rPr>
              <a:t>Slakteriavfall</a:t>
            </a:r>
          </a:p>
          <a:p>
            <a:r>
              <a:rPr lang="sv-SE" sz="2000" dirty="0" smtClean="0">
                <a:solidFill>
                  <a:srgbClr val="000080"/>
                </a:solidFill>
              </a:rPr>
              <a:t>Organiskt avfall  och biprodukter från industrin</a:t>
            </a:r>
          </a:p>
          <a:p>
            <a:r>
              <a:rPr lang="sv-SE" sz="2000" dirty="0" smtClean="0">
                <a:solidFill>
                  <a:srgbClr val="000080"/>
                </a:solidFill>
              </a:rPr>
              <a:t>Organiskt hushållsavfall</a:t>
            </a:r>
          </a:p>
          <a:p>
            <a:endParaRPr lang="en-US" sz="2000" dirty="0" smtClean="0">
              <a:solidFill>
                <a:srgbClr val="000080"/>
              </a:solidFill>
            </a:endParaRPr>
          </a:p>
        </p:txBody>
      </p:sp>
      <p:grpSp>
        <p:nvGrpSpPr>
          <p:cNvPr id="7" name="Grupp 6"/>
          <p:cNvGrpSpPr/>
          <p:nvPr/>
        </p:nvGrpSpPr>
        <p:grpSpPr>
          <a:xfrm>
            <a:off x="682121" y="1695742"/>
            <a:ext cx="7800380" cy="3449049"/>
            <a:chOff x="1200745" y="1604032"/>
            <a:chExt cx="7800380" cy="3449049"/>
          </a:xfrm>
        </p:grpSpPr>
        <p:pic>
          <p:nvPicPr>
            <p:cNvPr id="8" name="Picture 4" descr="C:\Users\Josefin\Desktop\Jordbru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1759" y="1604032"/>
              <a:ext cx="2299366" cy="3449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Josefin\Desktop\Projekt\Final Greenchem\Greenchem Till Josefin 100129\Årsrapporter\Årsrapport 2009\Del 1 till tryck\Bilder\motorså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251" y="1604032"/>
              <a:ext cx="2599508" cy="1733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Josefin\Desktop\Algae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33"/>
            <a:stretch/>
          </p:blipFill>
          <p:spPr bwMode="auto">
            <a:xfrm>
              <a:off x="1200745" y="1604033"/>
              <a:ext cx="2901506" cy="1733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525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5400974" y="1052736"/>
            <a:ext cx="3436982" cy="2032258"/>
          </a:xfrm>
          <a:prstGeom prst="rect">
            <a:avLst/>
          </a:prstGeom>
          <a:noFill/>
        </p:spPr>
        <p:txBody>
          <a:bodyPr wrap="square" lIns="92364" tIns="46182" rIns="92364" bIns="46182" rtlCol="0">
            <a:spAutoFit/>
          </a:bodyPr>
          <a:lstStyle/>
          <a:p>
            <a:r>
              <a:rPr lang="sv-SE" dirty="0" smtClean="0">
                <a:solidFill>
                  <a:srgbClr val="000080"/>
                </a:solidFill>
              </a:rPr>
              <a:t>Enzymer/ biokatalysatorer är naturens katalysatorer</a:t>
            </a: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>
                <a:solidFill>
                  <a:srgbClr val="996633"/>
                </a:solidFill>
              </a:rPr>
              <a:t>De är involverade I alla levande cellers metabolism</a:t>
            </a:r>
            <a:endParaRPr lang="sv-SE" dirty="0">
              <a:solidFill>
                <a:srgbClr val="996633"/>
              </a:solidFill>
            </a:endParaRPr>
          </a:p>
        </p:txBody>
      </p:sp>
      <p:pic>
        <p:nvPicPr>
          <p:cNvPr id="3" name="Picture 6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5" y="116632"/>
            <a:ext cx="483003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 bwMode="auto">
          <a:xfrm>
            <a:off x="7683448" y="5290867"/>
            <a:ext cx="1460552" cy="15671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>
              <a:latin typeface="Arial" charset="0"/>
            </a:endParaRPr>
          </a:p>
        </p:txBody>
      </p:sp>
      <p:pic>
        <p:nvPicPr>
          <p:cNvPr id="2" name="Picture 3" descr="metabo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3" y="734935"/>
            <a:ext cx="8970658" cy="557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291945" y="196443"/>
            <a:ext cx="8333688" cy="462844"/>
          </a:xfrm>
          <a:prstGeom prst="rect">
            <a:avLst/>
          </a:prstGeom>
          <a:noFill/>
        </p:spPr>
        <p:txBody>
          <a:bodyPr wrap="square" lIns="92364" tIns="46182" rIns="92364" bIns="46182" rtlCol="0">
            <a:spAutoFit/>
          </a:bodyPr>
          <a:lstStyle/>
          <a:p>
            <a:r>
              <a:rPr lang="en-GB" sz="2400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</a:t>
            </a:r>
            <a:r>
              <a:rPr lang="en-GB" sz="24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komplexa</a:t>
            </a:r>
            <a:r>
              <a:rPr lang="en-GB" sz="24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metaboliska</a:t>
            </a:r>
            <a:r>
              <a:rPr lang="en-GB" sz="24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nätverket</a:t>
            </a:r>
            <a:r>
              <a:rPr lang="en-GB" sz="24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400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 bwMode="auto">
          <a:xfrm>
            <a:off x="0" y="-130961"/>
            <a:ext cx="9501466" cy="7137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>
              <a:latin typeface="Arial" charset="0"/>
            </a:endParaRPr>
          </a:p>
        </p:txBody>
      </p:sp>
      <p:pic>
        <p:nvPicPr>
          <p:cNvPr id="2" name="Picture 3" descr="aspergillus%20versicolor_2%20-%2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758" y="3660905"/>
            <a:ext cx="3769247" cy="2671958"/>
          </a:xfrm>
          <a:prstGeom prst="rect">
            <a:avLst/>
          </a:prstGeom>
          <a:noFill/>
        </p:spPr>
      </p:pic>
      <p:pic>
        <p:nvPicPr>
          <p:cNvPr id="3" name="Picture 8" descr="aspergillu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8" y="930813"/>
            <a:ext cx="3769247" cy="279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9" descr="aspergillus"/>
          <p:cNvSpPr>
            <a:spLocks noChangeAspect="1" noChangeArrowheads="1"/>
          </p:cNvSpPr>
          <p:nvPr/>
        </p:nvSpPr>
        <p:spPr bwMode="auto">
          <a:xfrm>
            <a:off x="3573048" y="2804315"/>
            <a:ext cx="309638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4" tIns="46182" rIns="92364" bIns="46182"/>
          <a:lstStyle/>
          <a:p>
            <a:endParaRPr lang="en-US"/>
          </a:p>
        </p:txBody>
      </p:sp>
      <p:sp>
        <p:nvSpPr>
          <p:cNvPr id="5" name="AutoShape 10" descr="aspergillus"/>
          <p:cNvSpPr>
            <a:spLocks noChangeAspect="1" noChangeArrowheads="1"/>
          </p:cNvSpPr>
          <p:nvPr/>
        </p:nvSpPr>
        <p:spPr bwMode="auto">
          <a:xfrm>
            <a:off x="3573048" y="2804315"/>
            <a:ext cx="309638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4" tIns="46182" rIns="92364" bIns="46182"/>
          <a:lstStyle/>
          <a:p>
            <a:endParaRPr lang="en-US"/>
          </a:p>
        </p:txBody>
      </p:sp>
      <p:sp>
        <p:nvSpPr>
          <p:cNvPr id="6" name="AutoShape 11" descr="aspergillus"/>
          <p:cNvSpPr>
            <a:spLocks noChangeAspect="1" noChangeArrowheads="1"/>
          </p:cNvSpPr>
          <p:nvPr/>
        </p:nvSpPr>
        <p:spPr bwMode="auto">
          <a:xfrm>
            <a:off x="3573048" y="2804315"/>
            <a:ext cx="309638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4" tIns="46182" rIns="92364" bIns="46182"/>
          <a:lstStyle/>
          <a:p>
            <a:endParaRPr lang="en-US"/>
          </a:p>
        </p:txBody>
      </p:sp>
      <p:sp>
        <p:nvSpPr>
          <p:cNvPr id="7" name="AutoShape 12" descr="aspergillus"/>
          <p:cNvSpPr>
            <a:spLocks noChangeAspect="1" noChangeArrowheads="1"/>
          </p:cNvSpPr>
          <p:nvPr/>
        </p:nvSpPr>
        <p:spPr bwMode="auto">
          <a:xfrm>
            <a:off x="3573048" y="2804315"/>
            <a:ext cx="309638" cy="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4" tIns="46182" rIns="92364" bIns="46182"/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6222614" y="321012"/>
            <a:ext cx="1668989" cy="52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64" tIns="46182" rIns="92364" bIns="46182">
            <a:spAutoFit/>
          </a:bodyPr>
          <a:lstStyle/>
          <a:p>
            <a:r>
              <a:rPr lang="sv-SE" sz="2800" dirty="0" smtClean="0">
                <a:solidFill>
                  <a:srgbClr val="000080"/>
                </a:solidFill>
              </a:rPr>
              <a:t>Jästsvamp</a:t>
            </a:r>
            <a:endParaRPr lang="sv-SE" sz="2800" dirty="0">
              <a:solidFill>
                <a:srgbClr val="000080"/>
              </a:solidFill>
            </a:endParaRPr>
          </a:p>
        </p:txBody>
      </p:sp>
      <p:pic>
        <p:nvPicPr>
          <p:cNvPr id="9" name="Picture 5" descr="LEV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73" y="2536513"/>
            <a:ext cx="4430939" cy="379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12-QZC09068-2-Saccharomy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95" y="902545"/>
            <a:ext cx="2151018" cy="220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yeast_md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0"/>
          <a:stretch/>
        </p:blipFill>
        <p:spPr bwMode="auto">
          <a:xfrm>
            <a:off x="4592457" y="902544"/>
            <a:ext cx="2269038" cy="220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1670064" y="321012"/>
            <a:ext cx="2715784" cy="524556"/>
          </a:xfrm>
          <a:prstGeom prst="rect">
            <a:avLst/>
          </a:prstGeom>
          <a:noFill/>
        </p:spPr>
        <p:txBody>
          <a:bodyPr wrap="square" lIns="92364" tIns="46182" rIns="92364" bIns="46182" rtlCol="0">
            <a:spAutoFit/>
          </a:bodyPr>
          <a:lstStyle/>
          <a:p>
            <a:r>
              <a:rPr lang="sv-SE" sz="2800" dirty="0" smtClean="0">
                <a:solidFill>
                  <a:srgbClr val="000080"/>
                </a:solidFill>
              </a:rPr>
              <a:t>Mögelsvamp</a:t>
            </a:r>
            <a:endParaRPr lang="sv-SE" sz="2800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 bwMode="auto">
          <a:xfrm>
            <a:off x="1" y="1"/>
            <a:ext cx="9143999" cy="7006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>
              <a:latin typeface="Arial" charset="0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787585" y="126461"/>
            <a:ext cx="1665411" cy="572959"/>
          </a:xfrm>
          <a:prstGeom prst="rect">
            <a:avLst/>
          </a:prstGeom>
        </p:spPr>
        <p:txBody>
          <a:bodyPr lIns="92364" tIns="46182" rIns="92364" bIns="46182"/>
          <a:lstStyle>
            <a:lvl1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defTabSz="904875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defTabSz="904875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04875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04875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2800" b="0" dirty="0" smtClean="0">
                <a:solidFill>
                  <a:srgbClr val="0000CC"/>
                </a:solidFill>
              </a:rPr>
              <a:t>Bakterier</a:t>
            </a:r>
            <a:endParaRPr lang="en-US" sz="2800" b="0" dirty="0">
              <a:solidFill>
                <a:srgbClr val="0000CC"/>
              </a:solidFill>
            </a:endParaRPr>
          </a:p>
        </p:txBody>
      </p:sp>
      <p:grpSp>
        <p:nvGrpSpPr>
          <p:cNvPr id="8" name="Grupp 7"/>
          <p:cNvGrpSpPr/>
          <p:nvPr/>
        </p:nvGrpSpPr>
        <p:grpSpPr>
          <a:xfrm>
            <a:off x="968725" y="699420"/>
            <a:ext cx="7497666" cy="5563909"/>
            <a:chOff x="613953" y="492284"/>
            <a:chExt cx="7380515" cy="5549742"/>
          </a:xfrm>
        </p:grpSpPr>
        <p:pic>
          <p:nvPicPr>
            <p:cNvPr id="3" name="Picture 3" descr="EscherichiaColi_NIAI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3953" y="3019543"/>
              <a:ext cx="3594509" cy="3022483"/>
            </a:xfrm>
            <a:prstGeom prst="rect">
              <a:avLst/>
            </a:prstGeom>
            <a:noFill/>
          </p:spPr>
        </p:pic>
        <p:pic>
          <p:nvPicPr>
            <p:cNvPr id="4" name="Picture 4" descr="Escherichia%20col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3954" y="492284"/>
              <a:ext cx="3594509" cy="2598579"/>
            </a:xfrm>
            <a:prstGeom prst="rect">
              <a:avLst/>
            </a:prstGeom>
            <a:noFill/>
          </p:spPr>
        </p:pic>
        <p:pic>
          <p:nvPicPr>
            <p:cNvPr id="5" name="Picture 5" descr="sc-data_3419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4" t="5258" r="5673" b="5701"/>
            <a:stretch/>
          </p:blipFill>
          <p:spPr bwMode="auto">
            <a:xfrm>
              <a:off x="4208461" y="3090863"/>
              <a:ext cx="3786007" cy="295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Lactobacillus-johnsonii[1]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24"/>
            <a:stretch/>
          </p:blipFill>
          <p:spPr>
            <a:xfrm>
              <a:off x="4208463" y="492284"/>
              <a:ext cx="3786005" cy="259858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1379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 bwMode="auto">
          <a:xfrm>
            <a:off x="1" y="0"/>
            <a:ext cx="9143999" cy="7333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>
              <a:latin typeface="Arial" charset="0"/>
            </a:endParaRPr>
          </a:p>
        </p:txBody>
      </p:sp>
      <p:pic>
        <p:nvPicPr>
          <p:cNvPr id="4" name="Picture 10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" t="-2100" r="3197" b="2100"/>
          <a:stretch/>
        </p:blipFill>
        <p:spPr bwMode="auto">
          <a:xfrm>
            <a:off x="305214" y="153924"/>
            <a:ext cx="3291012" cy="242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305215" y="2636456"/>
            <a:ext cx="3291012" cy="4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4" tIns="46182" rIns="92364" bIns="46182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v-SE" sz="1400" b="0" dirty="0" err="1">
                <a:solidFill>
                  <a:srgbClr val="000080"/>
                </a:solidFill>
                <a:latin typeface="+mn-lt"/>
              </a:rPr>
              <a:t>Geysers</a:t>
            </a:r>
            <a:r>
              <a:rPr lang="sv-SE" sz="1400" b="0" dirty="0">
                <a:solidFill>
                  <a:srgbClr val="000080"/>
                </a:solidFill>
                <a:latin typeface="+mn-lt"/>
              </a:rPr>
              <a:t> / hot springs, </a:t>
            </a:r>
            <a:br>
              <a:rPr lang="sv-SE" sz="1400" b="0" dirty="0">
                <a:solidFill>
                  <a:srgbClr val="000080"/>
                </a:solidFill>
                <a:latin typeface="+mn-lt"/>
              </a:rPr>
            </a:br>
            <a:r>
              <a:rPr lang="sv-SE" sz="1200" b="0" i="1" dirty="0" err="1">
                <a:solidFill>
                  <a:srgbClr val="000080"/>
                </a:solidFill>
                <a:latin typeface="+mn-lt"/>
              </a:rPr>
              <a:t>Acidophile</a:t>
            </a:r>
            <a:r>
              <a:rPr lang="sv-SE" sz="1200" b="0" dirty="0" err="1">
                <a:solidFill>
                  <a:srgbClr val="000080"/>
                </a:solidFill>
                <a:latin typeface="+mn-lt"/>
              </a:rPr>
              <a:t>s</a:t>
            </a:r>
            <a:r>
              <a:rPr lang="sv-SE" sz="1200" b="0" dirty="0">
                <a:solidFill>
                  <a:srgbClr val="000080"/>
                </a:solidFill>
                <a:latin typeface="+mn-lt"/>
              </a:rPr>
              <a:t> pH &lt; 2, </a:t>
            </a:r>
            <a:r>
              <a:rPr lang="sv-SE" sz="1200" b="0" i="1" dirty="0" err="1">
                <a:solidFill>
                  <a:srgbClr val="000080"/>
                </a:solidFill>
                <a:latin typeface="+mn-lt"/>
              </a:rPr>
              <a:t>Thermophiles</a:t>
            </a:r>
            <a:r>
              <a:rPr lang="sv-SE" sz="1200" b="0" dirty="0">
                <a:solidFill>
                  <a:srgbClr val="000080"/>
                </a:solidFill>
                <a:latin typeface="+mn-lt"/>
              </a:rPr>
              <a:t> &gt; 45</a:t>
            </a:r>
            <a:r>
              <a:rPr lang="sv-SE" sz="1200" b="0" dirty="0">
                <a:solidFill>
                  <a:srgbClr val="000080"/>
                </a:solidFill>
                <a:latin typeface="+mn-lt"/>
                <a:sym typeface="Symbol" pitchFamily="18" charset="2"/>
              </a:rPr>
              <a:t></a:t>
            </a:r>
            <a:r>
              <a:rPr lang="sv-SE" sz="1200" b="0" dirty="0">
                <a:solidFill>
                  <a:srgbClr val="000080"/>
                </a:solidFill>
                <a:latin typeface="+mn-lt"/>
              </a:rPr>
              <a:t>C                </a:t>
            </a:r>
            <a:endParaRPr lang="en-US" sz="1200" b="0" dirty="0">
              <a:solidFill>
                <a:srgbClr val="000080"/>
              </a:solidFill>
              <a:latin typeface="+mn-lt"/>
            </a:endParaRPr>
          </a:p>
        </p:txBody>
      </p:sp>
      <p:sp>
        <p:nvSpPr>
          <p:cNvPr id="7" name="Text Box 1031"/>
          <p:cNvSpPr txBox="1">
            <a:spLocks noChangeArrowheads="1"/>
          </p:cNvSpPr>
          <p:nvPr/>
        </p:nvSpPr>
        <p:spPr bwMode="auto">
          <a:xfrm>
            <a:off x="305213" y="6026179"/>
            <a:ext cx="3025609" cy="52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4" tIns="46182" rIns="92364" bIns="46182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v-SE" sz="1400" b="0" dirty="0">
                <a:solidFill>
                  <a:srgbClr val="000080"/>
                </a:solidFill>
                <a:latin typeface="+mn-lt"/>
              </a:rPr>
              <a:t>Deep Sea, </a:t>
            </a:r>
            <a:br>
              <a:rPr lang="sv-SE" sz="1400" b="0" dirty="0">
                <a:solidFill>
                  <a:srgbClr val="000080"/>
                </a:solidFill>
                <a:latin typeface="+mn-lt"/>
              </a:rPr>
            </a:br>
            <a:r>
              <a:rPr lang="sv-SE" sz="1400" b="0" dirty="0">
                <a:solidFill>
                  <a:srgbClr val="000080"/>
                </a:solidFill>
                <a:latin typeface="+mn-lt"/>
              </a:rPr>
              <a:t> </a:t>
            </a:r>
            <a:r>
              <a:rPr lang="sv-SE" sz="1400" b="0" i="1" dirty="0" err="1">
                <a:solidFill>
                  <a:srgbClr val="000080"/>
                </a:solidFill>
                <a:latin typeface="+mn-lt"/>
              </a:rPr>
              <a:t>Barophiles</a:t>
            </a:r>
            <a:r>
              <a:rPr lang="sv-SE" sz="1400" b="0" i="1" dirty="0">
                <a:solidFill>
                  <a:srgbClr val="000080"/>
                </a:solidFill>
                <a:latin typeface="+mn-lt"/>
              </a:rPr>
              <a:t> </a:t>
            </a:r>
            <a:endParaRPr lang="en-US" sz="1400" b="0" i="1" dirty="0">
              <a:solidFill>
                <a:srgbClr val="000080"/>
              </a:solidFill>
              <a:latin typeface="+mn-lt"/>
            </a:endParaRPr>
          </a:p>
        </p:txBody>
      </p:sp>
      <p:pic>
        <p:nvPicPr>
          <p:cNvPr id="8" name="Picture 103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0" t="6017" r="4250" b="6017"/>
          <a:stretch/>
        </p:blipFill>
        <p:spPr bwMode="auto">
          <a:xfrm>
            <a:off x="305215" y="3559564"/>
            <a:ext cx="3025607" cy="246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33"/>
          <p:cNvSpPr txBox="1">
            <a:spLocks noChangeArrowheads="1"/>
          </p:cNvSpPr>
          <p:nvPr/>
        </p:nvSpPr>
        <p:spPr bwMode="auto">
          <a:xfrm>
            <a:off x="3533376" y="1239007"/>
            <a:ext cx="2242664" cy="8319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2364" tIns="46182" rIns="92364" bIns="4618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v-SE" sz="2400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För att få rätt egenskaper</a:t>
            </a:r>
            <a:endParaRPr lang="sv-SE" sz="2400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1035"/>
          <p:cNvPicPr>
            <a:picLocks noChangeAspect="1" noChangeArrowheads="1"/>
          </p:cNvPicPr>
          <p:nvPr/>
        </p:nvPicPr>
        <p:blipFill rotWithShape="1">
          <a:blip r:embed="rId4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5" t="-2047" r="18548" b="2047"/>
          <a:stretch/>
        </p:blipFill>
        <p:spPr bwMode="auto">
          <a:xfrm>
            <a:off x="5641806" y="167450"/>
            <a:ext cx="3209421" cy="25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36"/>
          <p:cNvSpPr txBox="1">
            <a:spLocks noChangeArrowheads="1"/>
          </p:cNvSpPr>
          <p:nvPr/>
        </p:nvSpPr>
        <p:spPr bwMode="auto">
          <a:xfrm>
            <a:off x="5705729" y="2668222"/>
            <a:ext cx="3145499" cy="4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4" tIns="46182" rIns="92364" bIns="46182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v-SE" sz="1400" b="0" dirty="0">
                <a:solidFill>
                  <a:srgbClr val="000080"/>
                </a:solidFill>
                <a:latin typeface="+mn-lt"/>
              </a:rPr>
              <a:t>Arctic /</a:t>
            </a:r>
            <a:r>
              <a:rPr lang="sv-SE" sz="1400" b="0" dirty="0" err="1">
                <a:solidFill>
                  <a:srgbClr val="000080"/>
                </a:solidFill>
                <a:latin typeface="+mn-lt"/>
              </a:rPr>
              <a:t>Antarctic</a:t>
            </a:r>
            <a:r>
              <a:rPr lang="sv-SE" sz="1400" b="0" dirty="0">
                <a:solidFill>
                  <a:srgbClr val="000080"/>
                </a:solidFill>
                <a:latin typeface="+mn-lt"/>
              </a:rPr>
              <a:t> regions, </a:t>
            </a:r>
            <a:br>
              <a:rPr lang="sv-SE" sz="1400" b="0" dirty="0">
                <a:solidFill>
                  <a:srgbClr val="000080"/>
                </a:solidFill>
                <a:latin typeface="+mn-lt"/>
              </a:rPr>
            </a:br>
            <a:r>
              <a:rPr lang="sv-SE" sz="1200" b="0" i="1" dirty="0" err="1">
                <a:solidFill>
                  <a:srgbClr val="000080"/>
                </a:solidFill>
                <a:latin typeface="+mn-lt"/>
              </a:rPr>
              <a:t>Psychrophiles</a:t>
            </a:r>
            <a:r>
              <a:rPr lang="sv-SE" sz="1200" b="0" i="1" dirty="0">
                <a:solidFill>
                  <a:srgbClr val="000080"/>
                </a:solidFill>
                <a:latin typeface="+mn-lt"/>
              </a:rPr>
              <a:t> </a:t>
            </a:r>
            <a:r>
              <a:rPr lang="sv-SE" sz="1200" b="0" dirty="0">
                <a:solidFill>
                  <a:srgbClr val="000080"/>
                </a:solidFill>
                <a:latin typeface="+mn-lt"/>
              </a:rPr>
              <a:t>&lt; 20</a:t>
            </a:r>
            <a:r>
              <a:rPr lang="sv-SE" sz="1200" b="0" dirty="0">
                <a:solidFill>
                  <a:srgbClr val="000080"/>
                </a:solidFill>
                <a:latin typeface="+mn-lt"/>
                <a:sym typeface="Symbol" pitchFamily="18" charset="2"/>
              </a:rPr>
              <a:t>C</a:t>
            </a:r>
            <a:endParaRPr lang="sv-SE" sz="1200" b="0" i="1" dirty="0">
              <a:solidFill>
                <a:srgbClr val="000080"/>
              </a:solidFill>
              <a:latin typeface="+mn-lt"/>
              <a:sym typeface="Symbol" pitchFamily="18" charset="2"/>
            </a:endParaRPr>
          </a:p>
        </p:txBody>
      </p:sp>
      <p:pic>
        <p:nvPicPr>
          <p:cNvPr id="14" name="Picture 1038"/>
          <p:cNvPicPr>
            <a:picLocks noChangeAspect="1" noChangeArrowheads="1"/>
          </p:cNvPicPr>
          <p:nvPr/>
        </p:nvPicPr>
        <p:blipFill rotWithShape="1">
          <a:blip r:embed="rId5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1" t="7820" r="-10949" b="-534"/>
          <a:stretch/>
        </p:blipFill>
        <p:spPr bwMode="auto">
          <a:xfrm>
            <a:off x="6146358" y="3559564"/>
            <a:ext cx="3123611" cy="246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39"/>
          <p:cNvSpPr txBox="1">
            <a:spLocks noChangeArrowheads="1"/>
          </p:cNvSpPr>
          <p:nvPr/>
        </p:nvSpPr>
        <p:spPr bwMode="auto">
          <a:xfrm>
            <a:off x="6146357" y="6059823"/>
            <a:ext cx="2704871" cy="52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4" tIns="46182" rIns="92364" bIns="46182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v-SE" sz="1400" b="0" dirty="0">
                <a:solidFill>
                  <a:srgbClr val="000080"/>
                </a:solidFill>
                <a:latin typeface="+mn-lt"/>
              </a:rPr>
              <a:t>Soda lakes, </a:t>
            </a:r>
            <a:br>
              <a:rPr lang="sv-SE" sz="1400" b="0" dirty="0">
                <a:solidFill>
                  <a:srgbClr val="000080"/>
                </a:solidFill>
                <a:latin typeface="+mn-lt"/>
              </a:rPr>
            </a:br>
            <a:r>
              <a:rPr lang="sv-SE" sz="1400" b="0" i="1" dirty="0" err="1">
                <a:solidFill>
                  <a:srgbClr val="000080"/>
                </a:solidFill>
                <a:latin typeface="+mn-lt"/>
              </a:rPr>
              <a:t>Alkaliphiles</a:t>
            </a:r>
            <a:r>
              <a:rPr lang="sv-SE" sz="1400" b="0" dirty="0">
                <a:solidFill>
                  <a:srgbClr val="000080"/>
                </a:solidFill>
                <a:latin typeface="+mn-lt"/>
              </a:rPr>
              <a:t> pH &gt; 8</a:t>
            </a:r>
            <a:endParaRPr lang="en-US" sz="1400" b="0" dirty="0">
              <a:solidFill>
                <a:srgbClr val="000080"/>
              </a:solidFill>
              <a:latin typeface="+mn-lt"/>
            </a:endParaRPr>
          </a:p>
        </p:txBody>
      </p:sp>
      <p:sp>
        <p:nvSpPr>
          <p:cNvPr id="17" name="Text Box 1041"/>
          <p:cNvSpPr txBox="1">
            <a:spLocks noChangeArrowheads="1"/>
          </p:cNvSpPr>
          <p:nvPr/>
        </p:nvSpPr>
        <p:spPr bwMode="auto">
          <a:xfrm>
            <a:off x="3533376" y="6026179"/>
            <a:ext cx="2452010" cy="52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4" tIns="46182" rIns="92364" bIns="46182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v-SE" sz="1400" b="0" dirty="0">
                <a:solidFill>
                  <a:srgbClr val="000080"/>
                </a:solidFill>
                <a:latin typeface="+mn-lt"/>
              </a:rPr>
              <a:t>Salt lakes</a:t>
            </a:r>
            <a:br>
              <a:rPr lang="sv-SE" sz="1400" b="0" dirty="0">
                <a:solidFill>
                  <a:srgbClr val="000080"/>
                </a:solidFill>
                <a:latin typeface="+mn-lt"/>
              </a:rPr>
            </a:br>
            <a:r>
              <a:rPr lang="sv-SE" sz="1400" b="0" i="1" dirty="0" err="1">
                <a:solidFill>
                  <a:srgbClr val="000080"/>
                </a:solidFill>
                <a:latin typeface="+mn-lt"/>
              </a:rPr>
              <a:t>Halophiles</a:t>
            </a:r>
            <a:r>
              <a:rPr lang="sv-SE" sz="1400" b="0" dirty="0">
                <a:solidFill>
                  <a:srgbClr val="000080"/>
                </a:solidFill>
                <a:latin typeface="+mn-lt"/>
              </a:rPr>
              <a:t> &gt; 3% </a:t>
            </a:r>
            <a:r>
              <a:rPr lang="sv-SE" sz="1400" b="0" dirty="0" err="1">
                <a:solidFill>
                  <a:srgbClr val="000080"/>
                </a:solidFill>
                <a:latin typeface="+mn-lt"/>
              </a:rPr>
              <a:t>salinity</a:t>
            </a:r>
            <a:endParaRPr lang="en-US" sz="1400" b="0" dirty="0">
              <a:solidFill>
                <a:srgbClr val="000080"/>
              </a:solidFill>
              <a:latin typeface="+mn-lt"/>
            </a:endParaRPr>
          </a:p>
        </p:txBody>
      </p:sp>
      <p:pic>
        <p:nvPicPr>
          <p:cNvPr id="18" name="Picture 104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7" r="3744"/>
          <a:stretch/>
        </p:blipFill>
        <p:spPr bwMode="auto">
          <a:xfrm>
            <a:off x="3533376" y="3980417"/>
            <a:ext cx="2452010" cy="204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3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94464" y="186801"/>
            <a:ext cx="5904656" cy="115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defTabSz="904875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defTabSz="904875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04875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04875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sz="2800" dirty="0" smtClean="0">
                <a:solidFill>
                  <a:srgbClr val="000080"/>
                </a:solidFill>
              </a:rPr>
              <a:t>Exempel på företag som engagerar sig i bioraffinaderier/industriell bioteknik</a:t>
            </a:r>
            <a:endParaRPr lang="sv-SE" sz="2800" dirty="0">
              <a:solidFill>
                <a:srgbClr val="00008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1" y="2838602"/>
            <a:ext cx="1977168" cy="78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691" y="1778405"/>
            <a:ext cx="2144889" cy="55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1899759" cy="85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72" y="3233307"/>
            <a:ext cx="1973943" cy="5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20" y="3376959"/>
            <a:ext cx="1912660" cy="71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aak_blue_ne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965208"/>
            <a:ext cx="1828800" cy="66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Akzo Nobel logg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2" y="1172974"/>
            <a:ext cx="2048127" cy="146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026213"/>
              </p:ext>
            </p:extLst>
          </p:nvPr>
        </p:nvGraphicFramePr>
        <p:xfrm>
          <a:off x="5749555" y="4965208"/>
          <a:ext cx="2567620" cy="623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age" r:id="rId10" imgW="975279" imgH="240487" progId="Photoshop.Image.8">
                  <p:embed/>
                </p:oleObj>
              </mc:Choice>
              <mc:Fallback>
                <p:oleObj name="Image" r:id="rId10" imgW="975279" imgH="240487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555" y="4965208"/>
                        <a:ext cx="2567620" cy="623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ktangel 18"/>
          <p:cNvSpPr/>
          <p:nvPr/>
        </p:nvSpPr>
        <p:spPr bwMode="auto">
          <a:xfrm>
            <a:off x="-1273939" y="5537012"/>
            <a:ext cx="10881567" cy="15349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>
              <a:latin typeface="Arial" charset="0"/>
            </a:endParaRPr>
          </a:p>
        </p:txBody>
      </p:sp>
      <p:pic>
        <p:nvPicPr>
          <p:cNvPr id="1036" name="Picture 12" descr="http://brandguide.novozymes.com/Material/Downloads/NOV_A_tag_PowerPoi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14" y="3986110"/>
            <a:ext cx="2587242" cy="111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6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610605"/>
              </p:ext>
            </p:extLst>
          </p:nvPr>
        </p:nvGraphicFramePr>
        <p:xfrm>
          <a:off x="1115616" y="1700808"/>
          <a:ext cx="267228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Image" r:id="rId3" imgW="975279" imgH="240487" progId="Photoshop.Image.8">
                  <p:embed/>
                </p:oleObj>
              </mc:Choice>
              <mc:Fallback>
                <p:oleObj name="Image" r:id="rId3" imgW="975279" imgH="240487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700808"/>
                        <a:ext cx="2672281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/>
        </p:nvSpPr>
        <p:spPr>
          <a:xfrm>
            <a:off x="3056513" y="4389888"/>
            <a:ext cx="2802782" cy="370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2364" tIns="46182" rIns="92364" bIns="46182">
            <a:spAutoFit/>
          </a:bodyPr>
          <a:lstStyle/>
          <a:p>
            <a:pPr eaLnBrk="1" hangingPunct="1"/>
            <a:r>
              <a:rPr lang="sv-SE" b="0" dirty="0" smtClean="0">
                <a:solidFill>
                  <a:srgbClr val="000080"/>
                </a:solidFill>
              </a:rPr>
              <a:t>Skapat en helt ny molekyl!</a:t>
            </a:r>
            <a:endParaRPr lang="en-US" b="0" dirty="0">
              <a:solidFill>
                <a:srgbClr val="00008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97222" y="753043"/>
            <a:ext cx="8121364" cy="462844"/>
          </a:xfrm>
          <a:prstGeom prst="rect">
            <a:avLst/>
          </a:prstGeom>
          <a:noFill/>
        </p:spPr>
        <p:txBody>
          <a:bodyPr wrap="square" lIns="92364" tIns="46182" rIns="92364" bIns="46182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80"/>
                </a:solidFill>
              </a:rPr>
              <a:t>New companies</a:t>
            </a:r>
            <a:endParaRPr lang="en-US" sz="2400" dirty="0">
              <a:solidFill>
                <a:srgbClr val="00008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94" y="1215887"/>
            <a:ext cx="31623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 descr="http://enzabiotech.com/enza/Scientific_Advisors_files/enza%20logga%20orangesvar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4984"/>
            <a:ext cx="20288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5016610"/>
            <a:ext cx="9144000" cy="1773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179510" y="-2"/>
            <a:ext cx="8964489" cy="5373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Dagens program</a:t>
            </a:r>
            <a:endParaRPr lang="sv-SE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v-SE" sz="1400" dirty="0" smtClean="0">
                <a:solidFill>
                  <a:schemeClr val="accent6">
                    <a:lumMod val="50000"/>
                  </a:schemeClr>
                </a:solidFill>
              </a:rPr>
              <a:t>En kort presentationsrunda</a:t>
            </a:r>
          </a:p>
          <a:p>
            <a:endParaRPr lang="sv-SE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da-DK" sz="1400" dirty="0">
                <a:solidFill>
                  <a:schemeClr val="accent6">
                    <a:lumMod val="50000"/>
                  </a:schemeClr>
                </a:solidFill>
              </a:rPr>
              <a:t>10.05-10.25 </a:t>
            </a:r>
            <a:r>
              <a:rPr lang="da-DK" sz="1400" b="1" dirty="0">
                <a:solidFill>
                  <a:schemeClr val="accent6">
                    <a:lumMod val="50000"/>
                  </a:schemeClr>
                </a:solidFill>
              </a:rPr>
              <a:t>Om Landbrug og Fødevarer, </a:t>
            </a:r>
            <a:r>
              <a:rPr lang="da-DK" sz="1400" b="1" dirty="0" smtClean="0">
                <a:solidFill>
                  <a:schemeClr val="accent6">
                    <a:lumMod val="50000"/>
                  </a:schemeClr>
                </a:solidFill>
              </a:rPr>
              <a:t>L&amp;F </a:t>
            </a:r>
            <a:br>
              <a:rPr lang="da-DK" sz="1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a-DK" sz="1400" i="1" dirty="0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da-DK" sz="1400" i="1" dirty="0">
                <a:solidFill>
                  <a:schemeClr val="accent6">
                    <a:lumMod val="50000"/>
                  </a:schemeClr>
                </a:solidFill>
              </a:rPr>
              <a:t>/ Mads Dorff Christiansen </a:t>
            </a:r>
            <a:r>
              <a:rPr lang="da-DK" sz="1400" i="1" dirty="0" smtClean="0">
                <a:solidFill>
                  <a:schemeClr val="accent6">
                    <a:lumMod val="50000"/>
                  </a:schemeClr>
                </a:solidFill>
              </a:rPr>
              <a:t>(Søren </a:t>
            </a:r>
            <a:r>
              <a:rPr lang="da-DK" sz="1400" i="1" dirty="0">
                <a:solidFill>
                  <a:schemeClr val="accent6">
                    <a:lumMod val="50000"/>
                  </a:schemeClr>
                </a:solidFill>
              </a:rPr>
              <a:t>Korsholm, Afdelingsleder, </a:t>
            </a:r>
            <a:r>
              <a:rPr lang="da-DK" sz="1400" i="1" dirty="0" smtClean="0">
                <a:solidFill>
                  <a:schemeClr val="accent6">
                    <a:lumMod val="50000"/>
                  </a:schemeClr>
                </a:solidFill>
              </a:rPr>
              <a:t>L&amp;F)</a:t>
            </a:r>
          </a:p>
          <a:p>
            <a:endParaRPr lang="da-DK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v-SE" sz="1400" dirty="0">
                <a:solidFill>
                  <a:schemeClr val="accent6">
                    <a:lumMod val="50000"/>
                  </a:schemeClr>
                </a:solidFill>
              </a:rPr>
              <a:t>10.30–10.50 </a:t>
            </a:r>
            <a:r>
              <a:rPr lang="sv-SE" sz="1400" b="1" dirty="0">
                <a:solidFill>
                  <a:schemeClr val="accent6">
                    <a:lumMod val="50000"/>
                  </a:schemeClr>
                </a:solidFill>
              </a:rPr>
              <a:t>Om Lantbrukarnas </a:t>
            </a:r>
            <a:r>
              <a:rPr lang="sv-SE" sz="1400" b="1" dirty="0" smtClean="0">
                <a:solidFill>
                  <a:schemeClr val="accent6">
                    <a:lumMod val="50000"/>
                  </a:schemeClr>
                </a:solidFill>
              </a:rPr>
              <a:t>Riksförbund, LRF </a:t>
            </a:r>
            <a:br>
              <a:rPr lang="sv-SE" sz="1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v-SE" sz="1400" i="1" dirty="0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sv-SE" sz="1400" i="1" dirty="0">
                <a:solidFill>
                  <a:schemeClr val="accent6">
                    <a:lumMod val="50000"/>
                  </a:schemeClr>
                </a:solidFill>
              </a:rPr>
              <a:t>/ Ewa Marie </a:t>
            </a:r>
            <a:r>
              <a:rPr lang="sv-SE" sz="1400" i="1" dirty="0" err="1">
                <a:solidFill>
                  <a:schemeClr val="accent6">
                    <a:lumMod val="50000"/>
                  </a:schemeClr>
                </a:solidFill>
              </a:rPr>
              <a:t>Rellman</a:t>
            </a:r>
            <a:r>
              <a:rPr lang="sv-SE" sz="1400" i="1" dirty="0">
                <a:solidFill>
                  <a:schemeClr val="accent6">
                    <a:lumMod val="50000"/>
                  </a:schemeClr>
                </a:solidFill>
              </a:rPr>
              <a:t>, Företagscoach, </a:t>
            </a:r>
            <a:r>
              <a:rPr lang="sv-SE" sz="1400" i="1" dirty="0" smtClean="0">
                <a:solidFill>
                  <a:schemeClr val="accent6">
                    <a:lumMod val="50000"/>
                  </a:schemeClr>
                </a:solidFill>
              </a:rPr>
              <a:t>LRF</a:t>
            </a:r>
          </a:p>
          <a:p>
            <a:endParaRPr lang="sv-SE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v-SE" sz="1400" dirty="0">
                <a:solidFill>
                  <a:schemeClr val="accent6">
                    <a:lumMod val="50000"/>
                  </a:schemeClr>
                </a:solidFill>
              </a:rPr>
              <a:t>11.00 -11.20 </a:t>
            </a:r>
            <a:r>
              <a:rPr lang="sv-SE" sz="1400" b="1" dirty="0">
                <a:solidFill>
                  <a:schemeClr val="accent6">
                    <a:lumMod val="50000"/>
                  </a:schemeClr>
                </a:solidFill>
              </a:rPr>
              <a:t>Om projekt Bioraffinaderi Öresund </a:t>
            </a:r>
            <a:r>
              <a:rPr lang="sv-SE" sz="1400" b="1" dirty="0" err="1">
                <a:solidFill>
                  <a:schemeClr val="accent6">
                    <a:lumMod val="50000"/>
                  </a:schemeClr>
                </a:solidFill>
              </a:rPr>
              <a:t>og</a:t>
            </a:r>
            <a:r>
              <a:rPr lang="sv-SE" sz="1400" b="1" dirty="0">
                <a:solidFill>
                  <a:schemeClr val="accent6">
                    <a:lumMod val="50000"/>
                  </a:schemeClr>
                </a:solidFill>
              </a:rPr>
              <a:t> industriel </a:t>
            </a:r>
            <a:r>
              <a:rPr lang="sv-SE" sz="1400" b="1" dirty="0" smtClean="0">
                <a:solidFill>
                  <a:schemeClr val="accent6">
                    <a:lumMod val="50000"/>
                  </a:schemeClr>
                </a:solidFill>
              </a:rPr>
              <a:t>bioteknik </a:t>
            </a:r>
            <a:br>
              <a:rPr lang="sv-SE" sz="1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v-SE" sz="1400" i="1" dirty="0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sv-SE" sz="1400" i="1" dirty="0">
                <a:solidFill>
                  <a:schemeClr val="accent6">
                    <a:lumMod val="50000"/>
                  </a:schemeClr>
                </a:solidFill>
              </a:rPr>
              <a:t>/ Josefin Ahlqvist, </a:t>
            </a:r>
            <a:r>
              <a:rPr lang="sv-SE" sz="1400" i="1" dirty="0" smtClean="0">
                <a:solidFill>
                  <a:schemeClr val="accent6">
                    <a:lumMod val="50000"/>
                  </a:schemeClr>
                </a:solidFill>
              </a:rPr>
              <a:t>Bioraffinaderi Öresund</a:t>
            </a:r>
          </a:p>
          <a:p>
            <a:endParaRPr lang="sv-SE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v-SE" sz="1400" dirty="0">
                <a:solidFill>
                  <a:schemeClr val="accent6">
                    <a:lumMod val="50000"/>
                  </a:schemeClr>
                </a:solidFill>
              </a:rPr>
              <a:t>11.25 -11.45 </a:t>
            </a:r>
            <a:r>
              <a:rPr lang="sv-SE" sz="1400" b="1" dirty="0">
                <a:solidFill>
                  <a:schemeClr val="accent6">
                    <a:lumMod val="50000"/>
                  </a:schemeClr>
                </a:solidFill>
              </a:rPr>
              <a:t>Grödor som odlas inom Bioraffinaderi </a:t>
            </a:r>
            <a:r>
              <a:rPr lang="sv-SE" sz="1400" b="1" dirty="0" smtClean="0">
                <a:solidFill>
                  <a:schemeClr val="accent6">
                    <a:lumMod val="50000"/>
                  </a:schemeClr>
                </a:solidFill>
              </a:rPr>
              <a:t>Öresund</a:t>
            </a:r>
            <a:br>
              <a:rPr lang="sv-SE" sz="1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v-SE" sz="1400" i="1" dirty="0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sv-SE" sz="1400" i="1" dirty="0">
                <a:solidFill>
                  <a:schemeClr val="accent6">
                    <a:lumMod val="50000"/>
                  </a:schemeClr>
                </a:solidFill>
              </a:rPr>
              <a:t>/ Prof. Eva Johansson, Sveriges Lantbruksuniversitet, </a:t>
            </a:r>
            <a:r>
              <a:rPr lang="sv-SE" sz="1400" i="1" dirty="0" smtClean="0">
                <a:solidFill>
                  <a:schemeClr val="accent6">
                    <a:lumMod val="50000"/>
                  </a:schemeClr>
                </a:solidFill>
              </a:rPr>
              <a:t>SLU</a:t>
            </a:r>
          </a:p>
          <a:p>
            <a:endParaRPr lang="sv-SE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v-SE" sz="1400" dirty="0">
                <a:solidFill>
                  <a:schemeClr val="accent6">
                    <a:lumMod val="50000"/>
                  </a:schemeClr>
                </a:solidFill>
              </a:rPr>
              <a:t>11.50-12.15 </a:t>
            </a:r>
            <a:r>
              <a:rPr lang="sv-SE" sz="1400" b="1" dirty="0">
                <a:solidFill>
                  <a:schemeClr val="accent6">
                    <a:lumMod val="50000"/>
                  </a:schemeClr>
                </a:solidFill>
              </a:rPr>
              <a:t>Bioraffinering </a:t>
            </a:r>
            <a:r>
              <a:rPr lang="sv-SE" sz="1400" b="1" dirty="0" err="1">
                <a:solidFill>
                  <a:schemeClr val="accent6">
                    <a:lumMod val="50000"/>
                  </a:schemeClr>
                </a:solidFill>
              </a:rPr>
              <a:t>hvornår</a:t>
            </a:r>
            <a:r>
              <a:rPr lang="sv-SE" sz="1400" b="1" dirty="0">
                <a:solidFill>
                  <a:schemeClr val="accent6">
                    <a:lumMod val="50000"/>
                  </a:schemeClr>
                </a:solidFill>
              </a:rPr>
              <a:t> kommer </a:t>
            </a:r>
            <a:r>
              <a:rPr lang="sv-SE" sz="1400" b="1" dirty="0" smtClean="0">
                <a:solidFill>
                  <a:schemeClr val="accent6">
                    <a:lumMod val="50000"/>
                  </a:schemeClr>
                </a:solidFill>
              </a:rPr>
              <a:t>det? </a:t>
            </a:r>
            <a:br>
              <a:rPr lang="sv-SE" sz="1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v-SE" sz="1400" dirty="0" err="1" smtClean="0">
                <a:solidFill>
                  <a:schemeClr val="accent6">
                    <a:lumMod val="50000"/>
                  </a:schemeClr>
                </a:solidFill>
              </a:rPr>
              <a:t>Hvilke</a:t>
            </a:r>
            <a:r>
              <a:rPr lang="sv-SE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accent6">
                    <a:lumMod val="50000"/>
                  </a:schemeClr>
                </a:solidFill>
              </a:rPr>
              <a:t>udfordringer</a:t>
            </a:r>
            <a:r>
              <a:rPr lang="sv-SE" sz="1400" dirty="0">
                <a:solidFill>
                  <a:schemeClr val="accent6">
                    <a:lumMod val="50000"/>
                  </a:schemeClr>
                </a:solidFill>
              </a:rPr>
              <a:t> skal </a:t>
            </a:r>
            <a:r>
              <a:rPr lang="sv-SE" sz="1400" dirty="0" err="1">
                <a:solidFill>
                  <a:schemeClr val="accent6">
                    <a:lumMod val="50000"/>
                  </a:schemeClr>
                </a:solidFill>
              </a:rPr>
              <a:t>løses</a:t>
            </a:r>
            <a:r>
              <a:rPr lang="sv-SE" sz="1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sv-SE" sz="1400" dirty="0" err="1">
                <a:solidFill>
                  <a:schemeClr val="accent6">
                    <a:lumMod val="50000"/>
                  </a:schemeClr>
                </a:solidFill>
              </a:rPr>
              <a:t>før</a:t>
            </a:r>
            <a:r>
              <a:rPr lang="sv-SE" sz="1400" dirty="0">
                <a:solidFill>
                  <a:schemeClr val="accent6">
                    <a:lumMod val="50000"/>
                  </a:schemeClr>
                </a:solidFill>
              </a:rPr>
              <a:t> vi har det </a:t>
            </a:r>
            <a:r>
              <a:rPr lang="sv-SE" sz="1400" dirty="0" err="1">
                <a:solidFill>
                  <a:schemeClr val="accent6">
                    <a:lumMod val="50000"/>
                  </a:schemeClr>
                </a:solidFill>
              </a:rPr>
              <a:t>første</a:t>
            </a:r>
            <a:r>
              <a:rPr lang="sv-SE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v-SE" sz="1400" dirty="0" smtClean="0">
                <a:solidFill>
                  <a:schemeClr val="accent6">
                    <a:lumMod val="50000"/>
                  </a:schemeClr>
                </a:solidFill>
              </a:rPr>
              <a:t>industrielle </a:t>
            </a:r>
            <a:r>
              <a:rPr lang="sv-SE" sz="1400" dirty="0" err="1" smtClean="0">
                <a:solidFill>
                  <a:schemeClr val="accent6">
                    <a:lumMod val="50000"/>
                  </a:schemeClr>
                </a:solidFill>
              </a:rPr>
              <a:t>bioraffineringsanlæg</a:t>
            </a:r>
            <a:r>
              <a:rPr lang="sv-SE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v-SE" sz="1400" dirty="0">
                <a:solidFill>
                  <a:schemeClr val="accent6">
                    <a:lumMod val="50000"/>
                  </a:schemeClr>
                </a:solidFill>
              </a:rPr>
              <a:t>i </a:t>
            </a:r>
            <a:r>
              <a:rPr lang="sv-SE" sz="1400" dirty="0" smtClean="0">
                <a:solidFill>
                  <a:schemeClr val="accent6">
                    <a:lumMod val="50000"/>
                  </a:schemeClr>
                </a:solidFill>
              </a:rPr>
              <a:t>Danmark?  </a:t>
            </a:r>
            <a:br>
              <a:rPr lang="sv-SE" sz="1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v-SE" sz="1400" i="1" dirty="0" smtClean="0">
                <a:solidFill>
                  <a:schemeClr val="accent6">
                    <a:lumMod val="50000"/>
                  </a:schemeClr>
                </a:solidFill>
              </a:rPr>
              <a:t>v/</a:t>
            </a:r>
            <a:r>
              <a:rPr lang="sv-SE" sz="1400" i="1" dirty="0" err="1">
                <a:solidFill>
                  <a:schemeClr val="accent6">
                    <a:lumMod val="50000"/>
                  </a:schemeClr>
                </a:solidFill>
              </a:rPr>
              <a:t>Sidsel</a:t>
            </a:r>
            <a:r>
              <a:rPr lang="sv-SE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v-SE" sz="1400" i="1" dirty="0" err="1" smtClean="0">
                <a:solidFill>
                  <a:schemeClr val="accent6">
                    <a:lumMod val="50000"/>
                  </a:schemeClr>
                </a:solidFill>
              </a:rPr>
              <a:t>Wahuus</a:t>
            </a:r>
            <a:r>
              <a:rPr lang="sv-SE" sz="1400" i="1" dirty="0" smtClean="0">
                <a:solidFill>
                  <a:schemeClr val="accent6">
                    <a:lumMod val="50000"/>
                  </a:schemeClr>
                </a:solidFill>
              </a:rPr>
              <a:t> (Anne </a:t>
            </a:r>
            <a:r>
              <a:rPr lang="sv-SE" sz="1400" i="1" dirty="0">
                <a:solidFill>
                  <a:schemeClr val="accent6">
                    <a:lumMod val="50000"/>
                  </a:schemeClr>
                </a:solidFill>
              </a:rPr>
              <a:t>Grete </a:t>
            </a:r>
            <a:r>
              <a:rPr lang="sv-SE" sz="1400" i="1" dirty="0" err="1">
                <a:solidFill>
                  <a:schemeClr val="accent6">
                    <a:lumMod val="50000"/>
                  </a:schemeClr>
                </a:solidFill>
              </a:rPr>
              <a:t>Holmsgaard</a:t>
            </a:r>
            <a:r>
              <a:rPr lang="sv-SE" sz="1400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sv-SE" sz="1400" i="1" dirty="0" err="1">
                <a:solidFill>
                  <a:schemeClr val="accent6">
                    <a:lumMod val="50000"/>
                  </a:schemeClr>
                </a:solidFill>
              </a:rPr>
              <a:t>Direktør</a:t>
            </a:r>
            <a:r>
              <a:rPr lang="sv-SE" sz="1400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sv-SE" sz="1400" i="1" dirty="0" err="1">
                <a:solidFill>
                  <a:schemeClr val="accent6">
                    <a:lumMod val="50000"/>
                  </a:schemeClr>
                </a:solidFill>
              </a:rPr>
              <a:t>BioRefining</a:t>
            </a:r>
            <a:r>
              <a:rPr lang="sv-SE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v-SE" sz="1400" i="1" dirty="0" smtClean="0">
                <a:solidFill>
                  <a:schemeClr val="accent6">
                    <a:lumMod val="50000"/>
                  </a:schemeClr>
                </a:solidFill>
              </a:rPr>
              <a:t>Alliance) </a:t>
            </a:r>
          </a:p>
          <a:p>
            <a:endParaRPr lang="sv-SE" sz="1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sv-SE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v-SE" sz="1400" dirty="0" smtClean="0">
                <a:solidFill>
                  <a:schemeClr val="accent6">
                    <a:lumMod val="50000"/>
                  </a:schemeClr>
                </a:solidFill>
              </a:rPr>
              <a:t>12.15-13.15 </a:t>
            </a:r>
            <a:r>
              <a:rPr lang="sv-SE" sz="1400" b="1" dirty="0" err="1" smtClean="0">
                <a:solidFill>
                  <a:schemeClr val="accent6">
                    <a:lumMod val="50000"/>
                  </a:schemeClr>
                </a:solidFill>
              </a:rPr>
              <a:t>Frokost</a:t>
            </a:r>
            <a:r>
              <a:rPr lang="sv-SE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v-SE" sz="14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da-DK" sz="1400" dirty="0" smtClean="0">
                <a:solidFill>
                  <a:schemeClr val="accent6">
                    <a:lumMod val="50000"/>
                  </a:schemeClr>
                </a:solidFill>
              </a:rPr>
              <a:t>1 sal)</a:t>
            </a:r>
            <a:br>
              <a:rPr lang="da-DK" sz="14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da-DK" sz="1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sv-SE" sz="1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596" y="4725144"/>
            <a:ext cx="3616749" cy="1049656"/>
          </a:xfrm>
          <a:prstGeom prst="rect">
            <a:avLst/>
          </a:prstGeom>
        </p:spPr>
      </p:pic>
      <p:pic>
        <p:nvPicPr>
          <p:cNvPr id="4" name="Billede 16" descr="Beskrivelse: VFL_DK_Logo_singlelin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016609"/>
            <a:ext cx="461962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925577"/>
            <a:ext cx="2481654" cy="86409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" y="5925577"/>
            <a:ext cx="2924036" cy="64694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00" y="5925577"/>
            <a:ext cx="2078532" cy="64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771429" y="274974"/>
            <a:ext cx="5281787" cy="831930"/>
          </a:xfrm>
          <a:prstGeom prst="rect">
            <a:avLst/>
          </a:prstGeom>
          <a:noFill/>
        </p:spPr>
        <p:txBody>
          <a:bodyPr wrap="square" lIns="92364" tIns="46182" rIns="92364" bIns="46182" rtlCol="0">
            <a:spAutoFit/>
          </a:bodyPr>
          <a:lstStyle/>
          <a:p>
            <a:r>
              <a:rPr lang="en-US" sz="3200" dirty="0" err="1" smtClean="0">
                <a:solidFill>
                  <a:srgbClr val="996633"/>
                </a:solidFill>
              </a:rPr>
              <a:t>Bioraffinaderi</a:t>
            </a:r>
            <a:r>
              <a:rPr lang="en-US" sz="3200" dirty="0" smtClean="0">
                <a:solidFill>
                  <a:srgbClr val="996633"/>
                </a:solidFill>
              </a:rPr>
              <a:t> </a:t>
            </a:r>
            <a:r>
              <a:rPr lang="en-US" sz="3200" dirty="0" err="1" smtClean="0">
                <a:solidFill>
                  <a:srgbClr val="996633"/>
                </a:solidFill>
              </a:rPr>
              <a:t>Öresund</a:t>
            </a:r>
            <a:r>
              <a:rPr lang="en-US" sz="3200" dirty="0" smtClean="0">
                <a:solidFill>
                  <a:srgbClr val="996633"/>
                </a:solidFill>
              </a:rPr>
              <a:t> </a:t>
            </a:r>
            <a:br>
              <a:rPr lang="en-US" sz="3200" dirty="0" smtClean="0">
                <a:solidFill>
                  <a:srgbClr val="996633"/>
                </a:solidFill>
              </a:rPr>
            </a:br>
            <a:r>
              <a:rPr lang="en-US" sz="1600" dirty="0" smtClean="0">
                <a:solidFill>
                  <a:srgbClr val="996633"/>
                </a:solidFill>
              </a:rPr>
              <a:t>– </a:t>
            </a:r>
            <a:r>
              <a:rPr lang="en-US" sz="1600" dirty="0" err="1" smtClean="0">
                <a:solidFill>
                  <a:srgbClr val="996633"/>
                </a:solidFill>
              </a:rPr>
              <a:t>från</a:t>
            </a:r>
            <a:r>
              <a:rPr lang="en-US" sz="1600" dirty="0" smtClean="0">
                <a:solidFill>
                  <a:srgbClr val="996633"/>
                </a:solidFill>
              </a:rPr>
              <a:t> </a:t>
            </a:r>
            <a:r>
              <a:rPr lang="en-US" sz="1600" dirty="0" err="1" smtClean="0">
                <a:solidFill>
                  <a:srgbClr val="996633"/>
                </a:solidFill>
              </a:rPr>
              <a:t>egen</a:t>
            </a:r>
            <a:r>
              <a:rPr lang="en-US" sz="1600" dirty="0" smtClean="0">
                <a:solidFill>
                  <a:srgbClr val="996633"/>
                </a:solidFill>
              </a:rPr>
              <a:t> </a:t>
            </a:r>
            <a:r>
              <a:rPr lang="en-US" sz="1600" dirty="0" err="1" smtClean="0">
                <a:solidFill>
                  <a:srgbClr val="996633"/>
                </a:solidFill>
              </a:rPr>
              <a:t>odling</a:t>
            </a:r>
            <a:r>
              <a:rPr lang="en-US" sz="1600" dirty="0" smtClean="0">
                <a:solidFill>
                  <a:srgbClr val="996633"/>
                </a:solidFill>
              </a:rPr>
              <a:t> </a:t>
            </a:r>
            <a:r>
              <a:rPr lang="en-US" sz="1600" dirty="0" err="1" smtClean="0">
                <a:solidFill>
                  <a:srgbClr val="996633"/>
                </a:solidFill>
              </a:rPr>
              <a:t>av</a:t>
            </a:r>
            <a:r>
              <a:rPr lang="en-US" sz="1600" dirty="0" smtClean="0">
                <a:solidFill>
                  <a:srgbClr val="996633"/>
                </a:solidFill>
              </a:rPr>
              <a:t> </a:t>
            </a:r>
            <a:r>
              <a:rPr lang="en-US" sz="1600" dirty="0" err="1" smtClean="0">
                <a:solidFill>
                  <a:srgbClr val="996633"/>
                </a:solidFill>
              </a:rPr>
              <a:t>råvara</a:t>
            </a:r>
            <a:r>
              <a:rPr lang="en-US" sz="1600" dirty="0" smtClean="0">
                <a:solidFill>
                  <a:srgbClr val="996633"/>
                </a:solidFill>
              </a:rPr>
              <a:t> till </a:t>
            </a:r>
            <a:r>
              <a:rPr lang="en-US" sz="1600" dirty="0" err="1" smtClean="0">
                <a:solidFill>
                  <a:srgbClr val="996633"/>
                </a:solidFill>
              </a:rPr>
              <a:t>storskaligt</a:t>
            </a:r>
            <a:r>
              <a:rPr lang="en-US" sz="1600" dirty="0" smtClean="0">
                <a:solidFill>
                  <a:srgbClr val="996633"/>
                </a:solidFill>
              </a:rPr>
              <a:t> </a:t>
            </a:r>
            <a:r>
              <a:rPr lang="en-US" sz="1600" dirty="0" err="1" smtClean="0">
                <a:solidFill>
                  <a:srgbClr val="996633"/>
                </a:solidFill>
              </a:rPr>
              <a:t>försök</a:t>
            </a:r>
            <a:r>
              <a:rPr lang="en-US" sz="1600" dirty="0" smtClean="0">
                <a:solidFill>
                  <a:srgbClr val="996633"/>
                </a:solidFill>
              </a:rPr>
              <a:t>  </a:t>
            </a:r>
            <a:endParaRPr lang="en-US" sz="1600" dirty="0">
              <a:solidFill>
                <a:srgbClr val="996633"/>
              </a:solidFill>
            </a:endParaRPr>
          </a:p>
        </p:txBody>
      </p:sp>
      <p:pic>
        <p:nvPicPr>
          <p:cNvPr id="5" name="Bildobjekt 4" descr="C:\Users\Josefin\Desktop\Josefins Bioraff\Loggos\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53" y="95496"/>
            <a:ext cx="2898461" cy="1071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C:\Users\Josefin\Desktop\Josefins Bioraff\Seminarium\Agenda konferens Bioraffinaderi Öresund\LTH_C_CMYK [Converted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9" y="4568934"/>
            <a:ext cx="1819130" cy="116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osefin\Desktop\Josefins Bioraff\Seminarium\Agenda konferens Bioraffinaderi Öresund\DTU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48633"/>
            <a:ext cx="501614" cy="72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Josefin\Desktop\Josefins Bioraff\Loggos\SLU10_300 log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15" y="4603372"/>
            <a:ext cx="752819" cy="76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ruta 15"/>
          <p:cNvSpPr txBox="1"/>
          <p:nvPr/>
        </p:nvSpPr>
        <p:spPr>
          <a:xfrm>
            <a:off x="556015" y="1156498"/>
            <a:ext cx="8381100" cy="3971251"/>
          </a:xfrm>
          <a:prstGeom prst="rect">
            <a:avLst/>
          </a:prstGeom>
          <a:noFill/>
        </p:spPr>
        <p:txBody>
          <a:bodyPr wrap="square" lIns="92364" tIns="46182" rIns="92364" bIns="46182" rtlCol="0">
            <a:spAutoFit/>
          </a:bodyPr>
          <a:lstStyle/>
          <a:p>
            <a:r>
              <a:rPr lang="sv-SE" b="0" dirty="0" smtClean="0">
                <a:solidFill>
                  <a:srgbClr val="000080"/>
                </a:solidFill>
              </a:rPr>
              <a:t>Svenska och danska forskare samarbetar för att bygga upp en platt</a:t>
            </a:r>
            <a:r>
              <a:rPr lang="sv-SE" dirty="0" smtClean="0">
                <a:solidFill>
                  <a:srgbClr val="000080"/>
                </a:solidFill>
              </a:rPr>
              <a:t>form för bioraffinaderier I syfte att producera kemikalier, bränsle och material för Öresundsregionen.</a:t>
            </a:r>
            <a:endParaRPr lang="en-US" b="0" dirty="0" smtClean="0">
              <a:latin typeface="+mn-lt"/>
            </a:endParaRPr>
          </a:p>
          <a:p>
            <a:pPr marL="288636" indent="-288636">
              <a:lnSpc>
                <a:spcPct val="150000"/>
              </a:lnSpc>
              <a:buFont typeface="Arial" pitchFamily="34" charset="0"/>
              <a:buChar char="•"/>
            </a:pPr>
            <a:r>
              <a:rPr lang="sv-SE" b="0" dirty="0" smtClean="0">
                <a:latin typeface="+mn-lt"/>
              </a:rPr>
              <a:t>Pilotanläggning</a:t>
            </a:r>
          </a:p>
          <a:p>
            <a:pPr marL="288636" indent="-288636">
              <a:lnSpc>
                <a:spcPct val="150000"/>
              </a:lnSpc>
              <a:buFont typeface="Arial" pitchFamily="34" charset="0"/>
              <a:buChar char="•"/>
            </a:pPr>
            <a:r>
              <a:rPr lang="sv-SE" b="0" dirty="0" smtClean="0">
                <a:latin typeface="+mn-lt"/>
              </a:rPr>
              <a:t>Mobila enheter</a:t>
            </a:r>
          </a:p>
          <a:p>
            <a:pPr marL="288636" indent="-288636">
              <a:lnSpc>
                <a:spcPct val="150000"/>
              </a:lnSpc>
              <a:buFont typeface="Arial" pitchFamily="34" charset="0"/>
              <a:buChar char="•"/>
            </a:pPr>
            <a:r>
              <a:rPr lang="sv-SE" b="0" dirty="0" smtClean="0">
                <a:latin typeface="+mn-lt"/>
              </a:rPr>
              <a:t>Processoptimering</a:t>
            </a:r>
          </a:p>
          <a:p>
            <a:pPr marL="288636" indent="-288636">
              <a:lnSpc>
                <a:spcPct val="150000"/>
              </a:lnSpc>
              <a:buFont typeface="Arial" pitchFamily="34" charset="0"/>
              <a:buChar char="•"/>
            </a:pPr>
            <a:r>
              <a:rPr lang="sv-SE" b="0" dirty="0" smtClean="0">
                <a:latin typeface="+mn-lt"/>
              </a:rPr>
              <a:t>LCA studier</a:t>
            </a:r>
          </a:p>
          <a:p>
            <a:pPr marL="288636" indent="-288636">
              <a:lnSpc>
                <a:spcPct val="150000"/>
              </a:lnSpc>
              <a:buFont typeface="Arial" pitchFamily="34" charset="0"/>
              <a:buChar char="•"/>
            </a:pPr>
            <a:r>
              <a:rPr lang="sv-SE" b="0" dirty="0" smtClean="0">
                <a:latin typeface="+mn-lt"/>
              </a:rPr>
              <a:t>Ekonomiska studier</a:t>
            </a:r>
          </a:p>
          <a:p>
            <a:pPr marL="288636" indent="-288636">
              <a:lnSpc>
                <a:spcPct val="150000"/>
              </a:lnSpc>
              <a:buFont typeface="Arial" pitchFamily="34" charset="0"/>
              <a:buChar char="•"/>
            </a:pPr>
            <a:r>
              <a:rPr lang="sv-SE" b="0" dirty="0" smtClean="0">
                <a:latin typeface="+mn-lt"/>
              </a:rPr>
              <a:t>Egen odling av grödor</a:t>
            </a:r>
          </a:p>
          <a:p>
            <a:endParaRPr lang="en-US" b="0" dirty="0">
              <a:latin typeface="+mn-lt"/>
            </a:endParaRPr>
          </a:p>
          <a:p>
            <a:endParaRPr lang="en-US" b="0" dirty="0">
              <a:latin typeface="+mn-lt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3245275" y="2062377"/>
            <a:ext cx="5586756" cy="31402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364" tIns="46182" rIns="92364" bIns="46182" rtlCol="0">
            <a:spAutoFit/>
          </a:bodyPr>
          <a:lstStyle/>
          <a:p>
            <a:r>
              <a:rPr lang="sv-SE" b="0" dirty="0" smtClean="0">
                <a:solidFill>
                  <a:srgbClr val="000080"/>
                </a:solidFill>
              </a:rPr>
              <a:t>Inom Öresundsregionen har vi till stora delar samma förutsättningar och tradition kring jordbruket</a:t>
            </a:r>
            <a:br>
              <a:rPr lang="sv-SE" b="0" dirty="0" smtClean="0">
                <a:solidFill>
                  <a:srgbClr val="000080"/>
                </a:solidFill>
              </a:rPr>
            </a:br>
            <a:endParaRPr lang="sv-SE" b="0" dirty="0" smtClean="0">
              <a:solidFill>
                <a:srgbClr val="000080"/>
              </a:solidFill>
            </a:endParaRPr>
          </a:p>
          <a:p>
            <a:r>
              <a:rPr lang="sv-SE" b="0" dirty="0" smtClean="0">
                <a:solidFill>
                  <a:srgbClr val="000080"/>
                </a:solidFill>
              </a:rPr>
              <a:t>Att utnyttja hela regionen ger en säker råvarusituation</a:t>
            </a:r>
            <a:br>
              <a:rPr lang="sv-SE" b="0" dirty="0" smtClean="0">
                <a:solidFill>
                  <a:srgbClr val="000080"/>
                </a:solidFill>
              </a:rPr>
            </a:br>
            <a:endParaRPr lang="sv-SE" b="0" dirty="0" smtClean="0">
              <a:solidFill>
                <a:srgbClr val="000080"/>
              </a:solidFill>
            </a:endParaRPr>
          </a:p>
          <a:p>
            <a:r>
              <a:rPr lang="sv-SE" dirty="0" smtClean="0">
                <a:solidFill>
                  <a:srgbClr val="000080"/>
                </a:solidFill>
              </a:rPr>
              <a:t>Stora möjligheter till kunskapsutbyte inom regionen</a:t>
            </a:r>
            <a:endParaRPr lang="sv-SE" b="0" dirty="0" smtClean="0">
              <a:solidFill>
                <a:srgbClr val="000080"/>
              </a:solidFill>
            </a:endParaRPr>
          </a:p>
          <a:p>
            <a:endParaRPr lang="sv-SE" b="0" dirty="0" smtClean="0">
              <a:solidFill>
                <a:srgbClr val="000080"/>
              </a:solidFill>
            </a:endParaRPr>
          </a:p>
          <a:p>
            <a:r>
              <a:rPr lang="sv-SE" b="0" dirty="0" smtClean="0">
                <a:solidFill>
                  <a:srgbClr val="000080"/>
                </a:solidFill>
              </a:rPr>
              <a:t>Projektet syftar till att involvera industrier och företag I hela regionen</a:t>
            </a:r>
          </a:p>
          <a:p>
            <a:endParaRPr lang="sv-SE" dirty="0" smtClean="0">
              <a:solidFill>
                <a:srgbClr val="000080"/>
              </a:solidFill>
            </a:endParaRPr>
          </a:p>
          <a:p>
            <a:r>
              <a:rPr lang="sv-SE" b="0" dirty="0" smtClean="0">
                <a:solidFill>
                  <a:srgbClr val="000080"/>
                </a:solidFill>
              </a:rPr>
              <a:t>Har fått mycket uppmärksamhet i media</a:t>
            </a:r>
            <a:endParaRPr lang="sv-SE" b="0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osefin\Desktop\Bioraffinaderi Öresund\Foton\Bilder Bioraffinaderi110831\Till Felicia\Bioraffinade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621" y="1196752"/>
            <a:ext cx="3343784" cy="445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569879" y="18864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3600" b="1" dirty="0" smtClean="0"/>
          </a:p>
          <a:p>
            <a:r>
              <a:rPr lang="sv-SE" sz="3600" b="1" dirty="0" smtClean="0"/>
              <a:t>  </a:t>
            </a:r>
          </a:p>
        </p:txBody>
      </p:sp>
      <p:pic>
        <p:nvPicPr>
          <p:cNvPr id="6" name="Picture 3" descr="C:\Users\Josefin\Desktop\Bioraffinaderi Öresund\Foton\Bilder Bioraffinaderi110831\Till Felicia\Exteriör Anneber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0"/>
          <a:stretch/>
        </p:blipFill>
        <p:spPr bwMode="auto">
          <a:xfrm>
            <a:off x="569879" y="2987242"/>
            <a:ext cx="4906061" cy="266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6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i="1" dirty="0" smtClean="0">
                <a:solidFill>
                  <a:srgbClr val="0000CC"/>
                </a:solidFill>
              </a:rPr>
              <a:t>Tack för att ni lyssnade!</a:t>
            </a:r>
            <a:endParaRPr lang="sv-SE" i="1" dirty="0">
              <a:solidFill>
                <a:srgbClr val="0000CC"/>
              </a:solidFill>
            </a:endParaRPr>
          </a:p>
        </p:txBody>
      </p:sp>
      <p:pic>
        <p:nvPicPr>
          <p:cNvPr id="3" name="Picture 4" descr="C:\Users\Josefin\Desktop\Bioraffinaderi Öresund\Foton\Bilder Bioraffinaderi110831\Till Felicia\Omrörare i tan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64704"/>
            <a:ext cx="3707623" cy="287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9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5016610"/>
            <a:ext cx="9144000" cy="1773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270285" y="149924"/>
            <a:ext cx="8859558" cy="5373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Dagens program </a:t>
            </a:r>
            <a:r>
              <a:rPr lang="sv-SE" b="1" dirty="0">
                <a:solidFill>
                  <a:schemeClr val="accent6">
                    <a:lumMod val="75000"/>
                  </a:schemeClr>
                </a:solidFill>
              </a:rPr>
              <a:t>forts.</a:t>
            </a:r>
            <a:endParaRPr lang="sv-SE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v-SE" sz="1400" dirty="0">
                <a:solidFill>
                  <a:schemeClr val="accent6">
                    <a:lumMod val="50000"/>
                  </a:schemeClr>
                </a:solidFill>
              </a:rPr>
              <a:t>13.15-14.00 </a:t>
            </a:r>
            <a:r>
              <a:rPr lang="sv-SE" sz="1400" b="1" dirty="0" err="1">
                <a:solidFill>
                  <a:schemeClr val="accent6">
                    <a:lumMod val="50000"/>
                  </a:schemeClr>
                </a:solidFill>
              </a:rPr>
              <a:t>Hvordan</a:t>
            </a:r>
            <a:r>
              <a:rPr lang="sv-SE" sz="1400" b="1" dirty="0">
                <a:solidFill>
                  <a:schemeClr val="accent6">
                    <a:lumMod val="50000"/>
                  </a:schemeClr>
                </a:solidFill>
              </a:rPr>
              <a:t> er det at </a:t>
            </a:r>
            <a:r>
              <a:rPr lang="sv-SE" sz="1400" b="1" dirty="0" err="1">
                <a:solidFill>
                  <a:schemeClr val="accent6">
                    <a:lumMod val="50000"/>
                  </a:schemeClr>
                </a:solidFill>
              </a:rPr>
              <a:t>være</a:t>
            </a:r>
            <a:r>
              <a:rPr lang="sv-SE" sz="1400" b="1" dirty="0">
                <a:solidFill>
                  <a:schemeClr val="accent6">
                    <a:lumMod val="50000"/>
                  </a:schemeClr>
                </a:solidFill>
              </a:rPr>
              <a:t> biogasproducent i </a:t>
            </a:r>
            <a:r>
              <a:rPr lang="sv-SE" sz="1400" b="1" dirty="0" smtClean="0">
                <a:solidFill>
                  <a:schemeClr val="accent6">
                    <a:lumMod val="50000"/>
                  </a:schemeClr>
                </a:solidFill>
              </a:rPr>
              <a:t>Sverige </a:t>
            </a:r>
            <a:r>
              <a:rPr lang="sv-SE" sz="1400" b="1" dirty="0" err="1" smtClean="0">
                <a:solidFill>
                  <a:schemeClr val="accent6">
                    <a:lumMod val="50000"/>
                  </a:schemeClr>
                </a:solidFill>
              </a:rPr>
              <a:t>og</a:t>
            </a:r>
            <a:r>
              <a:rPr lang="sv-SE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v-SE" sz="1400" b="1" dirty="0">
                <a:solidFill>
                  <a:schemeClr val="accent6">
                    <a:lumMod val="50000"/>
                  </a:schemeClr>
                </a:solidFill>
              </a:rPr>
              <a:t>Danmark</a:t>
            </a:r>
          </a:p>
          <a:p>
            <a:r>
              <a:rPr lang="da-DK" sz="1400" dirty="0" smtClean="0">
                <a:solidFill>
                  <a:schemeClr val="accent6">
                    <a:lumMod val="50000"/>
                  </a:schemeClr>
                </a:solidFill>
              </a:rPr>
              <a:t>Dansk </a:t>
            </a:r>
            <a:r>
              <a:rPr lang="da-DK" sz="1400" dirty="0">
                <a:solidFill>
                  <a:schemeClr val="accent6">
                    <a:lumMod val="50000"/>
                  </a:schemeClr>
                </a:solidFill>
              </a:rPr>
              <a:t>landmand fortæller om at producere biogas i </a:t>
            </a:r>
            <a:r>
              <a:rPr lang="da-DK" sz="1400" dirty="0" smtClean="0">
                <a:solidFill>
                  <a:schemeClr val="accent6">
                    <a:lumMod val="50000"/>
                  </a:schemeClr>
                </a:solidFill>
              </a:rPr>
              <a:t>Danmark </a:t>
            </a:r>
            <a:r>
              <a:rPr lang="sv-SE" sz="1400" dirty="0" err="1" smtClean="0">
                <a:solidFill>
                  <a:schemeClr val="accent6">
                    <a:lumMod val="50000"/>
                  </a:schemeClr>
                </a:solidFill>
              </a:rPr>
              <a:t>og</a:t>
            </a:r>
            <a:r>
              <a:rPr lang="sv-SE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v-SE" sz="1400" dirty="0" err="1" smtClean="0">
                <a:solidFill>
                  <a:schemeClr val="accent6">
                    <a:lumMod val="50000"/>
                  </a:schemeClr>
                </a:solidFill>
              </a:rPr>
              <a:t>fremtidsmulighederne</a:t>
            </a:r>
            <a:endParaRPr lang="sv-SE" sz="1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da-DK" sz="1400" i="1" dirty="0">
                <a:solidFill>
                  <a:schemeClr val="accent6">
                    <a:lumMod val="50000"/>
                  </a:schemeClr>
                </a:solidFill>
              </a:rPr>
              <a:t>v/ Peder Andersen, Landmand, Jungshoved, 4720 Præstø</a:t>
            </a:r>
            <a:r>
              <a:rPr lang="da-DK" sz="1400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da-DK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da-DK" sz="1400" dirty="0" smtClean="0">
                <a:solidFill>
                  <a:schemeClr val="accent6">
                    <a:lumMod val="50000"/>
                  </a:schemeClr>
                </a:solidFill>
              </a:rPr>
              <a:t>Svensk </a:t>
            </a:r>
            <a:r>
              <a:rPr lang="da-DK" sz="1400" dirty="0">
                <a:solidFill>
                  <a:schemeClr val="accent6">
                    <a:lumMod val="50000"/>
                  </a:schemeClr>
                </a:solidFill>
              </a:rPr>
              <a:t>landmand fortæller om at producere biogas i </a:t>
            </a:r>
            <a:r>
              <a:rPr lang="da-DK" sz="1400" dirty="0" smtClean="0">
                <a:solidFill>
                  <a:schemeClr val="accent6">
                    <a:lumMod val="50000"/>
                  </a:schemeClr>
                </a:solidFill>
              </a:rPr>
              <a:t>Sverige </a:t>
            </a:r>
            <a:r>
              <a:rPr lang="sv-SE" sz="1400" dirty="0" err="1" smtClean="0">
                <a:solidFill>
                  <a:schemeClr val="accent6">
                    <a:lumMod val="50000"/>
                  </a:schemeClr>
                </a:solidFill>
              </a:rPr>
              <a:t>og</a:t>
            </a:r>
            <a:r>
              <a:rPr lang="sv-SE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accent6">
                    <a:lumMod val="50000"/>
                  </a:schemeClr>
                </a:solidFill>
              </a:rPr>
              <a:t>fremtidsmulighederne</a:t>
            </a:r>
            <a:r>
              <a:rPr lang="sv-SE" sz="1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sv-SE" sz="1400" i="1" dirty="0">
                <a:solidFill>
                  <a:schemeClr val="accent6">
                    <a:lumMod val="50000"/>
                  </a:schemeClr>
                </a:solidFill>
              </a:rPr>
              <a:t>v/ Sven </a:t>
            </a:r>
            <a:r>
              <a:rPr lang="sv-SE" sz="1400" i="1" dirty="0" err="1">
                <a:solidFill>
                  <a:schemeClr val="accent6">
                    <a:lumMod val="50000"/>
                  </a:schemeClr>
                </a:solidFill>
              </a:rPr>
              <a:t>Norup</a:t>
            </a:r>
            <a:r>
              <a:rPr lang="sv-SE" sz="1400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sv-SE" sz="1400" i="1" dirty="0" err="1">
                <a:solidFill>
                  <a:schemeClr val="accent6">
                    <a:lumMod val="50000"/>
                  </a:schemeClr>
                </a:solidFill>
              </a:rPr>
              <a:t>Norups</a:t>
            </a:r>
            <a:r>
              <a:rPr lang="sv-SE" sz="1400" i="1" dirty="0">
                <a:solidFill>
                  <a:schemeClr val="accent6">
                    <a:lumMod val="50000"/>
                  </a:schemeClr>
                </a:solidFill>
              </a:rPr>
              <a:t> Gård </a:t>
            </a:r>
            <a:r>
              <a:rPr lang="sv-SE" sz="1400" i="1" dirty="0" smtClean="0">
                <a:solidFill>
                  <a:schemeClr val="accent6">
                    <a:lumMod val="50000"/>
                  </a:schemeClr>
                </a:solidFill>
              </a:rPr>
              <a:t>AB</a:t>
            </a:r>
          </a:p>
          <a:p>
            <a:endParaRPr lang="sv-SE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da-DK" sz="1400" dirty="0">
                <a:solidFill>
                  <a:schemeClr val="accent6">
                    <a:lumMod val="50000"/>
                  </a:schemeClr>
                </a:solidFill>
              </a:rPr>
              <a:t>14.00-14.20 </a:t>
            </a:r>
            <a:r>
              <a:rPr lang="da-DK" sz="1400" b="1" dirty="0">
                <a:solidFill>
                  <a:schemeClr val="accent6">
                    <a:lumMod val="50000"/>
                  </a:schemeClr>
                </a:solidFill>
              </a:rPr>
              <a:t>Samarbejde på tværs af øresundregionen</a:t>
            </a:r>
          </a:p>
          <a:p>
            <a:r>
              <a:rPr lang="da-DK" sz="1400" i="1" dirty="0" smtClean="0">
                <a:solidFill>
                  <a:schemeClr val="accent6">
                    <a:lumMod val="50000"/>
                  </a:schemeClr>
                </a:solidFill>
              </a:rPr>
              <a:t>Erfaringer </a:t>
            </a:r>
            <a:r>
              <a:rPr lang="da-DK" sz="1400" i="1" dirty="0">
                <a:solidFill>
                  <a:schemeClr val="accent6">
                    <a:lumMod val="50000"/>
                  </a:schemeClr>
                </a:solidFill>
              </a:rPr>
              <a:t>fra nuværende samarbejder over Øresund, </a:t>
            </a:r>
            <a:r>
              <a:rPr lang="da-DK" sz="1400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da-DK" sz="14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v-SE" sz="1400" i="1" dirty="0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sv-SE" sz="1400" i="1" dirty="0">
                <a:solidFill>
                  <a:schemeClr val="accent6">
                    <a:lumMod val="50000"/>
                  </a:schemeClr>
                </a:solidFill>
              </a:rPr>
              <a:t>/ Per </a:t>
            </a:r>
            <a:r>
              <a:rPr lang="sv-SE" sz="1400" i="1" dirty="0" err="1">
                <a:solidFill>
                  <a:schemeClr val="accent6">
                    <a:lumMod val="50000"/>
                  </a:schemeClr>
                </a:solidFill>
              </a:rPr>
              <a:t>Tryding</a:t>
            </a:r>
            <a:r>
              <a:rPr lang="sv-SE" sz="1400" i="1" dirty="0">
                <a:solidFill>
                  <a:schemeClr val="accent6">
                    <a:lumMod val="50000"/>
                  </a:schemeClr>
                </a:solidFill>
              </a:rPr>
              <a:t>, Vice </a:t>
            </a:r>
            <a:r>
              <a:rPr lang="sv-SE" sz="1400" i="1" dirty="0" smtClean="0">
                <a:solidFill>
                  <a:schemeClr val="accent6">
                    <a:lumMod val="50000"/>
                  </a:schemeClr>
                </a:solidFill>
              </a:rPr>
              <a:t>VD, </a:t>
            </a:r>
            <a:r>
              <a:rPr lang="sv-SE" sz="1400" i="1" dirty="0">
                <a:solidFill>
                  <a:schemeClr val="accent6">
                    <a:lumMod val="50000"/>
                  </a:schemeClr>
                </a:solidFill>
              </a:rPr>
              <a:t>Sydsvenska </a:t>
            </a:r>
            <a:r>
              <a:rPr lang="sv-SE" sz="1400" i="1" dirty="0" smtClean="0">
                <a:solidFill>
                  <a:schemeClr val="accent6">
                    <a:lumMod val="50000"/>
                  </a:schemeClr>
                </a:solidFill>
              </a:rPr>
              <a:t>Handelskammaren</a:t>
            </a:r>
          </a:p>
          <a:p>
            <a:endParaRPr lang="sv-SE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v-SE" sz="1400" dirty="0">
                <a:solidFill>
                  <a:schemeClr val="accent6">
                    <a:lumMod val="50000"/>
                  </a:schemeClr>
                </a:solidFill>
              </a:rPr>
              <a:t>14.20-14.35 </a:t>
            </a:r>
            <a:r>
              <a:rPr lang="sv-SE" sz="1400" b="1" dirty="0">
                <a:solidFill>
                  <a:schemeClr val="accent6">
                    <a:lumMod val="50000"/>
                  </a:schemeClr>
                </a:solidFill>
              </a:rPr>
              <a:t>Kaffe</a:t>
            </a:r>
          </a:p>
          <a:p>
            <a:endParaRPr lang="da-DK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da-DK" sz="1400" dirty="0" smtClean="0">
                <a:solidFill>
                  <a:schemeClr val="accent6">
                    <a:lumMod val="50000"/>
                  </a:schemeClr>
                </a:solidFill>
              </a:rPr>
              <a:t>14.35–15.15 </a:t>
            </a:r>
            <a:r>
              <a:rPr lang="da-DK" sz="1400" b="1" dirty="0">
                <a:solidFill>
                  <a:schemeClr val="accent6">
                    <a:lumMod val="50000"/>
                  </a:schemeClr>
                </a:solidFill>
              </a:rPr>
              <a:t>Diskussion omkring hvilke samarbejde man kan forstille </a:t>
            </a:r>
            <a:r>
              <a:rPr lang="da-DK" sz="1400" b="1" dirty="0" smtClean="0">
                <a:solidFill>
                  <a:schemeClr val="accent6">
                    <a:lumMod val="50000"/>
                  </a:schemeClr>
                </a:solidFill>
              </a:rPr>
              <a:t>sig </a:t>
            </a:r>
            <a:r>
              <a:rPr lang="sv-SE" sz="1400" b="1" dirty="0" smtClean="0">
                <a:solidFill>
                  <a:schemeClr val="accent6">
                    <a:lumMod val="50000"/>
                  </a:schemeClr>
                </a:solidFill>
              </a:rPr>
              <a:t>nu </a:t>
            </a:r>
            <a:r>
              <a:rPr lang="sv-SE" sz="1400" b="1" dirty="0" err="1">
                <a:solidFill>
                  <a:schemeClr val="accent6">
                    <a:lumMod val="50000"/>
                  </a:schemeClr>
                </a:solidFill>
              </a:rPr>
              <a:t>og</a:t>
            </a:r>
            <a:r>
              <a:rPr lang="sv-SE" sz="1400" b="1" dirty="0">
                <a:solidFill>
                  <a:schemeClr val="accent6">
                    <a:lumMod val="50000"/>
                  </a:schemeClr>
                </a:solidFill>
              </a:rPr>
              <a:t> i </a:t>
            </a:r>
            <a:r>
              <a:rPr lang="sv-SE" sz="1400" b="1" dirty="0" err="1">
                <a:solidFill>
                  <a:schemeClr val="accent6">
                    <a:lumMod val="50000"/>
                  </a:schemeClr>
                </a:solidFill>
              </a:rPr>
              <a:t>fremtiden</a:t>
            </a:r>
            <a:endParaRPr lang="sv-SE" sz="1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v-SE" sz="1400" dirty="0" err="1">
                <a:solidFill>
                  <a:schemeClr val="accent6">
                    <a:lumMod val="50000"/>
                  </a:schemeClr>
                </a:solidFill>
              </a:rPr>
              <a:t>Hvilke</a:t>
            </a:r>
            <a:r>
              <a:rPr lang="sv-SE" sz="1400" dirty="0">
                <a:solidFill>
                  <a:schemeClr val="accent6">
                    <a:lumMod val="50000"/>
                  </a:schemeClr>
                </a:solidFill>
              </a:rPr>
              <a:t> perspektiver </a:t>
            </a:r>
            <a:r>
              <a:rPr lang="sv-SE" sz="1400" dirty="0" err="1">
                <a:solidFill>
                  <a:schemeClr val="accent6">
                    <a:lumMod val="50000"/>
                  </a:schemeClr>
                </a:solidFill>
              </a:rPr>
              <a:t>og</a:t>
            </a:r>
            <a:r>
              <a:rPr lang="sv-SE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accent6">
                    <a:lumMod val="50000"/>
                  </a:schemeClr>
                </a:solidFill>
              </a:rPr>
              <a:t>områder</a:t>
            </a:r>
            <a:r>
              <a:rPr lang="sv-SE" sz="1400" dirty="0">
                <a:solidFill>
                  <a:schemeClr val="accent6">
                    <a:lumMod val="50000"/>
                  </a:schemeClr>
                </a:solidFill>
              </a:rPr>
              <a:t> skal </a:t>
            </a:r>
            <a:r>
              <a:rPr lang="sv-SE" sz="1400" dirty="0" err="1">
                <a:solidFill>
                  <a:schemeClr val="accent6">
                    <a:lumMod val="50000"/>
                  </a:schemeClr>
                </a:solidFill>
              </a:rPr>
              <a:t>der</a:t>
            </a:r>
            <a:r>
              <a:rPr lang="sv-SE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accent6">
                    <a:lumMod val="50000"/>
                  </a:schemeClr>
                </a:solidFill>
              </a:rPr>
              <a:t>satses</a:t>
            </a:r>
            <a:r>
              <a:rPr lang="sv-SE" sz="1400" dirty="0">
                <a:solidFill>
                  <a:schemeClr val="accent6">
                    <a:lumMod val="50000"/>
                  </a:schemeClr>
                </a:solidFill>
              </a:rPr>
              <a:t> på, </a:t>
            </a:r>
            <a:r>
              <a:rPr lang="sv-SE" sz="1400" dirty="0" err="1">
                <a:solidFill>
                  <a:schemeClr val="accent6">
                    <a:lumMod val="50000"/>
                  </a:schemeClr>
                </a:solidFill>
              </a:rPr>
              <a:t>og</a:t>
            </a:r>
            <a:r>
              <a:rPr lang="sv-SE" sz="1400" dirty="0">
                <a:solidFill>
                  <a:schemeClr val="accent6">
                    <a:lumMod val="50000"/>
                  </a:schemeClr>
                </a:solidFill>
              </a:rPr>
              <a:t> er </a:t>
            </a:r>
            <a:r>
              <a:rPr lang="sv-SE" sz="1400" dirty="0" err="1" smtClean="0">
                <a:solidFill>
                  <a:schemeClr val="accent6">
                    <a:lumMod val="50000"/>
                  </a:schemeClr>
                </a:solidFill>
              </a:rPr>
              <a:t>der</a:t>
            </a:r>
            <a:r>
              <a:rPr lang="sv-SE" sz="1400" dirty="0" smtClean="0">
                <a:solidFill>
                  <a:schemeClr val="accent6">
                    <a:lumMod val="50000"/>
                  </a:schemeClr>
                </a:solidFill>
              </a:rPr>
              <a:t> behov </a:t>
            </a:r>
            <a:r>
              <a:rPr lang="sv-SE" sz="1400" dirty="0">
                <a:solidFill>
                  <a:schemeClr val="accent6">
                    <a:lumMod val="50000"/>
                  </a:schemeClr>
                </a:solidFill>
              </a:rPr>
              <a:t>for politiske </a:t>
            </a:r>
            <a:r>
              <a:rPr lang="sv-SE" sz="1400" dirty="0" err="1">
                <a:solidFill>
                  <a:schemeClr val="accent6">
                    <a:lumMod val="50000"/>
                  </a:schemeClr>
                </a:solidFill>
              </a:rPr>
              <a:t>forandringer</a:t>
            </a:r>
            <a:r>
              <a:rPr lang="sv-SE" sz="1400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r>
              <a:rPr lang="sv-SE" sz="1400" i="1" dirty="0">
                <a:solidFill>
                  <a:schemeClr val="accent6">
                    <a:lumMod val="50000"/>
                  </a:schemeClr>
                </a:solidFill>
              </a:rPr>
              <a:t>v/ Josefin Ahlqvist, Projekt leder, Lund </a:t>
            </a:r>
            <a:r>
              <a:rPr lang="sv-SE" sz="1400" i="1" dirty="0" smtClean="0">
                <a:solidFill>
                  <a:schemeClr val="accent6">
                    <a:lumMod val="50000"/>
                  </a:schemeClr>
                </a:solidFill>
              </a:rPr>
              <a:t>Universitet</a:t>
            </a:r>
          </a:p>
          <a:p>
            <a:endParaRPr lang="sv-SE" sz="1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v-SE" sz="1400" dirty="0">
                <a:solidFill>
                  <a:schemeClr val="accent6">
                    <a:lumMod val="50000"/>
                  </a:schemeClr>
                </a:solidFill>
              </a:rPr>
              <a:t>15.20-15.30 </a:t>
            </a:r>
            <a:r>
              <a:rPr lang="sv-SE" sz="1400" b="1" dirty="0" err="1">
                <a:solidFill>
                  <a:schemeClr val="accent6">
                    <a:lumMod val="50000"/>
                  </a:schemeClr>
                </a:solidFill>
              </a:rPr>
              <a:t>Afslutning</a:t>
            </a:r>
            <a:r>
              <a:rPr lang="sv-SE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v-SE" sz="1400" b="1" dirty="0" err="1">
                <a:solidFill>
                  <a:schemeClr val="accent6">
                    <a:lumMod val="50000"/>
                  </a:schemeClr>
                </a:solidFill>
              </a:rPr>
              <a:t>og</a:t>
            </a:r>
            <a:r>
              <a:rPr lang="sv-SE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v-SE" sz="1400" b="1" dirty="0" err="1">
                <a:solidFill>
                  <a:schemeClr val="accent6">
                    <a:lumMod val="50000"/>
                  </a:schemeClr>
                </a:solidFill>
              </a:rPr>
              <a:t>opsamling</a:t>
            </a:r>
            <a:r>
              <a:rPr lang="sv-SE" sz="1400" b="1" dirty="0">
                <a:solidFill>
                  <a:schemeClr val="accent6">
                    <a:lumMod val="50000"/>
                  </a:schemeClr>
                </a:solidFill>
              </a:rPr>
              <a:t> på dagen</a:t>
            </a:r>
          </a:p>
          <a:p>
            <a:r>
              <a:rPr lang="da-DK" sz="1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da-DK" sz="14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da-DK" sz="1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sv-SE" sz="1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596" y="4725144"/>
            <a:ext cx="3616749" cy="1049656"/>
          </a:xfrm>
          <a:prstGeom prst="rect">
            <a:avLst/>
          </a:prstGeom>
        </p:spPr>
      </p:pic>
      <p:pic>
        <p:nvPicPr>
          <p:cNvPr id="4" name="Billede 16" descr="Beskrivelse: VFL_DK_Logo_singlelin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016609"/>
            <a:ext cx="461962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925577"/>
            <a:ext cx="2481654" cy="86409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" y="5925577"/>
            <a:ext cx="2924036" cy="64694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00" y="5925577"/>
            <a:ext cx="2078532" cy="64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2438" y="514350"/>
            <a:ext cx="6039802" cy="11398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4000" b="1" dirty="0" smtClean="0">
                <a:solidFill>
                  <a:srgbClr val="996633"/>
                </a:solidFill>
              </a:rPr>
              <a:t>Hur mycket mineralolja har du använt idag?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50851" y="2000251"/>
            <a:ext cx="3507196" cy="2441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5000"/>
              </a:spcBef>
            </a:pPr>
            <a:r>
              <a:rPr lang="sv-SE" sz="2000" b="1" dirty="0" smtClean="0">
                <a:solidFill>
                  <a:srgbClr val="000080"/>
                </a:solidFill>
              </a:rPr>
              <a:t>Hur kom du hit?</a:t>
            </a:r>
          </a:p>
          <a:p>
            <a:pPr>
              <a:spcBef>
                <a:spcPct val="25000"/>
              </a:spcBef>
            </a:pPr>
            <a:r>
              <a:rPr lang="sv-SE" sz="2000" b="1" dirty="0" smtClean="0">
                <a:solidFill>
                  <a:srgbClr val="000080"/>
                </a:solidFill>
              </a:rPr>
              <a:t>Vad har du på dig?</a:t>
            </a:r>
          </a:p>
          <a:p>
            <a:pPr>
              <a:spcBef>
                <a:spcPct val="25000"/>
              </a:spcBef>
            </a:pPr>
            <a:r>
              <a:rPr lang="sv-SE" sz="2000" b="1" dirty="0" smtClean="0">
                <a:solidFill>
                  <a:srgbClr val="000080"/>
                </a:solidFill>
              </a:rPr>
              <a:t>Har du använt din  dator och din mobil</a:t>
            </a:r>
          </a:p>
          <a:p>
            <a:pPr>
              <a:spcBef>
                <a:spcPct val="25000"/>
              </a:spcBef>
            </a:pPr>
            <a:r>
              <a:rPr lang="sv-SE" sz="2000" b="1" dirty="0" smtClean="0">
                <a:solidFill>
                  <a:srgbClr val="000080"/>
                </a:solidFill>
              </a:rPr>
              <a:t>Tvättat håret?</a:t>
            </a:r>
          </a:p>
          <a:p>
            <a:pPr>
              <a:spcBef>
                <a:spcPct val="25000"/>
              </a:spcBef>
            </a:pPr>
            <a:r>
              <a:rPr lang="sv-SE" sz="2000" b="1" dirty="0" smtClean="0">
                <a:solidFill>
                  <a:srgbClr val="000080"/>
                </a:solidFill>
              </a:rPr>
              <a:t>Vad har du ätit?</a:t>
            </a:r>
          </a:p>
        </p:txBody>
      </p:sp>
      <p:pic>
        <p:nvPicPr>
          <p:cNvPr id="4" name="Picture 2" descr="C:\Users\Josefin\Desktop\Proffesso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4" t="14322" r="20306"/>
          <a:stretch/>
        </p:blipFill>
        <p:spPr bwMode="auto">
          <a:xfrm>
            <a:off x="6462504" y="811225"/>
            <a:ext cx="1989924" cy="490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55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919292" y="1412776"/>
            <a:ext cx="6120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996633"/>
                </a:solidFill>
              </a:rPr>
              <a:t>Hur </a:t>
            </a:r>
            <a:r>
              <a:rPr lang="sv-SE" sz="4000" b="1" dirty="0">
                <a:solidFill>
                  <a:srgbClr val="996633"/>
                </a:solidFill>
              </a:rPr>
              <a:t>mycket </a:t>
            </a:r>
            <a:r>
              <a:rPr lang="sv-SE" sz="4000" b="1" dirty="0" smtClean="0">
                <a:solidFill>
                  <a:srgbClr val="996633"/>
                </a:solidFill>
              </a:rPr>
              <a:t>kan du tjäna på en hektar mark?</a:t>
            </a:r>
          </a:p>
          <a:p>
            <a:endParaRPr lang="sv-SE" sz="4000" b="1" dirty="0">
              <a:solidFill>
                <a:srgbClr val="996633"/>
              </a:solidFill>
            </a:endParaRPr>
          </a:p>
          <a:p>
            <a:r>
              <a:rPr lang="sv-SE" sz="4000" dirty="0" smtClean="0"/>
              <a:t>- Mycket talar för att du kan tjäna mer i framtiden än vad du gör nu.</a:t>
            </a:r>
          </a:p>
        </p:txBody>
      </p:sp>
    </p:spTree>
    <p:extLst>
      <p:ext uri="{BB962C8B-B14F-4D97-AF65-F5344CB8AC3E}">
        <p14:creationId xmlns:p14="http://schemas.microsoft.com/office/powerpoint/2010/main" val="262754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Josefin\Desktop\Role Up\The Biorefinery Concept A4 utan gu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3" r="12188" b="23913"/>
          <a:stretch/>
        </p:blipFill>
        <p:spPr bwMode="auto">
          <a:xfrm>
            <a:off x="2195736" y="-15497"/>
            <a:ext cx="4013443" cy="553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2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sefin\Desktop\Bioraffinaderi Öresund\Speakers Corner Energi ting 2012\Oljeträdet på svenska till 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665"/>
            <a:ext cx="5642372" cy="54947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541964" y="2132856"/>
            <a:ext cx="2422524" cy="1793511"/>
          </a:xfrm>
          <a:solidFill>
            <a:schemeClr val="accent2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l"/>
            <a:r>
              <a:rPr lang="sv-SE" sz="2000" b="0" dirty="0" smtClean="0">
                <a:solidFill>
                  <a:srgbClr val="000080"/>
                </a:solidFill>
                <a:latin typeface="+mn-lt"/>
              </a:rPr>
              <a:t>Värdet av petroleum-</a:t>
            </a:r>
            <a:r>
              <a:rPr lang="sv-SE" sz="2000" dirty="0" smtClean="0">
                <a:solidFill>
                  <a:srgbClr val="000080"/>
                </a:solidFill>
                <a:latin typeface="+mn-lt"/>
              </a:rPr>
              <a:t>konsumtionen är nästan 7 gånger högre i kemisektorn än i transportsektorn</a:t>
            </a:r>
            <a:endParaRPr lang="sv-SE" sz="2000" b="0" dirty="0">
              <a:solidFill>
                <a:srgbClr val="000080"/>
              </a:solidFill>
              <a:latin typeface="+mn-lt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6379367" y="4633500"/>
            <a:ext cx="2585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Source: </a:t>
            </a:r>
            <a:r>
              <a:rPr lang="sv-SE" sz="1200" dirty="0"/>
              <a:t>John W. Frost</a:t>
            </a:r>
            <a:r>
              <a:rPr lang="en-US" sz="1200" b="0" dirty="0"/>
              <a:t> </a:t>
            </a:r>
            <a:r>
              <a:rPr lang="en-US" sz="1200" b="0" dirty="0" smtClean="0"/>
              <a:t>Replacing </a:t>
            </a:r>
            <a:r>
              <a:rPr lang="en-US" sz="1200" b="0" dirty="0"/>
              <a:t>petroleum with </a:t>
            </a:r>
            <a:r>
              <a:rPr lang="en-US" sz="1200" b="0" dirty="0" smtClean="0"/>
              <a:t>plant </a:t>
            </a:r>
            <a:r>
              <a:rPr lang="en-US" sz="1200" b="0" dirty="0"/>
              <a:t>-derived </a:t>
            </a:r>
            <a:r>
              <a:rPr lang="en-US" sz="1200" b="0" dirty="0" err="1" smtClean="0"/>
              <a:t>feedstocks</a:t>
            </a:r>
            <a:r>
              <a:rPr lang="en-US" sz="1200" b="0" dirty="0" smtClean="0"/>
              <a:t>, Vol</a:t>
            </a:r>
            <a:r>
              <a:rPr lang="en-US" sz="1200" b="0" dirty="0"/>
              <a:t>. 1 No. 1 • Spring </a:t>
            </a:r>
            <a:r>
              <a:rPr lang="en-US" sz="1200" b="0" dirty="0" smtClean="0"/>
              <a:t>2005, </a:t>
            </a:r>
          </a:p>
          <a:p>
            <a:r>
              <a:rPr lang="en-US" sz="1200" b="0" dirty="0" smtClean="0"/>
              <a:t>Industrial Biotechnology. </a:t>
            </a:r>
          </a:p>
          <a:p>
            <a:r>
              <a:rPr lang="en-US" sz="1200" b="0" i="1" dirty="0" smtClean="0"/>
              <a:t>Redrawn  Illustration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86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452438" y="-91683"/>
            <a:ext cx="8099425" cy="113982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996633"/>
                </a:solidFill>
              </a:rPr>
              <a:t>Varför</a:t>
            </a:r>
            <a:r>
              <a:rPr lang="en-US" dirty="0" smtClean="0">
                <a:solidFill>
                  <a:srgbClr val="996633"/>
                </a:solidFill>
              </a:rPr>
              <a:t>:</a:t>
            </a:r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514213" y="267821"/>
            <a:ext cx="8902156" cy="35860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sv-SE" sz="2800" dirty="0" smtClean="0">
                <a:solidFill>
                  <a:srgbClr val="0000CC"/>
                </a:solidFill>
              </a:rPr>
              <a:t>Klimat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sv-SE" sz="2800" dirty="0" smtClean="0">
                <a:solidFill>
                  <a:srgbClr val="0000CC"/>
                </a:solidFill>
              </a:rPr>
              <a:t>Ökande oljepris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sv-SE" sz="2800" dirty="0" smtClean="0">
                <a:solidFill>
                  <a:srgbClr val="0000CC"/>
                </a:solidFill>
              </a:rPr>
              <a:t>Osäker </a:t>
            </a:r>
            <a:r>
              <a:rPr lang="sv-SE" sz="2800" dirty="0" err="1" smtClean="0">
                <a:solidFill>
                  <a:srgbClr val="0000CC"/>
                </a:solidFill>
              </a:rPr>
              <a:t>råvarotillgång</a:t>
            </a:r>
            <a:endParaRPr lang="sv-SE" sz="2800" dirty="0" smtClean="0">
              <a:solidFill>
                <a:srgbClr val="0000CC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sv-SE" sz="2800" dirty="0" smtClean="0">
                <a:solidFill>
                  <a:srgbClr val="0000CC"/>
                </a:solidFill>
              </a:rPr>
              <a:t>Ökad efterfrågan </a:t>
            </a:r>
            <a:r>
              <a:rPr lang="sv-SE" sz="2800" dirty="0" err="1" smtClean="0">
                <a:solidFill>
                  <a:srgbClr val="0000CC"/>
                </a:solidFill>
              </a:rPr>
              <a:t>pga</a:t>
            </a:r>
            <a:r>
              <a:rPr lang="sv-SE" sz="2800" dirty="0" smtClean="0">
                <a:solidFill>
                  <a:srgbClr val="0000CC"/>
                </a:solidFill>
              </a:rPr>
              <a:t> ökad population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sv-SE" sz="2800" dirty="0" smtClean="0">
                <a:solidFill>
                  <a:srgbClr val="0000CC"/>
                </a:solidFill>
              </a:rPr>
              <a:t>Krav på att minska utsläpp av miljögifter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sv-SE" sz="2800" dirty="0" smtClean="0">
                <a:solidFill>
                  <a:srgbClr val="0000CC"/>
                </a:solidFill>
              </a:rPr>
              <a:t>Minska sopberget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sv-SE" sz="2800" dirty="0" smtClean="0">
                <a:solidFill>
                  <a:srgbClr val="0000CC"/>
                </a:solidFill>
              </a:rPr>
              <a:t>Lagkrav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sv-SE" sz="2800" dirty="0" smtClean="0">
                <a:solidFill>
                  <a:srgbClr val="0000CC"/>
                </a:solidFill>
              </a:rPr>
              <a:t>Ökad medvetenhet hos allmänheten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sv-SE" sz="2800" dirty="0" smtClean="0">
                <a:solidFill>
                  <a:srgbClr val="0000CC"/>
                </a:solidFill>
              </a:rPr>
              <a:t>Nya affärsmöjligheter</a:t>
            </a:r>
          </a:p>
          <a:p>
            <a:endParaRPr lang="en-US" dirty="0"/>
          </a:p>
        </p:txBody>
      </p:sp>
      <p:cxnSp>
        <p:nvCxnSpPr>
          <p:cNvPr id="6" name="Rak pil 5"/>
          <p:cNvCxnSpPr/>
          <p:nvPr/>
        </p:nvCxnSpPr>
        <p:spPr bwMode="auto">
          <a:xfrm flipH="1">
            <a:off x="3680771" y="1232808"/>
            <a:ext cx="36871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Rak pil 6"/>
          <p:cNvCxnSpPr/>
          <p:nvPr/>
        </p:nvCxnSpPr>
        <p:spPr bwMode="auto">
          <a:xfrm flipH="1">
            <a:off x="4383832" y="1844824"/>
            <a:ext cx="36871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Rak pil 7"/>
          <p:cNvCxnSpPr/>
          <p:nvPr/>
        </p:nvCxnSpPr>
        <p:spPr bwMode="auto">
          <a:xfrm flipH="1">
            <a:off x="2267246" y="4221088"/>
            <a:ext cx="36871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Rak pil 8"/>
          <p:cNvCxnSpPr/>
          <p:nvPr/>
        </p:nvCxnSpPr>
        <p:spPr bwMode="auto">
          <a:xfrm flipH="1">
            <a:off x="6459876" y="4823420"/>
            <a:ext cx="36871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Rak pil 11"/>
          <p:cNvCxnSpPr/>
          <p:nvPr/>
        </p:nvCxnSpPr>
        <p:spPr bwMode="auto">
          <a:xfrm flipH="1">
            <a:off x="4279286" y="5445224"/>
            <a:ext cx="36871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ktangel 12"/>
          <p:cNvSpPr/>
          <p:nvPr/>
        </p:nvSpPr>
        <p:spPr>
          <a:xfrm>
            <a:off x="5436096" y="3435006"/>
            <a:ext cx="330978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sv-SE" sz="2800" dirty="0" smtClean="0">
                <a:solidFill>
                  <a:srgbClr val="C00000"/>
                </a:solidFill>
              </a:rPr>
              <a:t>Faktorer som är viktiga för  industrin</a:t>
            </a:r>
            <a:endParaRPr lang="sv-SE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5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auto">
          <a:xfrm>
            <a:off x="1" y="5063820"/>
            <a:ext cx="9144000" cy="17941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364" tIns="46182" rIns="92364" bIns="46182" numCol="1" rtlCol="0" anchor="t" anchorCtr="0" compatLnSpc="1">
            <a:prstTxWarp prst="textNoShape">
              <a:avLst/>
            </a:prstTxWarp>
          </a:bodyPr>
          <a:lstStyle/>
          <a:p>
            <a:pPr defTabSz="914014" fontAlgn="base">
              <a:spcBef>
                <a:spcPct val="0"/>
              </a:spcBef>
              <a:spcAft>
                <a:spcPct val="0"/>
              </a:spcAft>
            </a:pPr>
            <a:endParaRPr lang="en-US" b="1"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468560" y="31058"/>
            <a:ext cx="9433048" cy="57136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lIns="92364" tIns="46182" rIns="92364" bIns="46182"/>
          <a:lstStyle/>
          <a:p>
            <a:pPr algn="ctr"/>
            <a:r>
              <a:rPr lang="sv-SE" sz="2000" dirty="0" smtClean="0">
                <a:solidFill>
                  <a:srgbClr val="000080"/>
                </a:solidFill>
              </a:rPr>
              <a:t>Exempel på flödesschema vid ett vanligt oljeraffinaderi</a:t>
            </a:r>
            <a:endParaRPr lang="sv-SE" sz="2000" dirty="0">
              <a:solidFill>
                <a:srgbClr val="000080"/>
              </a:solidFill>
            </a:endParaRPr>
          </a:p>
        </p:txBody>
      </p:sp>
      <p:pic>
        <p:nvPicPr>
          <p:cNvPr id="6" name="Picture 2" descr="C:\Users\Josefin\Desktop\Bra 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60" y="486714"/>
            <a:ext cx="7796971" cy="626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204651" y="6633278"/>
            <a:ext cx="4570387" cy="231421"/>
          </a:xfrm>
          <a:prstGeom prst="rect">
            <a:avLst/>
          </a:prstGeom>
        </p:spPr>
        <p:txBody>
          <a:bodyPr lIns="92364" tIns="46182" rIns="92364" bIns="46182">
            <a:spAutoFit/>
          </a:bodyPr>
          <a:lstStyle/>
          <a:p>
            <a:r>
              <a:rPr lang="en-US" sz="900" i="1" dirty="0"/>
              <a:t>US </a:t>
            </a:r>
            <a:r>
              <a:rPr lang="en-US" sz="900" i="1" dirty="0" smtClean="0"/>
              <a:t>Department </a:t>
            </a:r>
            <a:r>
              <a:rPr lang="en-US" sz="900" i="1" dirty="0"/>
              <a:t>of Energy</a:t>
            </a:r>
          </a:p>
        </p:txBody>
      </p:sp>
    </p:spTree>
    <p:extLst>
      <p:ext uri="{BB962C8B-B14F-4D97-AF65-F5344CB8AC3E}">
        <p14:creationId xmlns:p14="http://schemas.microsoft.com/office/powerpoint/2010/main" val="15985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Mall Bioraffinaderi Öresund - Kop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Mall Bioraffinaderi Öresund - Kopia</Template>
  <TotalTime>335</TotalTime>
  <Words>398</Words>
  <Application>Microsoft Office PowerPoint</Application>
  <PresentationFormat>Bildspel på skärmen (4:3)</PresentationFormat>
  <Paragraphs>115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5" baseType="lpstr">
      <vt:lpstr>PPT Mall Bioraffinaderi Öresund - Kopia</vt:lpstr>
      <vt:lpstr>Anpassad formgivning</vt:lpstr>
      <vt:lpstr>Image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Värdet av petroleum-konsumtionen är nästan 7 gånger högre i kemisektorn än i transportsektorn</vt:lpstr>
      <vt:lpstr>PowerPoint-presentation</vt:lpstr>
      <vt:lpstr>Exempel på flödesschema vid ett vanligt oljeraffinaderi</vt:lpstr>
      <vt:lpstr>PowerPoint-presentation</vt:lpstr>
      <vt:lpstr>Industriell (vit) bioteknik</vt:lpstr>
      <vt:lpstr>Biomassa som kan användas  i ett bioraffinaderi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</dc:creator>
  <cp:lastModifiedBy>Josefin</cp:lastModifiedBy>
  <cp:revision>42</cp:revision>
  <dcterms:created xsi:type="dcterms:W3CDTF">2012-06-11T15:52:55Z</dcterms:created>
  <dcterms:modified xsi:type="dcterms:W3CDTF">2013-06-03T13:46:27Z</dcterms:modified>
</cp:coreProperties>
</file>