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1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7" r:id="rId2"/>
    <p:sldId id="380" r:id="rId3"/>
    <p:sldId id="381" r:id="rId4"/>
    <p:sldId id="382" r:id="rId5"/>
    <p:sldId id="383" r:id="rId6"/>
    <p:sldId id="274" r:id="rId7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04040"/>
    <a:srgbClr val="D2BA81"/>
    <a:srgbClr val="BFB8AF"/>
    <a:srgbClr val="E9C4C7"/>
    <a:srgbClr val="BED9C7"/>
    <a:srgbClr val="333333"/>
    <a:srgbClr val="262626"/>
    <a:srgbClr val="FF689D"/>
    <a:srgbClr val="F3EB04"/>
    <a:srgbClr val="0000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21407" autoAdjust="0"/>
    <p:restoredTop sz="76603" autoAdjust="0"/>
  </p:normalViewPr>
  <p:slideViewPr>
    <p:cSldViewPr snapToGrid="0" showGuides="1">
      <p:cViewPr varScale="1">
        <p:scale>
          <a:sx n="92" d="100"/>
          <a:sy n="92" d="100"/>
        </p:scale>
        <p:origin x="-798" y="-108"/>
      </p:cViewPr>
      <p:guideLst>
        <p:guide orient="horz" pos="958"/>
        <p:guide orient="horz" pos="4196"/>
        <p:guide orient="horz" pos="2068"/>
        <p:guide orient="horz" pos="100"/>
        <p:guide orient="horz" pos="1761"/>
        <p:guide orient="horz" pos="2573"/>
        <p:guide orient="horz" pos="3367"/>
        <p:guide pos="887"/>
        <p:guide pos="115"/>
        <p:guide pos="2441"/>
        <p:guide pos="1673"/>
        <p:guide pos="3226"/>
        <p:guide pos="3994"/>
        <p:guide pos="4778"/>
        <p:guide pos="5549"/>
        <p:guide pos="402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552" y="110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12/09/12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799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12/09/12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97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52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536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52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52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52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 siffror härrör verksamhetsåret 2011.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94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6438" y="1213055"/>
            <a:ext cx="3546640" cy="424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5490" y="1849181"/>
            <a:ext cx="3686293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318" y="1849181"/>
            <a:ext cx="3621208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849181"/>
            <a:ext cx="4371974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849182"/>
            <a:ext cx="3131642" cy="3515304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051300" y="1849181"/>
            <a:ext cx="4213225" cy="351530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9775" y="1849181"/>
            <a:ext cx="4381499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600"/>
              </a:spcAft>
              <a:buClr>
                <a:schemeClr val="tx1"/>
              </a:buClr>
              <a:defRPr sz="2200"/>
            </a:lvl2pPr>
            <a:lvl3pPr>
              <a:spcAft>
                <a:spcPts val="600"/>
              </a:spcAft>
              <a:buClr>
                <a:schemeClr val="tx1"/>
              </a:buClr>
              <a:defRPr sz="2000"/>
            </a:lvl3pPr>
            <a:lvl4pPr>
              <a:spcAft>
                <a:spcPts val="60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dirty="0" smtClean="0"/>
          </a:p>
        </p:txBody>
      </p:sp>
      <p:cxnSp>
        <p:nvCxnSpPr>
          <p:cNvPr id="12" name="Rak 11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9775" y="1849181"/>
            <a:ext cx="4381499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dirty="0" smtClean="0"/>
          </a:p>
        </p:txBody>
      </p:sp>
      <p:cxnSp>
        <p:nvCxnSpPr>
          <p:cNvPr id="12" name="Rak 11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9775" y="1849181"/>
            <a:ext cx="4381499" cy="3526081"/>
          </a:xfrm>
        </p:spPr>
        <p:txBody>
          <a:bodyPr/>
          <a:lstStyle>
            <a:lvl1pPr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46700" y="1849181"/>
            <a:ext cx="2917825" cy="3526081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2200"/>
            </a:lvl1pPr>
            <a:lvl2pPr>
              <a:spcAft>
                <a:spcPts val="0"/>
              </a:spcAft>
              <a:buClr>
                <a:schemeClr val="tx1"/>
              </a:buClr>
              <a:defRPr sz="2200"/>
            </a:lvl2pPr>
            <a:lvl3pPr>
              <a:spcAft>
                <a:spcPts val="0"/>
              </a:spcAft>
              <a:buClr>
                <a:schemeClr val="tx1"/>
              </a:buClr>
              <a:defRPr sz="2000"/>
            </a:lvl3pPr>
            <a:lvl4pPr>
              <a:spcAft>
                <a:spcPts val="0"/>
              </a:spcAft>
              <a:buClr>
                <a:schemeClr val="tx1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dirty="0" smtClean="0"/>
          </a:p>
        </p:txBody>
      </p:sp>
      <p:cxnSp>
        <p:nvCxnSpPr>
          <p:cNvPr id="12" name="Rak 11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ktangel 2"/>
          <p:cNvSpPr/>
          <p:nvPr userDrawn="1"/>
        </p:nvSpPr>
        <p:spPr bwMode="auto">
          <a:xfrm>
            <a:off x="7585075" y="53705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2" y="283771"/>
            <a:ext cx="7589459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658570" y="1849182"/>
            <a:ext cx="7456514" cy="3555450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sv-SE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1492249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sv-SE" dirty="0" err="1" smtClean="0"/>
              <a:t>Powerrubrik</a:t>
            </a:r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 bwMode="auto">
          <a:xfrm>
            <a:off x="1402658" y="2314609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objekt 10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_DSC3458_©Ruona_2012_gron.jpg"/>
          <p:cNvPicPr>
            <a:picLocks noChangeAspect="1"/>
          </p:cNvPicPr>
          <p:nvPr userDrawn="1"/>
        </p:nvPicPr>
        <p:blipFill>
          <a:blip r:embed="rId2"/>
          <a:srcRect t="27072"/>
          <a:stretch>
            <a:fillRect/>
          </a:stretch>
        </p:blipFill>
        <p:spPr>
          <a:xfrm>
            <a:off x="182562" y="184150"/>
            <a:ext cx="8651875" cy="658241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978694"/>
            <a:ext cx="6178550" cy="18174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71934" y="978694"/>
            <a:ext cx="4762504" cy="1258934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 eller Namn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71934" y="2220953"/>
            <a:ext cx="4762504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pic>
        <p:nvPicPr>
          <p:cNvPr id="12" name="Bildobjekt 11" descr="LU svensk logga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0280" y="1133908"/>
            <a:ext cx="817620" cy="978415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 bwMode="auto">
          <a:xfrm>
            <a:off x="4068514" y="2212035"/>
            <a:ext cx="4764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516103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5881" y="1625120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5" name="Rak 14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5" name="Rak 14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_DSC3459_©Ruona2012_gron.jpg"/>
          <p:cNvPicPr>
            <a:picLocks noChangeAspect="1"/>
          </p:cNvPicPr>
          <p:nvPr userDrawn="1"/>
        </p:nvPicPr>
        <p:blipFill>
          <a:blip r:embed="rId2"/>
          <a:srcRect l="32196" t="50942" r="24259" b="1135"/>
          <a:stretch>
            <a:fillRect/>
          </a:stretch>
        </p:blipFill>
        <p:spPr>
          <a:xfrm>
            <a:off x="182562" y="184150"/>
            <a:ext cx="8651875" cy="6502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71934" y="1523248"/>
            <a:ext cx="4762504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 eller Namn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71934" y="2220953"/>
            <a:ext cx="4762504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pic>
        <p:nvPicPr>
          <p:cNvPr id="12" name="Bildobjekt 11" descr="LU svensk logga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0280" y="1659824"/>
            <a:ext cx="817620" cy="978415"/>
          </a:xfrm>
          <a:prstGeom prst="rect">
            <a:avLst/>
          </a:prstGeom>
        </p:spPr>
      </p:pic>
      <p:cxnSp>
        <p:nvCxnSpPr>
          <p:cNvPr id="9" name="Rak 8"/>
          <p:cNvCxnSpPr/>
          <p:nvPr userDrawn="1"/>
        </p:nvCxnSpPr>
        <p:spPr bwMode="auto">
          <a:xfrm>
            <a:off x="4068514" y="2212035"/>
            <a:ext cx="4764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Bildobjekt 11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7238" y="184150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objekt 10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8" name="Rak 7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objekt 10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24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492250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492250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5881" y="1601267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492250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499395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5765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5" name="Rak 14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Bildobjekt 15" descr="LundUniversity logga150.png"/>
          <p:cNvPicPr>
            <a:picLocks noChangeAspect="1"/>
          </p:cNvPicPr>
          <p:nvPr userDrawn="1"/>
        </p:nvPicPr>
        <p:blipFill>
          <a:blip r:embed="rId3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516103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5881" y="1625120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502816"/>
            <a:ext cx="5955771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2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04067" y="2174078"/>
            <a:ext cx="5930371" cy="342842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titel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196133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3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3887789" y="1516103"/>
            <a:ext cx="494664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2655889" y="1516103"/>
            <a:ext cx="1231899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Bildobjekt 16" descr="Lunds_universitet_C2r_PMS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5881" y="1625120"/>
            <a:ext cx="871914" cy="1049338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ubrik 1"/>
          <p:cNvSpPr>
            <a:spLocks noGrp="1"/>
          </p:cNvSpPr>
          <p:nvPr>
            <p:ph type="ctrTitle" hasCustomPrompt="1"/>
          </p:nvPr>
        </p:nvSpPr>
        <p:spPr>
          <a:xfrm>
            <a:off x="2878667" y="1877908"/>
            <a:ext cx="5955771" cy="571369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 bwMode="auto">
          <a:xfrm>
            <a:off x="2885738" y="2437697"/>
            <a:ext cx="594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Bildobjekt 14" descr="LundUniversity logga150.png"/>
          <p:cNvPicPr>
            <a:picLocks noChangeAspect="1"/>
          </p:cNvPicPr>
          <p:nvPr userDrawn="1"/>
        </p:nvPicPr>
        <p:blipFill>
          <a:blip r:embed="rId3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3206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Bildobjekt 6" descr="LundUniversity logga150.png"/>
          <p:cNvPicPr>
            <a:picLocks noChangeAspect="1"/>
          </p:cNvPicPr>
          <p:nvPr userDrawn="1"/>
        </p:nvPicPr>
        <p:blipFill>
          <a:blip r:embed="rId2"/>
          <a:srcRect r="23929" b="49907"/>
          <a:stretch>
            <a:fillRect/>
          </a:stretch>
        </p:blipFill>
        <p:spPr>
          <a:xfrm>
            <a:off x="6030006" y="4318000"/>
            <a:ext cx="2971119" cy="252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6927537" cy="3563159"/>
          </a:xfr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8" name="Rak 7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 svensk logga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3907"/>
            <a:ext cx="7590053" cy="3563159"/>
          </a:xfrm>
        </p:spPr>
        <p:txBody>
          <a:bodyPr/>
          <a:lstStyle>
            <a:lvl1pPr>
              <a:spcAft>
                <a:spcPts val="600"/>
              </a:spcAft>
              <a:buClr>
                <a:schemeClr val="tx1"/>
              </a:buClr>
              <a:defRPr sz="2200"/>
            </a:lvl1pPr>
            <a:lvl2pPr>
              <a:spcAft>
                <a:spcPts val="600"/>
              </a:spcAft>
              <a:buClr>
                <a:schemeClr val="tx1"/>
              </a:buClr>
              <a:defRPr sz="2200"/>
            </a:lvl2pPr>
            <a:lvl3pPr>
              <a:spcAft>
                <a:spcPts val="600"/>
              </a:spcAft>
              <a:buClr>
                <a:schemeClr val="tx1"/>
              </a:buClr>
              <a:defRPr/>
            </a:lvl3pPr>
            <a:lvl4pPr>
              <a:spcAft>
                <a:spcPts val="600"/>
              </a:spcAft>
              <a:buClr>
                <a:schemeClr val="tx1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Relationship Id="rId3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grpSp>
          <p:nvGrpSpPr>
            <p:cNvPr id="28" name="Grupp 27"/>
            <p:cNvGrpSpPr/>
            <p:nvPr userDrawn="1"/>
          </p:nvGrpSpPr>
          <p:grpSpPr>
            <a:xfrm>
              <a:off x="-119270" y="-59968"/>
              <a:ext cx="9228344" cy="6984776"/>
              <a:chOff x="-119270" y="-59968"/>
              <a:chExt cx="9228344" cy="6984776"/>
            </a:xfrm>
          </p:grpSpPr>
          <p:cxnSp>
            <p:nvCxnSpPr>
              <p:cNvPr id="13" name="Rak 12"/>
              <p:cNvCxnSpPr/>
              <p:nvPr/>
            </p:nvCxnSpPr>
            <p:spPr bwMode="auto">
              <a:xfrm>
                <a:off x="-119270" y="176199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Rak 13"/>
              <p:cNvCxnSpPr/>
              <p:nvPr/>
            </p:nvCxnSpPr>
            <p:spPr bwMode="auto">
              <a:xfrm>
                <a:off x="-119270" y="1514461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Rak 14"/>
              <p:cNvCxnSpPr/>
              <p:nvPr/>
            </p:nvCxnSpPr>
            <p:spPr bwMode="auto">
              <a:xfrm>
                <a:off x="-119270" y="6676531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Rak 15"/>
              <p:cNvCxnSpPr/>
              <p:nvPr/>
            </p:nvCxnSpPr>
            <p:spPr bwMode="auto">
              <a:xfrm>
                <a:off x="180082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Rak 16"/>
              <p:cNvCxnSpPr/>
              <p:nvPr/>
            </p:nvCxnSpPr>
            <p:spPr bwMode="auto">
              <a:xfrm>
                <a:off x="8821042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Rak 17"/>
              <p:cNvCxnSpPr/>
              <p:nvPr/>
            </p:nvCxnSpPr>
            <p:spPr bwMode="auto">
              <a:xfrm>
                <a:off x="7581004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Rak 18"/>
              <p:cNvCxnSpPr/>
              <p:nvPr/>
            </p:nvCxnSpPr>
            <p:spPr bwMode="auto">
              <a:xfrm>
                <a:off x="6348917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Rak 19"/>
              <p:cNvCxnSpPr/>
              <p:nvPr/>
            </p:nvCxnSpPr>
            <p:spPr bwMode="auto">
              <a:xfrm>
                <a:off x="5108879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Rak 20"/>
              <p:cNvCxnSpPr/>
              <p:nvPr/>
            </p:nvCxnSpPr>
            <p:spPr bwMode="auto">
              <a:xfrm>
                <a:off x="3876343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Rak 21"/>
              <p:cNvCxnSpPr/>
              <p:nvPr/>
            </p:nvCxnSpPr>
            <p:spPr bwMode="auto">
              <a:xfrm>
                <a:off x="2644256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Rak 22"/>
              <p:cNvCxnSpPr/>
              <p:nvPr/>
            </p:nvCxnSpPr>
            <p:spPr bwMode="auto">
              <a:xfrm>
                <a:off x="1398512" y="-59968"/>
                <a:ext cx="0" cy="69847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Rak 23"/>
              <p:cNvCxnSpPr/>
              <p:nvPr/>
            </p:nvCxnSpPr>
            <p:spPr bwMode="auto">
              <a:xfrm>
                <a:off x="-119270" y="2795601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Rak 25"/>
              <p:cNvCxnSpPr/>
              <p:nvPr userDrawn="1"/>
            </p:nvCxnSpPr>
            <p:spPr bwMode="auto">
              <a:xfrm>
                <a:off x="-119270" y="4077866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Rak 26"/>
              <p:cNvCxnSpPr/>
              <p:nvPr userDrawn="1"/>
            </p:nvCxnSpPr>
            <p:spPr bwMode="auto">
              <a:xfrm>
                <a:off x="-119270" y="5364485"/>
                <a:ext cx="92283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" name="Rektangel 11"/>
            <p:cNvSpPr/>
            <p:nvPr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U svensk logga150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99718" y="5561250"/>
            <a:ext cx="817620" cy="978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94" r:id="rId3"/>
    <p:sldLayoutId id="2147483683" r:id="rId4"/>
    <p:sldLayoutId id="2147483672" r:id="rId5"/>
    <p:sldLayoutId id="2147483673" r:id="rId6"/>
    <p:sldLayoutId id="2147483681" r:id="rId7"/>
    <p:sldLayoutId id="2147483688" r:id="rId8"/>
    <p:sldLayoutId id="2147483650" r:id="rId9"/>
    <p:sldLayoutId id="2147483652" r:id="rId10"/>
    <p:sldLayoutId id="2147483682" r:id="rId11"/>
    <p:sldLayoutId id="2147483691" r:id="rId12"/>
    <p:sldLayoutId id="2147483690" r:id="rId13"/>
    <p:sldLayoutId id="2147483692" r:id="rId14"/>
    <p:sldLayoutId id="2147483693" r:id="rId15"/>
    <p:sldLayoutId id="2147483654" r:id="rId16"/>
    <p:sldLayoutId id="2147483660" r:id="rId17"/>
    <p:sldLayoutId id="2147483666" r:id="rId18"/>
    <p:sldLayoutId id="2147483665" r:id="rId19"/>
    <p:sldLayoutId id="2147483669" r:id="rId20"/>
    <p:sldLayoutId id="2147483670" r:id="rId21"/>
    <p:sldLayoutId id="2147483671" r:id="rId22"/>
    <p:sldLayoutId id="2147483674" r:id="rId23"/>
    <p:sldLayoutId id="2147483675" r:id="rId24"/>
    <p:sldLayoutId id="2147483676" r:id="rId25"/>
    <p:sldLayoutId id="2147483677" r:id="rId26"/>
    <p:sldLayoutId id="2147483667" r:id="rId27"/>
    <p:sldLayoutId id="2147483668" r:id="rId28"/>
    <p:sldLayoutId id="2147483678" r:id="rId29"/>
    <p:sldLayoutId id="2147483679" r:id="rId30"/>
    <p:sldLayoutId id="2147483680" r:id="rId31"/>
    <p:sldLayoutId id="2147483684" r:id="rId32"/>
    <p:sldLayoutId id="2147483685" r:id="rId33"/>
    <p:sldLayoutId id="2147483686" r:id="rId34"/>
    <p:sldLayoutId id="2147483687" r:id="rId35"/>
    <p:sldLayoutId id="2147483695" r:id="rId36"/>
  </p:sldLayoutIdLst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Font typeface="Lucida Grande"/>
        <a:buChar char="»"/>
        <a:defRPr sz="2200" b="0">
          <a:solidFill>
            <a:srgbClr val="333333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Char char="–"/>
        <a:defRPr sz="2200" b="0">
          <a:solidFill>
            <a:srgbClr val="333333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Font typeface="Lucida Grande"/>
        <a:buChar char="»"/>
        <a:defRPr sz="2000" b="0">
          <a:solidFill>
            <a:srgbClr val="333333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600"/>
        </a:spcBef>
        <a:spcAft>
          <a:spcPts val="600"/>
        </a:spcAft>
        <a:buClr>
          <a:schemeClr val="tx1"/>
        </a:buClr>
        <a:buChar char="–"/>
        <a:defRPr sz="2000" b="0">
          <a:solidFill>
            <a:srgbClr val="333333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sv-SE" dirty="0"/>
              <a:t>Vägen till ökad </a:t>
            </a:r>
            <a:r>
              <a:rPr lang="sv-SE" dirty="0" smtClean="0"/>
              <a:t>konkurrenskraft?</a:t>
            </a:r>
            <a:br>
              <a:rPr lang="sv-SE" dirty="0" smtClean="0"/>
            </a:br>
            <a:r>
              <a:rPr lang="sv-SE" dirty="0" smtClean="0"/>
              <a:t>Slutsatser?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lvl="1" indent="0">
              <a:spcBef>
                <a:spcPts val="600"/>
              </a:spcBef>
              <a:spcAft>
                <a:spcPts val="0"/>
              </a:spcAft>
              <a:buNone/>
            </a:pPr>
            <a:endParaRPr lang="da-DK" sz="18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Hur kan byggbranschen använda detta?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01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1019" b="4487"/>
          <a:stretch/>
        </p:blipFill>
        <p:spPr bwMode="auto">
          <a:xfrm>
            <a:off x="827032" y="215217"/>
            <a:ext cx="8090838" cy="65306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076"/>
            <a:ext cx="4181475" cy="578754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413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7339" y="3268761"/>
            <a:ext cx="3202774" cy="34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8" name="Grupp 17"/>
          <p:cNvGrpSpPr/>
          <p:nvPr/>
        </p:nvGrpSpPr>
        <p:grpSpPr>
          <a:xfrm>
            <a:off x="76270" y="84048"/>
            <a:ext cx="8924855" cy="6756490"/>
            <a:chOff x="76270" y="84048"/>
            <a:chExt cx="8924855" cy="6756490"/>
          </a:xfrm>
        </p:grpSpPr>
        <p:sp>
          <p:nvSpPr>
            <p:cNvPr id="4" name="Rektangel 3"/>
            <p:cNvSpPr/>
            <p:nvPr/>
          </p:nvSpPr>
          <p:spPr bwMode="auto">
            <a:xfrm>
              <a:off x="2655888" y="1516104"/>
              <a:ext cx="6178550" cy="18472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ubrik 1"/>
            <p:cNvSpPr txBox="1">
              <a:spLocks/>
            </p:cNvSpPr>
            <p:nvPr/>
          </p:nvSpPr>
          <p:spPr bwMode="auto">
            <a:xfrm>
              <a:off x="2942848" y="1989734"/>
              <a:ext cx="5734178" cy="710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97200" rIns="0" bIns="82800" numCol="1" anchor="t" anchorCtr="0" compatLnSpc="1">
              <a:prstTxWarp prst="textNoShape">
                <a:avLst/>
              </a:prstTxWarp>
            </a:bodyPr>
            <a:lstStyle>
              <a:lvl1pPr>
                <a:defRPr sz="3600"/>
              </a:lvl1pPr>
            </a:lstStyle>
            <a:p>
              <a:pPr lvl="0" defTabSz="904875">
                <a:defRPr/>
              </a:pPr>
              <a:r>
                <a:rPr lang="sv-SE" b="0" kern="0" dirty="0" smtClean="0">
                  <a:latin typeface="+mj-lt"/>
                  <a:cs typeface="+mj-cs"/>
                </a:rPr>
                <a:t>Hur digital är man idag!</a:t>
              </a:r>
              <a:endParaRPr kumimoji="0" lang="sv-SE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endParaRPr>
            </a:p>
          </p:txBody>
        </p:sp>
        <p:sp>
          <p:nvSpPr>
            <p:cNvPr id="7" name="Underrubrik 2"/>
            <p:cNvSpPr txBox="1">
              <a:spLocks/>
            </p:cNvSpPr>
            <p:nvPr/>
          </p:nvSpPr>
          <p:spPr bwMode="auto">
            <a:xfrm>
              <a:off x="2942848" y="2777523"/>
              <a:ext cx="5734178" cy="32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108000" rIns="0" bIns="45258" numCol="1" anchor="t" anchorCtr="0" compatLnSpc="1">
              <a:prstTxWarp prst="textNoShape">
                <a:avLst/>
              </a:prstTxWarp>
            </a:bodyPr>
            <a:lstStyle>
              <a:lvl1pPr marL="0" indent="0" algn="l">
                <a:buNone/>
                <a:defRPr sz="1200" b="1" cap="all" baseline="0">
                  <a:solidFill>
                    <a:schemeClr val="tx1"/>
                  </a:solidFill>
                </a:defRPr>
              </a:lvl1pPr>
              <a:lvl2pPr marL="457200" indent="0" algn="ctr">
                <a:buNone/>
                <a:defRPr/>
              </a:lvl2pPr>
              <a:lvl3pPr marL="914400" indent="0" algn="ctr">
                <a:buNone/>
                <a:defRPr/>
              </a:lvl3pPr>
              <a:lvl4pPr marL="1371600" indent="0" algn="ctr">
                <a:buNone/>
                <a:defRPr/>
              </a:lvl4pPr>
              <a:lvl5pPr marL="1828800" indent="0" algn="ctr">
                <a:buNone/>
                <a:defRPr/>
              </a:lvl5pPr>
              <a:lvl6pPr marL="2286000" indent="0" algn="ctr">
                <a:buNone/>
                <a:defRPr/>
              </a:lvl6pPr>
              <a:lvl7pPr marL="2743200" indent="0" algn="ctr">
                <a:buNone/>
                <a:defRPr/>
              </a:lvl7pPr>
              <a:lvl8pPr marL="3200400" indent="0" algn="ctr">
                <a:buNone/>
                <a:defRPr/>
              </a:lvl8pPr>
              <a:lvl9pPr marL="3657600" indent="0" algn="ctr">
                <a:buNone/>
                <a:defRPr/>
              </a:lvl9pPr>
            </a:lstStyle>
            <a:p>
              <a:pPr marL="0" marR="0" lvl="0" indent="0" algn="l" defTabSz="904875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sv-SE" sz="12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Tre</a:t>
              </a:r>
              <a:r>
                <a:rPr kumimoji="0" lang="sv-SE" sz="1200" b="1" i="0" u="none" strike="noStrike" kern="0" cap="all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ＭＳ Ｐゴシック" charset="-128"/>
                  <a:cs typeface="+mn-cs"/>
                </a:rPr>
                <a:t> analoga exempel</a:t>
              </a:r>
              <a:endParaRPr kumimoji="0" lang="sv-SE" sz="12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endParaRPr>
            </a:p>
          </p:txBody>
        </p:sp>
        <p:cxnSp>
          <p:nvCxnSpPr>
            <p:cNvPr id="8" name="Rak 7"/>
            <p:cNvCxnSpPr/>
            <p:nvPr/>
          </p:nvCxnSpPr>
          <p:spPr bwMode="auto">
            <a:xfrm>
              <a:off x="2939428" y="2768605"/>
              <a:ext cx="58816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ktangel 20"/>
            <p:cNvSpPr/>
            <p:nvPr/>
          </p:nvSpPr>
          <p:spPr bwMode="auto">
            <a:xfrm>
              <a:off x="76270" y="84048"/>
              <a:ext cx="8841600" cy="6685200"/>
            </a:xfrm>
            <a:prstGeom prst="rect">
              <a:avLst/>
            </a:prstGeom>
            <a:noFill/>
            <a:ln w="18415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Bildobjekt 16" descr="Lunds sigill RGB 150.png"/>
            <p:cNvPicPr>
              <a:picLocks noChangeAspect="1"/>
            </p:cNvPicPr>
            <p:nvPr/>
          </p:nvPicPr>
          <p:blipFill>
            <a:blip r:embed="rId6"/>
            <a:srcRect r="17691" b="21541"/>
            <a:stretch>
              <a:fillRect/>
            </a:stretch>
          </p:blipFill>
          <p:spPr>
            <a:xfrm>
              <a:off x="6329104" y="4279056"/>
              <a:ext cx="2672021" cy="256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1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sv-SE" dirty="0"/>
              <a:t>Vägen till ökad </a:t>
            </a:r>
            <a:r>
              <a:rPr lang="sv-SE" dirty="0" smtClean="0"/>
              <a:t>konkurrenskraft?</a:t>
            </a:r>
            <a:br>
              <a:rPr lang="sv-SE" dirty="0" smtClean="0"/>
            </a:br>
            <a:r>
              <a:rPr lang="sv-SE" dirty="0" smtClean="0"/>
              <a:t>Slutsatser?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lvl="1" indent="0">
              <a:spcBef>
                <a:spcPts val="600"/>
              </a:spcBef>
              <a:spcAft>
                <a:spcPts val="0"/>
              </a:spcAft>
              <a:buNone/>
            </a:pPr>
            <a:endParaRPr lang="da-DK" sz="18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E-handel skapar möjligheter men ställer krav på jämförbarhet.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Eftersträva gemensamma sätt att beskriva egenskaper.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Öppen facettstruktur istället för hierarkisk trädstruktur.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8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sv-SE" dirty="0"/>
              <a:t>Vägen till ökad </a:t>
            </a:r>
            <a:r>
              <a:rPr lang="sv-SE" dirty="0" smtClean="0"/>
              <a:t>konkurrenskraft?</a:t>
            </a:r>
            <a:br>
              <a:rPr lang="sv-SE" dirty="0" smtClean="0"/>
            </a:br>
            <a:r>
              <a:rPr lang="sv-SE" dirty="0" smtClean="0"/>
              <a:t>Slutsatser?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lvl="1" indent="0">
              <a:spcBef>
                <a:spcPts val="600"/>
              </a:spcBef>
              <a:spcAft>
                <a:spcPts val="0"/>
              </a:spcAft>
              <a:buNone/>
            </a:pPr>
            <a:endParaRPr lang="da-DK" sz="18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Förenkla sökning och filtrering av relevanta egenskaper mot en given färdig produkt, tex passivhus.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Minimera osäkerheter av typen ”är detta godkänt i Sv/D?”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Ökad formaliseringsgrad för utföranden. (Högre i Danmark än i Sverige!)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45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sv-SE" dirty="0"/>
              <a:t>Vägen till ökad </a:t>
            </a:r>
            <a:r>
              <a:rPr lang="sv-SE" dirty="0" smtClean="0"/>
              <a:t>konkurrenskraft?</a:t>
            </a:r>
            <a:br>
              <a:rPr lang="sv-SE" dirty="0" smtClean="0"/>
            </a:br>
            <a:r>
              <a:rPr lang="sv-SE" dirty="0" smtClean="0"/>
              <a:t>Slutsatser?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lvl="1" indent="0">
              <a:spcBef>
                <a:spcPts val="600"/>
              </a:spcBef>
              <a:spcAft>
                <a:spcPts val="0"/>
              </a:spcAft>
              <a:buNone/>
            </a:pPr>
            <a:endParaRPr lang="da-DK" sz="18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Skapa intresse över gränserna genom unika egenskaper, tex design (danska beslag)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 Priset är inte avgörande!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a-DK" sz="2800" dirty="0" smtClean="0"/>
              <a:t>Hög prefabriceringsgrad och JIT kräver långsiktiga leverantörsrelationer.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3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_mall_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GS_mall_</Template>
  <TotalTime>213</TotalTime>
  <Words>156</Words>
  <Application>Microsoft Macintosh PowerPoint</Application>
  <PresentationFormat>Brugerdefineret</PresentationFormat>
  <Paragraphs>27</Paragraphs>
  <Slides>6</Slides>
  <Notes>6</Notes>
  <HiddenSlides>0</HiddenSlides>
  <MMClips>0</MMClips>
  <ScaleCrop>false</ScaleCrop>
  <HeadingPairs>
    <vt:vector size="4" baseType="variant">
      <vt:variant>
        <vt:lpstr>Designskabelon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GS_mall_</vt:lpstr>
      <vt:lpstr>Vägen till ökad konkurrenskraft? Slutsatser?</vt:lpstr>
      <vt:lpstr>Dias nummer 2</vt:lpstr>
      <vt:lpstr>Vägen till ökad konkurrenskraft? Slutsatser?</vt:lpstr>
      <vt:lpstr>Vägen till ökad konkurrenskraft? Slutsatser?</vt:lpstr>
      <vt:lpstr>Vägen till ökad konkurrenskraft? Slutsatser?</vt:lpstr>
      <vt:lpstr>Dias nummer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Oplæg til de tre faglige indlæg om digitale koncepter</dc:title>
  <dc:creator>Göran</dc:creator>
  <cp:lastModifiedBy>naja poulsen</cp:lastModifiedBy>
  <cp:revision>27</cp:revision>
  <cp:lastPrinted>2012-05-11T09:43:18Z</cp:lastPrinted>
  <dcterms:created xsi:type="dcterms:W3CDTF">2012-09-12T10:09:09Z</dcterms:created>
  <dcterms:modified xsi:type="dcterms:W3CDTF">2012-09-12T10:09:22Z</dcterms:modified>
</cp:coreProperties>
</file>