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88" r:id="rId3"/>
    <p:sldId id="282" r:id="rId4"/>
    <p:sldId id="296" r:id="rId5"/>
    <p:sldId id="297" r:id="rId6"/>
    <p:sldId id="293" r:id="rId7"/>
    <p:sldId id="295" r:id="rId8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3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E42822-10F2-4C22-8167-45198617A2C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875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3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5" y="4715907"/>
            <a:ext cx="4890665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teksttypografien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1814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E75B28-0C97-48CA-ABBA-5731BF024A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5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286000"/>
            <a:ext cx="796766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96766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22534" name="Picture 6" descr="D:\Data\nyt SBi\SBiLogoTegl(JLH) kopi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341313"/>
            <a:ext cx="700087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1B860-843F-48EA-8240-AFDC222A5C1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302807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B81FE-7F75-42D2-ABC1-EF611997311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50910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96F1D-CBC4-465B-9011-39A1B75286C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00232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CB1FE-76AE-4288-920C-04A8DF89712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88625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50038" y="574675"/>
            <a:ext cx="2036762" cy="57912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9750" y="574675"/>
            <a:ext cx="5957888" cy="57912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A10344-6D6F-4B3B-8AC4-CAB97C16143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446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8F92F6-29DF-4D51-A7E9-F7CEF0580A4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74154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6344A-7522-46F4-9CB2-87ABB65FC07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6789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489075"/>
            <a:ext cx="39973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9475" y="1489075"/>
            <a:ext cx="39973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1A5AA7-1180-4249-AA35-17778DBA675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24720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2DCB-99A9-48FC-836C-38079C81B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Statens Byggeforskningsinstitut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2DCB-99A9-48FC-836C-38079C81B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Statens Byggeforskningsinstitut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2DCB-99A9-48FC-836C-38079C81B8C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Statens Byggeforskningsinstitut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E809E-F81E-4046-AE31-34171924D91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15347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C2C7-0B2B-459A-B0D0-E527C658EEC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Statens Byggeforskningsinstitut</a:t>
            </a:r>
          </a:p>
        </p:txBody>
      </p:sp>
    </p:spTree>
    <p:extLst>
      <p:ext uri="{BB962C8B-B14F-4D97-AF65-F5344CB8AC3E}">
        <p14:creationId xmlns:p14="http://schemas.microsoft.com/office/powerpoint/2010/main" val="327747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74675"/>
            <a:ext cx="647858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9075"/>
            <a:ext cx="81470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for at redigere teksttypografien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fld id="{93092DCB-99A9-48FC-836C-38079C81B8C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77000"/>
            <a:ext cx="577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5F5F5F"/>
                </a:solidFill>
              </a:defRPr>
            </a:lvl1pPr>
          </a:lstStyle>
          <a:p>
            <a:r>
              <a:rPr lang="en-US"/>
              <a:t>Statens Byggeforskningsinstitut</a:t>
            </a:r>
          </a:p>
        </p:txBody>
      </p:sp>
      <p:pic>
        <p:nvPicPr>
          <p:cNvPr id="1050" name="Picture 26" descr="D:\Data\nyt SBi\SBiLogoTegl(JLH) kopi1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341313"/>
            <a:ext cx="700087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</a:defRPr>
      </a:lvl9pPr>
    </p:titleStyle>
    <p:bodyStyle>
      <a:lvl1pPr marL="285750" indent="-285750" algn="l" rtl="0" eaLnBrk="1" fontAlgn="base" hangingPunct="1">
        <a:spcBef>
          <a:spcPct val="0"/>
        </a:spcBef>
        <a:spcAft>
          <a:spcPct val="3000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1" fontAlgn="base" hangingPunct="1">
        <a:spcBef>
          <a:spcPct val="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2pPr>
      <a:lvl3pPr marL="1333500" indent="-190500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3pPr>
      <a:lvl4pPr marL="19050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2860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7432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32004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6576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4114800" indent="-1905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67662" cy="1944216"/>
          </a:xfrm>
        </p:spPr>
        <p:txBody>
          <a:bodyPr/>
          <a:lstStyle/>
          <a:p>
            <a:r>
              <a:rPr lang="da-DK" b="1" dirty="0"/>
              <a:t>N</a:t>
            </a:r>
            <a:r>
              <a:rPr lang="da-DK" b="1" dirty="0" smtClean="0"/>
              <a:t>y – industrialisering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Kvalitetsstyring</a:t>
            </a:r>
            <a:r>
              <a:rPr lang="da-DK" dirty="0"/>
              <a:t>, egenskaber og tolerancer for alle </a:t>
            </a:r>
            <a:endParaRPr lang="da-DK" b="1" i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19138" y="3861047"/>
            <a:ext cx="7967662" cy="2664297"/>
          </a:xfrm>
        </p:spPr>
        <p:txBody>
          <a:bodyPr/>
          <a:lstStyle/>
          <a:p>
            <a:r>
              <a:rPr lang="da-DK" b="1" dirty="0" smtClean="0"/>
              <a:t>Afslutningskonference </a:t>
            </a:r>
            <a:r>
              <a:rPr lang="da-DK" b="1" dirty="0" err="1" smtClean="0"/>
              <a:t>Interreg</a:t>
            </a:r>
            <a:r>
              <a:rPr lang="da-DK" b="1" dirty="0" smtClean="0"/>
              <a:t> </a:t>
            </a:r>
          </a:p>
          <a:p>
            <a:r>
              <a:rPr lang="da-DK" b="1" dirty="0" smtClean="0"/>
              <a:t>Onsdag den 12. september 2012</a:t>
            </a:r>
          </a:p>
          <a:p>
            <a:r>
              <a:rPr lang="sv-SE" b="1" dirty="0" smtClean="0"/>
              <a:t>Sankt </a:t>
            </a:r>
            <a:r>
              <a:rPr lang="sv-SE" b="1" dirty="0"/>
              <a:t>Gertrud </a:t>
            </a:r>
            <a:r>
              <a:rPr lang="sv-SE" b="1" dirty="0" smtClean="0"/>
              <a:t>Konferens, </a:t>
            </a:r>
            <a:r>
              <a:rPr lang="sv-SE" b="1" dirty="0" err="1" smtClean="0"/>
              <a:t>Malmø</a:t>
            </a:r>
            <a:endParaRPr lang="sv-SE" b="1" dirty="0" smtClean="0"/>
          </a:p>
          <a:p>
            <a:r>
              <a:rPr lang="da-DK" dirty="0" smtClean="0"/>
              <a:t>Indlæg ved Turid Borgestrand Øien, SBi/AAU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088232" cy="6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2512477" cy="56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77" y="332656"/>
            <a:ext cx="8550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58168"/>
            <a:ext cx="2958700" cy="4183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7632650" cy="754063"/>
          </a:xfrm>
        </p:spPr>
        <p:txBody>
          <a:bodyPr/>
          <a:lstStyle/>
          <a:p>
            <a:r>
              <a:rPr lang="da-DK" b="1" dirty="0" smtClean="0"/>
              <a:t>1. </a:t>
            </a:r>
            <a:r>
              <a:rPr lang="da-DK" b="1" dirty="0"/>
              <a:t>Indledning og </a:t>
            </a:r>
            <a:r>
              <a:rPr lang="da-DK" b="1" dirty="0" smtClean="0"/>
              <a:t>formål</a:t>
            </a:r>
            <a:endParaRPr lang="da-DK" b="1" dirty="0"/>
          </a:p>
        </p:txBody>
      </p:sp>
      <p:sp>
        <p:nvSpPr>
          <p:cNvPr id="3" name="Rektangel 2"/>
          <p:cNvSpPr/>
          <p:nvPr/>
        </p:nvSpPr>
        <p:spPr>
          <a:xfrm>
            <a:off x="611560" y="129256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da-DK" sz="3200" dirty="0" smtClean="0"/>
              <a:t>Tolerancer på </a:t>
            </a:r>
            <a:r>
              <a:rPr lang="da-DK" sz="3200" dirty="0" smtClean="0"/>
              <a:t>byggevarer</a:t>
            </a:r>
            <a:endParaRPr lang="da-DK" sz="3200" dirty="0"/>
          </a:p>
        </p:txBody>
      </p:sp>
      <p:sp>
        <p:nvSpPr>
          <p:cNvPr id="4" name="Tekstboks 3"/>
          <p:cNvSpPr txBox="1"/>
          <p:nvPr/>
        </p:nvSpPr>
        <p:spPr>
          <a:xfrm>
            <a:off x="6084168" y="1727230"/>
            <a:ext cx="20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Tolerance : en </a:t>
            </a:r>
            <a:r>
              <a:rPr lang="da-DK" sz="1400" dirty="0"/>
              <a:t>lovlig afvigelse fra standard norm </a:t>
            </a:r>
            <a:endParaRPr lang="da-DK" sz="1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55840" r="13703" b="9718"/>
          <a:stretch/>
        </p:blipFill>
        <p:spPr>
          <a:xfrm>
            <a:off x="613867" y="4942837"/>
            <a:ext cx="4370343" cy="1765739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683568" y="1988840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På trods af en række tiltag for at få tolerancehåndtering ind i byggeriet, har vi ikke set de samme effekter som hos de øvrige produktionsindustrier.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Hvor man kan se en udvikling blandt producenter, entreprenører og udførende har rådgiverne og bygherrerne ikke rigtigt kommet på banen.  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44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7751" r="6978" b="22689"/>
          <a:stretch/>
        </p:blipFill>
        <p:spPr>
          <a:xfrm>
            <a:off x="1259632" y="1642516"/>
            <a:ext cx="6084000" cy="3280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7632650" cy="754063"/>
          </a:xfrm>
        </p:spPr>
        <p:txBody>
          <a:bodyPr/>
          <a:lstStyle/>
          <a:p>
            <a:r>
              <a:rPr lang="da-DK" b="1" dirty="0" smtClean="0"/>
              <a:t>2. </a:t>
            </a:r>
            <a:r>
              <a:rPr lang="da-DK" b="1" dirty="0"/>
              <a:t>Konceptet og </a:t>
            </a:r>
            <a:r>
              <a:rPr lang="da-DK" b="1" dirty="0" smtClean="0"/>
              <a:t>dets opgaver</a:t>
            </a:r>
            <a:endParaRPr lang="da-DK" b="1" dirty="0"/>
          </a:p>
        </p:txBody>
      </p:sp>
      <p:grpSp>
        <p:nvGrpSpPr>
          <p:cNvPr id="19" name="Gruppe 18"/>
          <p:cNvGrpSpPr/>
          <p:nvPr/>
        </p:nvGrpSpPr>
        <p:grpSpPr>
          <a:xfrm>
            <a:off x="1607632" y="4797152"/>
            <a:ext cx="1800000" cy="1800000"/>
            <a:chOff x="251520" y="2249827"/>
            <a:chExt cx="2160000" cy="2160000"/>
          </a:xfrm>
        </p:grpSpPr>
        <p:sp>
          <p:nvSpPr>
            <p:cNvPr id="11" name="Ellipse 10"/>
            <p:cNvSpPr/>
            <p:nvPr/>
          </p:nvSpPr>
          <p:spPr bwMode="auto">
            <a:xfrm>
              <a:off x="251520" y="2249827"/>
              <a:ext cx="2160000" cy="216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424219" y="3108228"/>
              <a:ext cx="181460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dirty="0" smtClean="0"/>
                <a:t>Produktmarked</a:t>
              </a:r>
              <a:endParaRPr lang="da-DK" sz="1800" dirty="0"/>
            </a:p>
          </p:txBody>
        </p:sp>
      </p:grpSp>
      <p:grpSp>
        <p:nvGrpSpPr>
          <p:cNvPr id="22" name="Gruppe 21"/>
          <p:cNvGrpSpPr/>
          <p:nvPr/>
        </p:nvGrpSpPr>
        <p:grpSpPr>
          <a:xfrm>
            <a:off x="3737988" y="4797152"/>
            <a:ext cx="1800000" cy="1800000"/>
            <a:chOff x="251520" y="2249827"/>
            <a:chExt cx="2160000" cy="2160000"/>
          </a:xfrm>
        </p:grpSpPr>
        <p:sp>
          <p:nvSpPr>
            <p:cNvPr id="23" name="Ellipse 22"/>
            <p:cNvSpPr/>
            <p:nvPr/>
          </p:nvSpPr>
          <p:spPr bwMode="auto">
            <a:xfrm>
              <a:off x="251520" y="2249827"/>
              <a:ext cx="2160000" cy="216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424219" y="3108228"/>
              <a:ext cx="181460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dirty="0" smtClean="0"/>
                <a:t>Byggemarked</a:t>
              </a:r>
              <a:endParaRPr lang="da-DK" sz="1800" dirty="0"/>
            </a:p>
          </p:txBody>
        </p:sp>
      </p:grpSp>
      <p:grpSp>
        <p:nvGrpSpPr>
          <p:cNvPr id="25" name="Gruppe 24"/>
          <p:cNvGrpSpPr/>
          <p:nvPr/>
        </p:nvGrpSpPr>
        <p:grpSpPr>
          <a:xfrm>
            <a:off x="5868344" y="4797152"/>
            <a:ext cx="1800000" cy="1800000"/>
            <a:chOff x="251520" y="2249827"/>
            <a:chExt cx="2160000" cy="2160000"/>
          </a:xfrm>
        </p:grpSpPr>
        <p:sp>
          <p:nvSpPr>
            <p:cNvPr id="26" name="Ellipse 25"/>
            <p:cNvSpPr/>
            <p:nvPr/>
          </p:nvSpPr>
          <p:spPr bwMode="auto">
            <a:xfrm>
              <a:off x="251520" y="2249827"/>
              <a:ext cx="2160000" cy="216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" name="Tekstboks 26"/>
            <p:cNvSpPr txBox="1"/>
            <p:nvPr/>
          </p:nvSpPr>
          <p:spPr>
            <a:xfrm>
              <a:off x="424219" y="2966370"/>
              <a:ext cx="1814602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dirty="0" err="1" smtClean="0"/>
                <a:t>Ejendoms-marked</a:t>
              </a:r>
              <a:endParaRPr lang="da-DK" sz="1800" dirty="0"/>
            </a:p>
          </p:txBody>
        </p:sp>
      </p:grpSp>
      <p:sp>
        <p:nvSpPr>
          <p:cNvPr id="28" name="Tekstboks 27"/>
          <p:cNvSpPr txBox="1"/>
          <p:nvPr/>
        </p:nvSpPr>
        <p:spPr>
          <a:xfrm>
            <a:off x="909570" y="980728"/>
            <a:ext cx="29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Kvalitetsstyring</a:t>
            </a:r>
            <a:endParaRPr lang="da-DK" dirty="0"/>
          </a:p>
        </p:txBody>
      </p:sp>
      <p:grpSp>
        <p:nvGrpSpPr>
          <p:cNvPr id="33" name="Gruppe 32"/>
          <p:cNvGrpSpPr/>
          <p:nvPr/>
        </p:nvGrpSpPr>
        <p:grpSpPr>
          <a:xfrm>
            <a:off x="4038042" y="5851678"/>
            <a:ext cx="1686086" cy="432048"/>
            <a:chOff x="3974827" y="5851678"/>
            <a:chExt cx="1686086" cy="432048"/>
          </a:xfrm>
        </p:grpSpPr>
        <p:sp>
          <p:nvSpPr>
            <p:cNvPr id="29" name="Ellipse 28"/>
            <p:cNvSpPr/>
            <p:nvPr/>
          </p:nvSpPr>
          <p:spPr bwMode="auto">
            <a:xfrm>
              <a:off x="3974827" y="585167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4400773" y="585167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4805610" y="585167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2" name="Tekstboks 31"/>
            <p:cNvSpPr txBox="1"/>
            <p:nvPr/>
          </p:nvSpPr>
          <p:spPr>
            <a:xfrm>
              <a:off x="4004729" y="591381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 smtClean="0"/>
                <a:t>ing</a:t>
              </a:r>
              <a:r>
                <a:rPr lang="da-DK" sz="1400" dirty="0" smtClean="0"/>
                <a:t>     ark     </a:t>
              </a:r>
              <a:r>
                <a:rPr lang="da-DK" sz="1400" dirty="0" err="1" smtClean="0"/>
                <a:t>ent</a:t>
              </a:r>
              <a:endParaRPr lang="da-D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99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28893" r="439" b="10640"/>
          <a:stretch/>
        </p:blipFill>
        <p:spPr>
          <a:xfrm>
            <a:off x="746676" y="4941168"/>
            <a:ext cx="6200775" cy="167455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t="14969" r="24898" b="17202"/>
          <a:stretch/>
        </p:blipFill>
        <p:spPr>
          <a:xfrm>
            <a:off x="644767" y="1317501"/>
            <a:ext cx="34671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7632650" cy="754063"/>
          </a:xfrm>
        </p:spPr>
        <p:txBody>
          <a:bodyPr/>
          <a:lstStyle/>
          <a:p>
            <a:r>
              <a:rPr lang="da-DK" b="1" dirty="0" smtClean="0"/>
              <a:t>3. </a:t>
            </a:r>
            <a:r>
              <a:rPr lang="da-DK" b="1" dirty="0"/>
              <a:t>Konceptet og </a:t>
            </a:r>
            <a:r>
              <a:rPr lang="da-DK" b="1" dirty="0" smtClean="0"/>
              <a:t>dets opgaver</a:t>
            </a:r>
            <a:endParaRPr lang="da-DK" b="1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372200" y="4425429"/>
            <a:ext cx="123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400" i="1" dirty="0" smtClean="0">
                <a:solidFill>
                  <a:schemeClr val="bg1"/>
                </a:solidFill>
              </a:rPr>
              <a:t>Billede:  Rubow</a:t>
            </a:r>
            <a:endParaRPr lang="da-DK" sz="1400" i="1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-2754443" y="1793134"/>
            <a:ext cx="3149979" cy="314997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Afrundet rektangel 8"/>
          <p:cNvSpPr/>
          <p:nvPr/>
        </p:nvSpPr>
        <p:spPr bwMode="auto">
          <a:xfrm>
            <a:off x="2568047" y="3048769"/>
            <a:ext cx="1014214" cy="4522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Lige pilforbindelse 12"/>
          <p:cNvCxnSpPr/>
          <p:nvPr/>
        </p:nvCxnSpPr>
        <p:spPr bwMode="auto">
          <a:xfrm>
            <a:off x="3582261" y="4579317"/>
            <a:ext cx="0" cy="5098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boks 21"/>
          <p:cNvSpPr txBox="1"/>
          <p:nvPr/>
        </p:nvSpPr>
        <p:spPr>
          <a:xfrm>
            <a:off x="909570" y="980728"/>
            <a:ext cx="29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Løbende forbedring</a:t>
            </a:r>
            <a:endParaRPr lang="da-DK" dirty="0"/>
          </a:p>
        </p:txBody>
      </p:sp>
      <p:sp>
        <p:nvSpPr>
          <p:cNvPr id="23" name="Bue 22"/>
          <p:cNvSpPr/>
          <p:nvPr/>
        </p:nvSpPr>
        <p:spPr bwMode="auto">
          <a:xfrm flipH="1">
            <a:off x="4211960" y="1791168"/>
            <a:ext cx="3150000" cy="3150000"/>
          </a:xfrm>
          <a:prstGeom prst="arc">
            <a:avLst>
              <a:gd name="adj1" fmla="val 18771064"/>
              <a:gd name="adj2" fmla="val 312152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5117951" y="1378441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Egenskaber:</a:t>
            </a:r>
          </a:p>
          <a:p>
            <a:r>
              <a:rPr lang="da-DK" dirty="0"/>
              <a:t>kendetegn eller karakteristik, i form af fx pris, placering, form, dimensionering, ydeevne osv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Tolerancer:</a:t>
            </a:r>
          </a:p>
          <a:p>
            <a:r>
              <a:rPr lang="da-DK" dirty="0"/>
              <a:t>s</a:t>
            </a:r>
            <a:r>
              <a:rPr lang="da-DK" dirty="0" smtClean="0"/>
              <a:t>pecificering af præcision og kvalitet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5117951" y="5119444"/>
            <a:ext cx="328603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/>
              <a:t>For egenskaben lufttæthed i </a:t>
            </a:r>
            <a:r>
              <a:rPr lang="da-DK" sz="1400" dirty="0" smtClean="0"/>
              <a:t>indbygning </a:t>
            </a:r>
            <a:r>
              <a:rPr lang="da-DK" sz="1400" dirty="0"/>
              <a:t>af et vindue vil det være tale om en koordinering mellem </a:t>
            </a:r>
            <a:r>
              <a:rPr lang="da-DK" sz="1400" dirty="0" smtClean="0"/>
              <a:t>vindue, </a:t>
            </a:r>
            <a:r>
              <a:rPr lang="da-DK" sz="1400" dirty="0" err="1" smtClean="0"/>
              <a:t>udsparring</a:t>
            </a:r>
            <a:r>
              <a:rPr lang="da-DK" sz="1400" dirty="0" smtClean="0"/>
              <a:t> </a:t>
            </a:r>
            <a:r>
              <a:rPr lang="da-DK" sz="1400" dirty="0"/>
              <a:t>og montage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27" name="Tekstboks 26"/>
          <p:cNvSpPr txBox="1"/>
          <p:nvPr/>
        </p:nvSpPr>
        <p:spPr>
          <a:xfrm>
            <a:off x="323528" y="4232121"/>
            <a:ext cx="5671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input</a:t>
            </a:r>
            <a:endParaRPr lang="da-DK" sz="1200" b="1" dirty="0">
              <a:solidFill>
                <a:srgbClr val="FF0000"/>
              </a:solidFill>
            </a:endParaRPr>
          </a:p>
        </p:txBody>
      </p:sp>
      <p:sp>
        <p:nvSpPr>
          <p:cNvPr id="28" name="Tekstboks 27"/>
          <p:cNvSpPr txBox="1"/>
          <p:nvPr/>
        </p:nvSpPr>
        <p:spPr>
          <a:xfrm>
            <a:off x="4012079" y="4232120"/>
            <a:ext cx="639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output</a:t>
            </a:r>
            <a:endParaRPr lang="da-DK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4"/>
          <a:stretch/>
        </p:blipFill>
        <p:spPr>
          <a:xfrm>
            <a:off x="0" y="1609725"/>
            <a:ext cx="9144000" cy="51059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7632650" cy="754063"/>
          </a:xfrm>
        </p:spPr>
        <p:txBody>
          <a:bodyPr/>
          <a:lstStyle/>
          <a:p>
            <a:r>
              <a:rPr lang="da-DK" b="1" dirty="0" smtClean="0"/>
              <a:t>4. </a:t>
            </a:r>
            <a:r>
              <a:rPr lang="da-DK" b="1" dirty="0"/>
              <a:t>Konceptet og </a:t>
            </a:r>
            <a:r>
              <a:rPr lang="da-DK" b="1" dirty="0" smtClean="0"/>
              <a:t>dets opgaver</a:t>
            </a:r>
            <a:endParaRPr lang="da-DK" b="1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372200" y="4425429"/>
            <a:ext cx="123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400" i="1" dirty="0" smtClean="0">
                <a:solidFill>
                  <a:schemeClr val="bg1"/>
                </a:solidFill>
              </a:rPr>
              <a:t>Billede:  Rubow</a:t>
            </a:r>
            <a:endParaRPr lang="da-DK" sz="1400" i="1" dirty="0">
              <a:solidFill>
                <a:schemeClr val="bg1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909570" y="980728"/>
            <a:ext cx="29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Digital kvalitetsledelse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9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7632650" cy="754063"/>
          </a:xfrm>
        </p:spPr>
        <p:txBody>
          <a:bodyPr/>
          <a:lstStyle/>
          <a:p>
            <a:pPr lvl="0"/>
            <a:r>
              <a:rPr lang="da-DK" b="1" dirty="0"/>
              <a:t>5</a:t>
            </a:r>
            <a:r>
              <a:rPr lang="da-DK" b="1" dirty="0" smtClean="0"/>
              <a:t>. </a:t>
            </a:r>
            <a:r>
              <a:rPr lang="da-DK" b="1" dirty="0"/>
              <a:t>Udviklingen i de enkelte segmenter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372200" y="4425429"/>
            <a:ext cx="1237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400" i="1" dirty="0" smtClean="0">
                <a:solidFill>
                  <a:schemeClr val="bg1"/>
                </a:solidFill>
              </a:rPr>
              <a:t>Billede:  Rubow</a:t>
            </a:r>
            <a:endParaRPr lang="da-DK" sz="1400" i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45" y="2196803"/>
            <a:ext cx="5980656" cy="36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3786014" y="4509120"/>
            <a:ext cx="432048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211960" y="4509120"/>
            <a:ext cx="432048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616797" y="4509120"/>
            <a:ext cx="432048" cy="43204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815916" y="456048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ing</a:t>
            </a:r>
            <a:r>
              <a:rPr lang="da-DK" sz="1400" dirty="0" smtClean="0"/>
              <a:t>     ark     </a:t>
            </a:r>
            <a:r>
              <a:rPr lang="da-DK" sz="1400" dirty="0" err="1" smtClean="0"/>
              <a:t>ent</a:t>
            </a:r>
            <a:endParaRPr lang="da-DK" sz="1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909570" y="980728"/>
            <a:ext cx="53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Hvad branchen siger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7632650" cy="754063"/>
          </a:xfrm>
        </p:spPr>
        <p:txBody>
          <a:bodyPr/>
          <a:lstStyle/>
          <a:p>
            <a:pPr lvl="0"/>
            <a:r>
              <a:rPr lang="da-DK" b="1" dirty="0"/>
              <a:t>6</a:t>
            </a:r>
            <a:r>
              <a:rPr lang="da-DK" b="1" dirty="0" smtClean="0"/>
              <a:t>. </a:t>
            </a:r>
            <a:r>
              <a:rPr lang="da-DK" b="1" dirty="0"/>
              <a:t>Konklusion og </a:t>
            </a:r>
            <a:r>
              <a:rPr lang="da-DK" b="1" dirty="0" smtClean="0"/>
              <a:t>anbefalinger</a:t>
            </a:r>
            <a:endParaRPr lang="da-DK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683568" y="198884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Forslag til rapportens konklusion og anbefaling: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Udviklingen sker på projektniveau og i tværfagligt samarbejde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Flere demonstrationsprojekter og gode eksempler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Branchen kan udarbejde vejledninger på baggrund af udviklingsprojekterne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000" dirty="0" smtClean="0"/>
          </a:p>
          <a:p>
            <a:endParaRPr lang="da-DK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909570" y="980728"/>
            <a:ext cx="596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</a:t>
            </a:r>
            <a:r>
              <a:rPr lang="da-DK" dirty="0"/>
              <a:t>Kvalitetsstyring, egenskaber og tolerancer for alle </a:t>
            </a:r>
          </a:p>
        </p:txBody>
      </p:sp>
    </p:spTree>
    <p:extLst>
      <p:ext uri="{BB962C8B-B14F-4D97-AF65-F5344CB8AC3E}">
        <p14:creationId xmlns:p14="http://schemas.microsoft.com/office/powerpoint/2010/main" val="16259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vid, print liggen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D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BC00"/>
      </a:accent6>
      <a:hlink>
        <a:srgbClr val="008600"/>
      </a:hlink>
      <a:folHlink>
        <a:srgbClr val="005FC8"/>
      </a:folHlink>
    </a:clrScheme>
    <a:fontScheme name="Kontortem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Kontortema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D0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BC00"/>
        </a:accent6>
        <a:hlink>
          <a:srgbClr val="008600"/>
        </a:hlink>
        <a:folHlink>
          <a:srgbClr val="005FC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Hvid, print liggende</Template>
  <TotalTime>6013</TotalTime>
  <Words>233</Words>
  <Application>Microsoft Office PowerPoint</Application>
  <PresentationFormat>Skærmshow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Hvid, print liggende</vt:lpstr>
      <vt:lpstr>Ny – industrialisering Kvalitetsstyring, egenskaber og tolerancer for alle </vt:lpstr>
      <vt:lpstr>1. Indledning og formål</vt:lpstr>
      <vt:lpstr>2. Konceptet og dets opgaver</vt:lpstr>
      <vt:lpstr>3. Konceptet og dets opgaver</vt:lpstr>
      <vt:lpstr>4. Konceptet og dets opgaver</vt:lpstr>
      <vt:lpstr>5. Udviklingen i de enkelte segmenter</vt:lpstr>
      <vt:lpstr>6. Konklusion og anbefalinger</vt:lpstr>
    </vt:vector>
  </TitlesOfParts>
  <Company>SBi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 Rådgivende Forum Informationsteknologi i byggeriet 3. november 2011 på SBi</dc:title>
  <dc:creator>Niels Haldor Bertelsen</dc:creator>
  <cp:lastModifiedBy>Turid Borgestrand Øien</cp:lastModifiedBy>
  <cp:revision>127</cp:revision>
  <cp:lastPrinted>2012-09-11T13:56:19Z</cp:lastPrinted>
  <dcterms:created xsi:type="dcterms:W3CDTF">2011-11-03T06:50:58Z</dcterms:created>
  <dcterms:modified xsi:type="dcterms:W3CDTF">2012-09-11T16:26:23Z</dcterms:modified>
</cp:coreProperties>
</file>