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3">
  <p:sldMasterIdLst>
    <p:sldMasterId id="2147483648" r:id="rId1"/>
  </p:sldMasterIdLst>
  <p:notesMasterIdLst>
    <p:notesMasterId r:id="rId29"/>
  </p:notesMasterIdLst>
  <p:handoutMasterIdLst>
    <p:handoutMasterId r:id="rId30"/>
  </p:handoutMasterIdLst>
  <p:sldIdLst>
    <p:sldId id="283" r:id="rId2"/>
    <p:sldId id="284" r:id="rId3"/>
    <p:sldId id="280" r:id="rId4"/>
    <p:sldId id="281" r:id="rId5"/>
    <p:sldId id="282" r:id="rId6"/>
    <p:sldId id="285" r:id="rId7"/>
    <p:sldId id="259" r:id="rId8"/>
    <p:sldId id="262" r:id="rId9"/>
    <p:sldId id="279" r:id="rId10"/>
    <p:sldId id="263" r:id="rId11"/>
    <p:sldId id="261" r:id="rId12"/>
    <p:sldId id="278" r:id="rId13"/>
    <p:sldId id="300"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9144000" cy="6858000" type="screen4x3"/>
  <p:notesSz cx="6735763" cy="98663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9D9"/>
    <a:srgbClr val="000000"/>
    <a:srgbClr val="F8F8F8"/>
    <a:srgbClr val="FFA7A7"/>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407" autoAdjust="0"/>
  </p:normalViewPr>
  <p:slideViewPr>
    <p:cSldViewPr>
      <p:cViewPr varScale="1">
        <p:scale>
          <a:sx n="85" d="100"/>
          <a:sy n="85" d="100"/>
        </p:scale>
        <p:origin x="-10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lang="sv-SE"/>
          </a:p>
        </p:txBody>
      </p:sp>
      <p:sp>
        <p:nvSpPr>
          <p:cNvPr id="3" name="Date Placeholder 2"/>
          <p:cNvSpPr>
            <a:spLocks noGrp="1"/>
          </p:cNvSpPr>
          <p:nvPr>
            <p:ph type="dt" sz="quarter" idx="1"/>
          </p:nvPr>
        </p:nvSpPr>
        <p:spPr>
          <a:xfrm>
            <a:off x="3815374" y="0"/>
            <a:ext cx="2918830" cy="493316"/>
          </a:xfrm>
          <a:prstGeom prst="rect">
            <a:avLst/>
          </a:prstGeom>
        </p:spPr>
        <p:txBody>
          <a:bodyPr vert="horz" lIns="94858" tIns="47429" rIns="94858" bIns="47429" rtlCol="0"/>
          <a:lstStyle>
            <a:lvl1pPr algn="r">
              <a:defRPr sz="1200"/>
            </a:lvl1pPr>
          </a:lstStyle>
          <a:p>
            <a:fld id="{8FF50B00-3F5B-46A9-82F5-A3D70A7E3BD8}" type="datetimeFigureOut">
              <a:rPr lang="sv-SE" smtClean="0"/>
              <a:pPr/>
              <a:t>13/09/12</a:t>
            </a:fld>
            <a:endParaRPr lang="sv-SE"/>
          </a:p>
        </p:txBody>
      </p:sp>
      <p:sp>
        <p:nvSpPr>
          <p:cNvPr id="4" name="Footer Placeholder 3"/>
          <p:cNvSpPr>
            <a:spLocks noGrp="1"/>
          </p:cNvSpPr>
          <p:nvPr>
            <p:ph type="ftr" sz="quarter" idx="2"/>
          </p:nvPr>
        </p:nvSpPr>
        <p:spPr>
          <a:xfrm>
            <a:off x="1" y="9371285"/>
            <a:ext cx="2918830" cy="493316"/>
          </a:xfrm>
          <a:prstGeom prst="rect">
            <a:avLst/>
          </a:prstGeom>
        </p:spPr>
        <p:txBody>
          <a:bodyPr vert="horz" lIns="94858" tIns="47429" rIns="94858" bIns="47429" rtlCol="0" anchor="b"/>
          <a:lstStyle>
            <a:lvl1pPr algn="l">
              <a:defRPr sz="1200"/>
            </a:lvl1pPr>
          </a:lstStyle>
          <a:p>
            <a:endParaRPr lang="sv-SE"/>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4858" tIns="47429" rIns="94858" bIns="47429" rtlCol="0" anchor="b"/>
          <a:lstStyle>
            <a:lvl1pPr algn="r">
              <a:defRPr sz="1200"/>
            </a:lvl1pPr>
          </a:lstStyle>
          <a:p>
            <a:fld id="{0AC38A82-2F1C-4122-8AE6-2066F3B95FE5}" type="slidenum">
              <a:rPr lang="sv-SE" smtClean="0"/>
              <a:pPr/>
              <a:t>‹nr.›</a:t>
            </a:fld>
            <a:endParaRPr lang="sv-S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35049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EF1E4EEF-5CA8-4D7E-9C4C-80A9E20F4786}" type="datetimeFigureOut">
              <a:rPr lang="sv-SE" smtClean="0"/>
              <a:pPr/>
              <a:t>13/09/12</a:t>
            </a:fld>
            <a:endParaRPr lang="sv-S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A663FDE-0BF3-433B-B853-F32B77F74F1A}" type="slidenum">
              <a:rPr lang="sv-SE" smtClean="0"/>
              <a:pPr/>
              <a:t>‹nr.›</a:t>
            </a:fld>
            <a:endParaRPr lang="sv-S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4617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3288" y="741363"/>
            <a:ext cx="4929187" cy="3698875"/>
          </a:xfrm>
        </p:spPr>
      </p:sp>
      <p:sp>
        <p:nvSpPr>
          <p:cNvPr id="3" name="Pladsholder til noter 2"/>
          <p:cNvSpPr>
            <a:spLocks noGrp="1"/>
          </p:cNvSpPr>
          <p:nvPr>
            <p:ph type="body" idx="1"/>
          </p:nvPr>
        </p:nvSpPr>
        <p:spPr/>
        <p:txBody>
          <a:bodyPr>
            <a:normAutofit/>
          </a:bodyPr>
          <a:lstStyle/>
          <a:p>
            <a:r>
              <a:rPr lang="da-DK" noProof="0" dirty="0" smtClean="0"/>
              <a:t>Jeg vil gerne fortælle jer lidt om energiafdelingen</a:t>
            </a:r>
            <a:r>
              <a:rPr lang="da-DK" baseline="0" noProof="0" dirty="0" smtClean="0"/>
              <a:t> af dette projekt.</a:t>
            </a:r>
            <a:endParaRPr lang="da-DK" noProof="0" dirty="0"/>
          </a:p>
        </p:txBody>
      </p:sp>
      <p:sp>
        <p:nvSpPr>
          <p:cNvPr id="4" name="Pladsholder til diasnummer 3"/>
          <p:cNvSpPr>
            <a:spLocks noGrp="1"/>
          </p:cNvSpPr>
          <p:nvPr>
            <p:ph type="sldNum" sz="quarter" idx="10"/>
          </p:nvPr>
        </p:nvSpPr>
        <p:spPr/>
        <p:txBody>
          <a:bodyPr/>
          <a:lstStyle/>
          <a:p>
            <a:fld id="{C7961ABE-73A8-4810-A8B8-774994553A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sv-SE" dirty="0" smtClean="0"/>
              <a:t>En tung byggnad</a:t>
            </a:r>
            <a:r>
              <a:rPr lang="sv-SE" baseline="0" dirty="0" smtClean="0"/>
              <a:t> klarar sig en kall dag utan värmetillförsel (om den är uppvärmd). </a:t>
            </a:r>
          </a:p>
          <a:p>
            <a:pPr marL="228600" indent="-228600">
              <a:buAutoNum type="arabicPeriod"/>
            </a:pPr>
            <a:r>
              <a:rPr lang="sv-SE" baseline="0" dirty="0" smtClean="0"/>
              <a:t>Om värmeleverantören vet att en byggnad är termiskt  tung så kan han stänga av värmen när den är dyr, för att sedan sätta på den igen när värmen är billigare. Detta kan ske genom att kunden (ägaren av en byggnad) överlåter på värmeleverantören att hålla temperaturen i en byggnad mot att värmekostnaderna sänks.</a:t>
            </a:r>
          </a:p>
          <a:p>
            <a:pPr marL="228600" indent="-228600">
              <a:buAutoNum type="arabicPeriod"/>
            </a:pPr>
            <a:r>
              <a:rPr lang="sv-SE" baseline="0" dirty="0" smtClean="0"/>
              <a:t>Toppbelastningar, t ex kalla dagar på vintern, kräver idag dyr produktion med mindre miljövänliga energislag. Kan man minska toppeffekterna så blir det billigare och mer miljövänligt energiproduktion. OBS: Oberoende av om den totala energiförbrukningen minskar.</a:t>
            </a:r>
          </a:p>
          <a:p>
            <a:pPr marL="228600" indent="-228600">
              <a:buAutoNum type="arabicPeriod"/>
            </a:pPr>
            <a:r>
              <a:rPr lang="sv-SE" baseline="0" dirty="0" smtClean="0"/>
              <a:t>Det sker nu ett enorm utveckling av ”smart </a:t>
            </a:r>
            <a:r>
              <a:rPr lang="sv-SE" baseline="0" dirty="0" err="1" smtClean="0"/>
              <a:t>grids</a:t>
            </a:r>
            <a:r>
              <a:rPr lang="sv-SE" baseline="0" dirty="0" smtClean="0"/>
              <a:t>”, dvs nätverk av mer eller mindre intelligenta system som kan kommunicera med varandra. Gäller det energidistributionssystem så kan t ex en byggnad berätta för en energileverantör vilken temperatur den har. Om energileverantören vet vilka termoska egenskaper en byggnad har (t ex tidskonstanten) så kan energileverantören planera för hur värme skall distribueras optimalt över tiden.</a:t>
            </a:r>
          </a:p>
          <a:p>
            <a:pPr marL="228600" indent="-228600">
              <a:buAutoNum type="arabicPeriod"/>
            </a:pPr>
            <a:r>
              <a:rPr lang="sv-SE" baseline="0" dirty="0" smtClean="0"/>
              <a:t>För att detta skall fungera måste man acceptera temperaturändringar, t ex +/- 2 K eller +/- 3 K.</a:t>
            </a:r>
          </a:p>
          <a:p>
            <a:endParaRPr lang="sv-SE" baseline="0" dirty="0" smtClean="0"/>
          </a:p>
        </p:txBody>
      </p:sp>
      <p:sp>
        <p:nvSpPr>
          <p:cNvPr id="4" name="Slide Number Placeholder 3"/>
          <p:cNvSpPr>
            <a:spLocks noGrp="1"/>
          </p:cNvSpPr>
          <p:nvPr>
            <p:ph type="sldNum" sz="quarter" idx="10"/>
          </p:nvPr>
        </p:nvSpPr>
        <p:spPr/>
        <p:txBody>
          <a:bodyPr/>
          <a:lstStyle/>
          <a:p>
            <a:fld id="{9A663FDE-0BF3-433B-B853-F32B77F74F1A}" type="slidenum">
              <a:rPr lang="sv-SE" smtClean="0"/>
              <a:pPr/>
              <a:t>12</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3288" y="741363"/>
            <a:ext cx="4929187" cy="3698875"/>
          </a:xfrm>
        </p:spPr>
      </p:sp>
      <p:sp>
        <p:nvSpPr>
          <p:cNvPr id="3" name="Pladsholder til noter 2"/>
          <p:cNvSpPr>
            <a:spLocks noGrp="1"/>
          </p:cNvSpPr>
          <p:nvPr>
            <p:ph type="body" idx="1"/>
          </p:nvPr>
        </p:nvSpPr>
        <p:spPr/>
        <p:txBody>
          <a:bodyPr>
            <a:normAutofit/>
          </a:bodyPr>
          <a:lstStyle/>
          <a:p>
            <a:r>
              <a:rPr lang="da-DK" noProof="0" dirty="0" smtClean="0"/>
              <a:t>Jeg vil gerne fortælle jer lidt om energiafdelingen</a:t>
            </a:r>
            <a:r>
              <a:rPr lang="da-DK" baseline="0" noProof="0" dirty="0" smtClean="0"/>
              <a:t> af dette projekt.</a:t>
            </a:r>
            <a:endParaRPr lang="da-DK" noProof="0" dirty="0"/>
          </a:p>
        </p:txBody>
      </p:sp>
      <p:sp>
        <p:nvSpPr>
          <p:cNvPr id="4" name="Pladsholder til diasnummer 3"/>
          <p:cNvSpPr>
            <a:spLocks noGrp="1"/>
          </p:cNvSpPr>
          <p:nvPr>
            <p:ph type="sldNum" sz="quarter" idx="10"/>
          </p:nvPr>
        </p:nvSpPr>
        <p:spPr/>
        <p:txBody>
          <a:bodyPr/>
          <a:lstStyle/>
          <a:p>
            <a:fld id="{C7961ABE-73A8-4810-A8B8-774994553A4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1267"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‘Pilot 4: Stimulation of productivity by use of computer-aided energy design and BIM in new buildings´</a:t>
            </a:r>
            <a:r>
              <a:rPr lang="en-US" smtClean="0"/>
              <a:t> </a:t>
            </a:r>
          </a:p>
          <a:p>
            <a:pPr eaLnBrk="1" hangingPunct="1">
              <a:spcBef>
                <a:spcPct val="0"/>
              </a:spcBef>
            </a:pPr>
            <a:r>
              <a:rPr lang="en-US" i="1" smtClean="0"/>
              <a:t>Pilot 5: Joint practices for energy efficient renovation of existing buildings´</a:t>
            </a:r>
            <a:endParaRPr lang="en-US" smtClean="0"/>
          </a:p>
          <a:p>
            <a:pPr eaLnBrk="1" hangingPunct="1">
              <a:spcBef>
                <a:spcPct val="0"/>
              </a:spcBef>
            </a:pPr>
            <a:endParaRPr lang="en-US" smtClean="0"/>
          </a:p>
        </p:txBody>
      </p:sp>
      <p:sp>
        <p:nvSpPr>
          <p:cNvPr id="8196"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55771-82BC-4FAF-A55B-2030500DBE1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2291"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a-DK" smtClean="0"/>
              <a:t>ICT – Information, Communication and Technology</a:t>
            </a:r>
          </a:p>
          <a:p>
            <a:pPr eaLnBrk="1" hangingPunct="1">
              <a:spcBef>
                <a:spcPct val="0"/>
              </a:spcBef>
            </a:pPr>
            <a:endParaRPr lang="en-US" smtClean="0"/>
          </a:p>
        </p:txBody>
      </p:sp>
      <p:sp>
        <p:nvSpPr>
          <p:cNvPr id="9220"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F34B5-2BE5-46F1-B638-8E78AE88A00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3315"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CD18D-1256-4BEC-9AA5-9F9FB34E7F9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3288" y="741363"/>
            <a:ext cx="4929187" cy="3698875"/>
          </a:xfrm>
        </p:spPr>
      </p:sp>
      <p:sp>
        <p:nvSpPr>
          <p:cNvPr id="3" name="Pladsholder til noter 2"/>
          <p:cNvSpPr>
            <a:spLocks noGrp="1"/>
          </p:cNvSpPr>
          <p:nvPr>
            <p:ph type="body" idx="1"/>
          </p:nvPr>
        </p:nvSpPr>
        <p:spPr/>
        <p:txBody>
          <a:bodyPr>
            <a:normAutofit/>
          </a:bodyPr>
          <a:lstStyle/>
          <a:p>
            <a:r>
              <a:rPr lang="da-DK" noProof="0" dirty="0" smtClean="0"/>
              <a:t>Jeg vil gerne fortælle jer lidt om energiafdelingen</a:t>
            </a:r>
            <a:r>
              <a:rPr lang="da-DK" baseline="0" noProof="0" dirty="0" smtClean="0"/>
              <a:t> af dette projekt.</a:t>
            </a:r>
            <a:endParaRPr lang="da-DK" noProof="0" dirty="0"/>
          </a:p>
        </p:txBody>
      </p:sp>
      <p:sp>
        <p:nvSpPr>
          <p:cNvPr id="4" name="Pladsholder til diasnummer 3"/>
          <p:cNvSpPr>
            <a:spLocks noGrp="1"/>
          </p:cNvSpPr>
          <p:nvPr>
            <p:ph type="sldNum" sz="quarter" idx="10"/>
          </p:nvPr>
        </p:nvSpPr>
        <p:spPr/>
        <p:txBody>
          <a:bodyPr/>
          <a:lstStyle/>
          <a:p>
            <a:fld id="{C7961ABE-73A8-4810-A8B8-774994553A4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3288" y="741363"/>
            <a:ext cx="4929187" cy="3698875"/>
          </a:xfrm>
        </p:spPr>
      </p:sp>
      <p:sp>
        <p:nvSpPr>
          <p:cNvPr id="3" name="Pladsholder til noter 2"/>
          <p:cNvSpPr>
            <a:spLocks noGrp="1"/>
          </p:cNvSpPr>
          <p:nvPr>
            <p:ph type="body" idx="1"/>
          </p:nvPr>
        </p:nvSpPr>
        <p:spPr/>
        <p:txBody>
          <a:bodyPr>
            <a:normAutofit/>
          </a:bodyPr>
          <a:lstStyle/>
          <a:p>
            <a:r>
              <a:rPr lang="da-DK" b="1" noProof="0" dirty="0" smtClean="0"/>
              <a:t>Målet</a:t>
            </a:r>
            <a:r>
              <a:rPr lang="da-DK" noProof="0" dirty="0" smtClean="0"/>
              <a:t> med</a:t>
            </a:r>
            <a:r>
              <a:rPr lang="da-DK" baseline="0" noProof="0" dirty="0" smtClean="0"/>
              <a:t> denne del af projektet er at</a:t>
            </a:r>
            <a:r>
              <a:rPr lang="da-DK" b="1" baseline="0" noProof="0" dirty="0" smtClean="0"/>
              <a:t> gennemgå </a:t>
            </a:r>
            <a:r>
              <a:rPr lang="da-DK" baseline="0" noProof="0" dirty="0" smtClean="0"/>
              <a:t>henholdsvis de danske og de svenske </a:t>
            </a:r>
            <a:r>
              <a:rPr lang="da-DK" b="1" baseline="0" noProof="0" dirty="0" smtClean="0"/>
              <a:t>regler og </a:t>
            </a:r>
            <a:r>
              <a:rPr lang="da-DK" b="1" baseline="0" noProof="0" dirty="0" err="1" smtClean="0"/>
              <a:t>arbejdgange</a:t>
            </a:r>
            <a:r>
              <a:rPr lang="da-DK" baseline="0" noProof="0" dirty="0" smtClean="0"/>
              <a:t>, og</a:t>
            </a:r>
            <a:r>
              <a:rPr lang="da-DK" b="1" baseline="0" noProof="0" dirty="0" smtClean="0"/>
              <a:t> identificere </a:t>
            </a:r>
            <a:r>
              <a:rPr lang="da-DK" baseline="0" noProof="0" dirty="0" smtClean="0"/>
              <a:t>hvor der er </a:t>
            </a:r>
            <a:r>
              <a:rPr lang="da-DK" b="1" baseline="0" noProof="0" dirty="0" smtClean="0"/>
              <a:t>forskelle</a:t>
            </a:r>
            <a:r>
              <a:rPr lang="da-DK" baseline="0" noProof="0" dirty="0" smtClean="0"/>
              <a:t>. Baseret på denne undersøgelse vil vi</a:t>
            </a:r>
            <a:r>
              <a:rPr lang="da-DK" b="1" baseline="0" noProof="0" dirty="0" smtClean="0"/>
              <a:t> forbedre </a:t>
            </a:r>
            <a:r>
              <a:rPr lang="da-DK" baseline="0" noProof="0" dirty="0" smtClean="0"/>
              <a:t>eksisterende løsninger og udvikle nye, der kan </a:t>
            </a:r>
            <a:r>
              <a:rPr lang="da-DK" b="1" baseline="0" noProof="0" dirty="0" smtClean="0"/>
              <a:t>reducere barrierer </a:t>
            </a:r>
            <a:r>
              <a:rPr lang="da-DK" baseline="0" noProof="0" dirty="0" smtClean="0"/>
              <a:t>mellem de to lande og </a:t>
            </a:r>
            <a:r>
              <a:rPr lang="da-DK" b="1" baseline="0" noProof="0" dirty="0" smtClean="0"/>
              <a:t>fremme samarbejde </a:t>
            </a:r>
            <a:r>
              <a:rPr lang="da-DK" baseline="0" noProof="0" dirty="0" smtClean="0"/>
              <a:t>på tværs af grænsen.</a:t>
            </a:r>
          </a:p>
          <a:p>
            <a:r>
              <a:rPr lang="da-DK" baseline="0" noProof="0" dirty="0" smtClean="0"/>
              <a:t>Dette vil vi forsøge at opnå gennem en række </a:t>
            </a:r>
            <a:r>
              <a:rPr lang="da-DK" b="1" baseline="0" noProof="0" dirty="0" smtClean="0"/>
              <a:t>aktiviteter</a:t>
            </a:r>
            <a:r>
              <a:rPr lang="da-DK" baseline="0" noProof="0" dirty="0" smtClean="0"/>
              <a:t>. Her kan nævnes </a:t>
            </a:r>
            <a:r>
              <a:rPr lang="da-DK" b="1" baseline="0" noProof="0" dirty="0" err="1" smtClean="0"/>
              <a:t>mapning</a:t>
            </a:r>
            <a:r>
              <a:rPr lang="da-DK" baseline="0" noProof="0" dirty="0" smtClean="0"/>
              <a:t> af regler og forhold, udvikling af et</a:t>
            </a:r>
            <a:r>
              <a:rPr lang="da-DK" b="1" baseline="0" noProof="0" dirty="0" smtClean="0"/>
              <a:t> beregningsprogram</a:t>
            </a:r>
            <a:r>
              <a:rPr lang="da-DK" baseline="0" noProof="0" dirty="0" smtClean="0"/>
              <a:t>, undersøgelse af </a:t>
            </a:r>
            <a:r>
              <a:rPr lang="da-DK" b="1" baseline="0" noProof="0" dirty="0" smtClean="0"/>
              <a:t>nye metoder </a:t>
            </a:r>
            <a:r>
              <a:rPr lang="da-DK" baseline="0" noProof="0" dirty="0" smtClean="0"/>
              <a:t>der kan danne grundlag for samarbejde, og til slut afprøvning på nogle udvalgte </a:t>
            </a:r>
            <a:r>
              <a:rPr lang="da-DK" b="1" baseline="0" noProof="0" dirty="0" smtClean="0"/>
              <a:t>cases</a:t>
            </a:r>
            <a:r>
              <a:rPr lang="da-DK" baseline="0" noProof="0" dirty="0" smtClean="0"/>
              <a:t>.</a:t>
            </a:r>
          </a:p>
          <a:p>
            <a:endParaRPr lang="en-US" dirty="0"/>
          </a:p>
        </p:txBody>
      </p:sp>
      <p:sp>
        <p:nvSpPr>
          <p:cNvPr id="4" name="Pladsholder til diasnummer 3"/>
          <p:cNvSpPr>
            <a:spLocks noGrp="1"/>
          </p:cNvSpPr>
          <p:nvPr>
            <p:ph type="sldNum" sz="quarter" idx="10"/>
          </p:nvPr>
        </p:nvSpPr>
        <p:spPr/>
        <p:txBody>
          <a:bodyPr/>
          <a:lstStyle/>
          <a:p>
            <a:fld id="{C7961ABE-73A8-4810-A8B8-774994553A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da-DK" dirty="0" smtClean="0"/>
              <a:t>En anden ting, arbejdet med mapning fik frem i lyset, er forskellen i regler om dokumentation af nye bygningers energiforbrug. </a:t>
            </a:r>
          </a:p>
          <a:p>
            <a:endParaRPr lang="da-DK" dirty="0" smtClean="0"/>
          </a:p>
          <a:p>
            <a:r>
              <a:rPr lang="da-DK" dirty="0" smtClean="0"/>
              <a:t>I DK er man som projekterende nødt til at dokumentere bygningens energiforbrug før bygningen opføres, vha. udvalgte beregningsprogrammer. Dette kan være en fin løsning, da beregningerne er uafhængige af brugerens utilregnelighed, udsving i vejrforhold, og andet udefrakommende, der kan påvirke energiforbruget. Det er dog problematisk, da beregningsprogrammer ikke er perfekte, og der ikke følges op på om det det opførte hus rent faktisk lever op til forventningerne.</a:t>
            </a:r>
          </a:p>
          <a:p>
            <a:endParaRPr lang="da-DK" dirty="0" smtClean="0"/>
          </a:p>
          <a:p>
            <a:r>
              <a:rPr lang="da-DK" dirty="0" smtClean="0"/>
              <a:t>I SE kræves det at bygningens energiforbrug dokumenteres med målinger på huset, efter det er opført. Dette er en fordel, da det arbejder med de faktiske forhold i bygningen, og sikrer at huset lever op til kravene, ikke kun i teorien. Problemet med denne fremgangsmåde er dels hvordan man ved sikrer sig at huset overholder kravene, da det jo bliver påvirket kraftigt af f.eks. Brugeradfærd, og dels hvad man gør hvis huset efterfølgende viser sig ikke at leve op til kravene. </a:t>
            </a:r>
          </a:p>
          <a:p>
            <a:endParaRPr lang="sv-SE" dirty="0"/>
          </a:p>
        </p:txBody>
      </p:sp>
      <p:sp>
        <p:nvSpPr>
          <p:cNvPr id="4" name="Platshållare för bildnummer 3"/>
          <p:cNvSpPr>
            <a:spLocks noGrp="1"/>
          </p:cNvSpPr>
          <p:nvPr>
            <p:ph type="sldNum" sz="quarter" idx="10"/>
          </p:nvPr>
        </p:nvSpPr>
        <p:spPr/>
        <p:txBody>
          <a:bodyPr/>
          <a:lstStyle/>
          <a:p>
            <a:fld id="{9A663FDE-0BF3-433B-B853-F32B77F74F1A}" type="slidenum">
              <a:rPr lang="sv-SE" smtClean="0"/>
              <a:pPr/>
              <a:t>4</a:t>
            </a:fld>
            <a:endParaRPr lang="sv-S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2810858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Systemens olikheter</a:t>
            </a:r>
            <a:r>
              <a:rPr lang="sv-SE" baseline="0" dirty="0" smtClean="0"/>
              <a:t> leder till att de har olika styrkor och svagheter.</a:t>
            </a:r>
            <a:endParaRPr lang="sv-SE" dirty="0"/>
          </a:p>
        </p:txBody>
      </p:sp>
      <p:sp>
        <p:nvSpPr>
          <p:cNvPr id="4" name="Platshållare för bildnummer 3"/>
          <p:cNvSpPr>
            <a:spLocks noGrp="1"/>
          </p:cNvSpPr>
          <p:nvPr>
            <p:ph type="sldNum" sz="quarter" idx="10"/>
          </p:nvPr>
        </p:nvSpPr>
        <p:spPr/>
        <p:txBody>
          <a:bodyPr/>
          <a:lstStyle/>
          <a:p>
            <a:fld id="{9A663FDE-0BF3-433B-B853-F32B77F74F1A}" type="slidenum">
              <a:rPr lang="sv-SE" smtClean="0"/>
              <a:pPr/>
              <a:t>5</a:t>
            </a:fld>
            <a:endParaRPr lang="sv-S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947856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För att spara uppvärmingsenergi</a:t>
            </a:r>
            <a:r>
              <a:rPr lang="sv-SE" baseline="0" dirty="0" smtClean="0"/>
              <a:t> kallt klimat har vi länge arbetat med att öka isolertjockleken, täta klimatskalet – för att kunna styra luftflödena, samt återvinning av värme från frånluften. Alla dessa åtgärder minskar värmeförbrukningen. Vad skall vi göra mer för att minska miljöpåverkan från våra byggnader? En möjlighet är att bygga byggnader med hög termisk tidskonstant.</a:t>
            </a:r>
            <a:endParaRPr lang="sv-SE" dirty="0"/>
          </a:p>
        </p:txBody>
      </p:sp>
      <p:sp>
        <p:nvSpPr>
          <p:cNvPr id="4" name="Slide Number Placeholder 3"/>
          <p:cNvSpPr>
            <a:spLocks noGrp="1"/>
          </p:cNvSpPr>
          <p:nvPr>
            <p:ph type="sldNum" sz="quarter" idx="10"/>
          </p:nvPr>
        </p:nvSpPr>
        <p:spPr/>
        <p:txBody>
          <a:bodyPr/>
          <a:lstStyle/>
          <a:p>
            <a:fld id="{9A663FDE-0BF3-433B-B853-F32B77F74F1A}" type="slidenum">
              <a:rPr lang="sv-SE" smtClean="0"/>
              <a:pPr/>
              <a:t>7</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Två</a:t>
            </a:r>
            <a:r>
              <a:rPr lang="sv-SE" baseline="0" dirty="0" smtClean="0"/>
              <a:t> byggnader har samma storlekoch samma isolergrad, men den ena byggnaden är byggd med tung stomme (normalt betong), medan den andra är byggd med lätt stomme. Ett mått dessa byggnaders värmetröghet är tidskonstanten, kvoten mellan den inre värmekapaciteten och klimatskalets totala värmekonduktans. Tidskonstanten kan skilja en faktor 10 mellan en lätt och en tung byggnad.</a:t>
            </a:r>
            <a:endParaRPr lang="sv-SE" dirty="0"/>
          </a:p>
        </p:txBody>
      </p:sp>
      <p:sp>
        <p:nvSpPr>
          <p:cNvPr id="4" name="Slide Number Placeholder 3"/>
          <p:cNvSpPr>
            <a:spLocks noGrp="1"/>
          </p:cNvSpPr>
          <p:nvPr>
            <p:ph type="sldNum" sz="quarter" idx="10"/>
          </p:nvPr>
        </p:nvSpPr>
        <p:spPr/>
        <p:txBody>
          <a:bodyPr/>
          <a:lstStyle/>
          <a:p>
            <a:fld id="{9A663FDE-0BF3-433B-B853-F32B77F74F1A}" type="slidenum">
              <a:rPr lang="sv-SE" smtClean="0"/>
              <a:pPr/>
              <a:t>8</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 tittat på möjligheterna</a:t>
            </a:r>
            <a:r>
              <a:rPr lang="sv-SE" baseline="0" dirty="0" smtClean="0"/>
              <a:t> att göra byggnader tyngre värmetekniskt sett. Självklart bör man utgår från ”tungt byggande” (betong, murverk), men man kan utan större tekniska problem t ex fördubbla värmekapaciteten hos en betong. Vi har även studerat inverkan av tunga konstruktionsdelar på t ex effektförbrukning och termisk komfort.</a:t>
            </a:r>
            <a:endParaRPr lang="sv-SE" dirty="0"/>
          </a:p>
        </p:txBody>
      </p:sp>
      <p:sp>
        <p:nvSpPr>
          <p:cNvPr id="4" name="Platshållare för bildnummer 3"/>
          <p:cNvSpPr>
            <a:spLocks noGrp="1"/>
          </p:cNvSpPr>
          <p:nvPr>
            <p:ph type="sldNum" sz="quarter" idx="10"/>
          </p:nvPr>
        </p:nvSpPr>
        <p:spPr/>
        <p:txBody>
          <a:bodyPr/>
          <a:lstStyle/>
          <a:p>
            <a:fld id="{9A663FDE-0BF3-433B-B853-F32B77F74F1A}" type="slidenum">
              <a:rPr lang="sv-SE" smtClean="0"/>
              <a:pPr/>
              <a:t>9</a:t>
            </a:fld>
            <a:endParaRPr lang="sv-SE"/>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1242205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Tänk er en byggnad som är 22 oC när det är 0 oC ute. Om</a:t>
            </a:r>
            <a:r>
              <a:rPr lang="sv-SE" baseline="0" dirty="0" smtClean="0"/>
              <a:t> tillförseln av värme till byggnaden avbryts så kommer temperaturen inne i byggnaden att minska, men den hastighet varmed minskningen sker är en funktion av tidskonstanten. Därför kommer byggnader med låg tidskonstant att bli kalla betydligt snabbare än byggnader med hög tidskonstant. I diagrammet ser man att lätta byggnader blir utkylda mycket snabbt om de inte har kontinuerlig värmetillförsel, medan temperaturen i en mycket tung byggnad fortfarande är 20 oC upp till två dygn efter att värmetillförseln har stängts av.</a:t>
            </a:r>
            <a:endParaRPr lang="sv-SE" dirty="0"/>
          </a:p>
        </p:txBody>
      </p:sp>
      <p:sp>
        <p:nvSpPr>
          <p:cNvPr id="4" name="Slide Number Placeholder 3"/>
          <p:cNvSpPr>
            <a:spLocks noGrp="1"/>
          </p:cNvSpPr>
          <p:nvPr>
            <p:ph type="sldNum" sz="quarter" idx="10"/>
          </p:nvPr>
        </p:nvSpPr>
        <p:spPr/>
        <p:txBody>
          <a:bodyPr/>
          <a:lstStyle/>
          <a:p>
            <a:fld id="{9A663FDE-0BF3-433B-B853-F32B77F74F1A}" type="slidenum">
              <a:rPr lang="sv-SE" smtClean="0"/>
              <a:pPr/>
              <a:t>10</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Minskar</a:t>
            </a:r>
            <a:r>
              <a:rPr lang="sv-SE" baseline="0" dirty="0" smtClean="0"/>
              <a:t> effektbehov leder till positiva effekter. OBS: vi talar här inte om att spara värme, utan om att flytta förbrukningen i tiden så att kostnaden och miljöbelastningen minimeras.</a:t>
            </a:r>
            <a:endParaRPr lang="sv-SE" dirty="0"/>
          </a:p>
        </p:txBody>
      </p:sp>
      <p:sp>
        <p:nvSpPr>
          <p:cNvPr id="4" name="Slide Number Placeholder 3"/>
          <p:cNvSpPr>
            <a:spLocks noGrp="1"/>
          </p:cNvSpPr>
          <p:nvPr>
            <p:ph type="sldNum" sz="quarter" idx="10"/>
          </p:nvPr>
        </p:nvSpPr>
        <p:spPr/>
        <p:txBody>
          <a:bodyPr/>
          <a:lstStyle/>
          <a:p>
            <a:fld id="{9A663FDE-0BF3-433B-B853-F32B77F74F1A}" type="slidenum">
              <a:rPr lang="sv-SE" smtClean="0"/>
              <a:pPr/>
              <a:t>11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9C53656C-8B0B-458A-9FDA-ABFCE2F1BC19}" type="datetimeFigureOut">
              <a:rPr lang="sv-SE" smtClean="0"/>
              <a:pPr/>
              <a:t>13/09/12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9C53656C-8B0B-458A-9FDA-ABFCE2F1BC19}" type="datetimeFigureOut">
              <a:rPr lang="sv-SE" smtClean="0"/>
              <a:pPr/>
              <a:t>13/09/12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9C53656C-8B0B-458A-9FDA-ABFCE2F1BC19}" type="datetimeFigureOut">
              <a:rPr lang="sv-SE" smtClean="0"/>
              <a:pPr/>
              <a:t>13/09/12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9C53656C-8B0B-458A-9FDA-ABFCE2F1BC19}" type="datetimeFigureOut">
              <a:rPr lang="sv-SE" smtClean="0"/>
              <a:pPr/>
              <a:t>13/09/12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3656C-8B0B-458A-9FDA-ABFCE2F1BC19}" type="datetimeFigureOut">
              <a:rPr lang="sv-SE" smtClean="0"/>
              <a:pPr/>
              <a:t>13/09/12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9C53656C-8B0B-458A-9FDA-ABFCE2F1BC19}" type="datetimeFigureOut">
              <a:rPr lang="sv-SE" smtClean="0"/>
              <a:pPr/>
              <a:t>13/09/12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9C53656C-8B0B-458A-9FDA-ABFCE2F1BC19}" type="datetimeFigureOut">
              <a:rPr lang="sv-SE" smtClean="0"/>
              <a:pPr/>
              <a:t>13/09/12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9C53656C-8B0B-458A-9FDA-ABFCE2F1BC19}" type="datetimeFigureOut">
              <a:rPr lang="sv-SE" smtClean="0"/>
              <a:pPr/>
              <a:t>13/09/12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3656C-8B0B-458A-9FDA-ABFCE2F1BC19}" type="datetimeFigureOut">
              <a:rPr lang="sv-SE" smtClean="0"/>
              <a:pPr/>
              <a:t>13/09/12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3656C-8B0B-458A-9FDA-ABFCE2F1BC19}" type="datetimeFigureOut">
              <a:rPr lang="sv-SE" smtClean="0"/>
              <a:pPr/>
              <a:t>13/09/12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3656C-8B0B-458A-9FDA-ABFCE2F1BC19}" type="datetimeFigureOut">
              <a:rPr lang="sv-SE" smtClean="0"/>
              <a:pPr/>
              <a:t>13/09/12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B6C49D0-2E74-4EA9-AD9B-699E7F050406}"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3656C-8B0B-458A-9FDA-ABFCE2F1BC19}" type="datetimeFigureOut">
              <a:rPr lang="sv-SE" smtClean="0"/>
              <a:pPr/>
              <a:t>13/09/12</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C49D0-2E74-4EA9-AD9B-699E7F050406}" type="slidenum">
              <a:rPr lang="sv-SE" smtClean="0"/>
              <a:pPr/>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oleObject1.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4.wm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oleObject3.bin"/><Relationship Id="rId7"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Titel 1"/>
          <p:cNvSpPr>
            <a:spLocks noGrp="1"/>
          </p:cNvSpPr>
          <p:nvPr>
            <p:ph type="ctrTitle"/>
          </p:nvPr>
        </p:nvSpPr>
        <p:spPr>
          <a:xfrm>
            <a:off x="685800" y="1772816"/>
            <a:ext cx="7772400" cy="1470025"/>
          </a:xfrm>
        </p:spPr>
        <p:txBody>
          <a:bodyPr/>
          <a:lstStyle/>
          <a:p>
            <a:r>
              <a:rPr lang="da-DK" dirty="0" smtClean="0"/>
              <a:t>Integrering mellem bæredygtige byggeprocesser</a:t>
            </a:r>
            <a:endParaRPr lang="en-US" dirty="0" smtClean="0"/>
          </a:p>
        </p:txBody>
      </p:sp>
      <p:sp>
        <p:nvSpPr>
          <p:cNvPr id="3" name="Undertitel 2"/>
          <p:cNvSpPr>
            <a:spLocks noGrp="1"/>
          </p:cNvSpPr>
          <p:nvPr>
            <p:ph type="subTitle" idx="1"/>
          </p:nvPr>
        </p:nvSpPr>
        <p:spPr>
          <a:xfrm>
            <a:off x="1371600" y="3528591"/>
            <a:ext cx="6400800" cy="1752600"/>
          </a:xfrm>
        </p:spPr>
        <p:txBody>
          <a:bodyPr rtlCol="0">
            <a:normAutofit/>
          </a:bodyPr>
          <a:lstStyle/>
          <a:p>
            <a:pPr fontAlgn="auto">
              <a:spcAft>
                <a:spcPts val="0"/>
              </a:spcAft>
              <a:defRPr/>
            </a:pPr>
            <a:r>
              <a:rPr lang="da-DK" dirty="0" smtClean="0"/>
              <a:t>Aktivitet 5: BIM til verifikation af nationale krav til indeklima og energi</a:t>
            </a:r>
          </a:p>
        </p:txBody>
      </p:sp>
      <p:pic>
        <p:nvPicPr>
          <p:cNvPr id="1031" name="Picture 49"/>
          <p:cNvPicPr>
            <a:picLocks noChangeAspect="1" noChangeArrowheads="1"/>
          </p:cNvPicPr>
          <p:nvPr/>
        </p:nvPicPr>
        <p:blipFill>
          <a:blip r:embed="rId4" cstate="print"/>
          <a:srcRect/>
          <a:stretch>
            <a:fillRect/>
          </a:stretch>
        </p:blipFill>
        <p:spPr bwMode="auto">
          <a:xfrm>
            <a:off x="3708401" y="6021388"/>
            <a:ext cx="1409700" cy="457200"/>
          </a:xfrm>
          <a:prstGeom prst="rect">
            <a:avLst/>
          </a:prstGeom>
          <a:noFill/>
          <a:ln w="9525">
            <a:noFill/>
            <a:miter lim="800000"/>
            <a:headEnd/>
            <a:tailEnd/>
          </a:ln>
        </p:spPr>
      </p:pic>
      <p:pic>
        <p:nvPicPr>
          <p:cNvPr id="1032" name="Picture 31"/>
          <p:cNvPicPr>
            <a:picLocks noChangeAspect="1" noChangeArrowheads="1"/>
          </p:cNvPicPr>
          <p:nvPr/>
        </p:nvPicPr>
        <p:blipFill>
          <a:blip r:embed="rId5" cstate="print"/>
          <a:srcRect/>
          <a:stretch>
            <a:fillRect/>
          </a:stretch>
        </p:blipFill>
        <p:spPr bwMode="auto">
          <a:xfrm>
            <a:off x="6443663" y="5805489"/>
            <a:ext cx="1397000" cy="698500"/>
          </a:xfrm>
          <a:prstGeom prst="rect">
            <a:avLst/>
          </a:prstGeom>
          <a:noFill/>
          <a:ln w="9525">
            <a:noFill/>
            <a:miter lim="800000"/>
            <a:headEnd/>
            <a:tailEnd/>
          </a:ln>
        </p:spPr>
      </p:pic>
      <p:sp>
        <p:nvSpPr>
          <p:cNvPr id="1033"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6" name="Object 5"/>
          <p:cNvGraphicFramePr>
            <a:graphicFrameLocks noChangeAspect="1"/>
          </p:cNvGraphicFramePr>
          <p:nvPr/>
        </p:nvGraphicFramePr>
        <p:xfrm>
          <a:off x="1331913" y="6021388"/>
          <a:ext cx="1600200" cy="304800"/>
        </p:xfrm>
        <a:graphic>
          <a:graphicData uri="http://schemas.openxmlformats.org/presentationml/2006/ole">
            <p:oleObj spid="_x0000_s1029" name="Acrobat Document" r:id="rId6" imgW="10388600" imgH="1892300" progId="">
              <p:embed/>
            </p:oleObj>
          </a:graphicData>
        </a:graphic>
      </p:graphicFrame>
      <p:sp>
        <p:nvSpPr>
          <p:cNvPr id="1034" name="Rectangle 8"/>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0" name="Billede 9" descr="SamletEUogOKS-logo_farve_storDK.eps"/>
          <p:cNvPicPr>
            <a:picLocks noChangeAspect="1"/>
          </p:cNvPicPr>
          <p:nvPr/>
        </p:nvPicPr>
        <p:blipFill>
          <a:blip r:embed="rId7" cstate="print"/>
          <a:stretch>
            <a:fillRect/>
          </a:stretch>
        </p:blipFill>
        <p:spPr>
          <a:xfrm>
            <a:off x="5004048" y="260648"/>
            <a:ext cx="3933825" cy="2009775"/>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3378718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3568" y="285616"/>
            <a:ext cx="7848872" cy="707886"/>
          </a:xfrm>
          <a:prstGeom prst="rect">
            <a:avLst/>
          </a:prstGeom>
          <a:noFill/>
        </p:spPr>
        <p:txBody>
          <a:bodyPr wrap="square" rtlCol="0">
            <a:spAutoFit/>
          </a:bodyPr>
          <a:lstStyle/>
          <a:p>
            <a:endParaRPr lang="sv-SE" sz="2000" dirty="0" smtClean="0">
              <a:latin typeface="Times New Roman" pitchFamily="18" charset="0"/>
              <a:cs typeface="Times New Roman" pitchFamily="18" charset="0"/>
            </a:endParaRPr>
          </a:p>
          <a:p>
            <a:endParaRPr lang="sv-SE"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29357" t="45680" r="42397" b="19760"/>
          <a:stretch>
            <a:fillRect/>
          </a:stretch>
        </p:blipFill>
        <p:spPr bwMode="auto">
          <a:xfrm>
            <a:off x="6876256" y="1700808"/>
            <a:ext cx="1627173" cy="124431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7603" t="45680" r="16643" b="19760"/>
          <a:stretch>
            <a:fillRect/>
          </a:stretch>
        </p:blipFill>
        <p:spPr bwMode="auto">
          <a:xfrm>
            <a:off x="6876256" y="4365104"/>
            <a:ext cx="1483616" cy="12443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35809" y="1077664"/>
            <a:ext cx="6496830" cy="4871616"/>
          </a:xfrm>
          <a:prstGeom prst="rect">
            <a:avLst/>
          </a:prstGeom>
          <a:noFill/>
          <a:ln w="9525">
            <a:noFill/>
            <a:miter lim="800000"/>
            <a:headEnd/>
            <a:tailEnd/>
          </a:ln>
          <a:effectLst/>
        </p:spPr>
      </p:pic>
      <p:pic>
        <p:nvPicPr>
          <p:cNvPr id="7" name="Billede 6" descr="SamletEUogOKS-logo_farve_storDK.eps"/>
          <p:cNvPicPr>
            <a:picLocks noChangeAspect="1"/>
          </p:cNvPicPr>
          <p:nvPr/>
        </p:nvPicPr>
        <p:blipFill>
          <a:blip r:embed="rId5" cstate="print"/>
          <a:stretch>
            <a:fillRect/>
          </a:stretch>
        </p:blipFill>
        <p:spPr>
          <a:xfrm>
            <a:off x="8028384" y="6361613"/>
            <a:ext cx="971600" cy="4963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rihandsfigur 1"/>
          <p:cNvSpPr/>
          <p:nvPr/>
        </p:nvSpPr>
        <p:spPr>
          <a:xfrm>
            <a:off x="13855" y="13854"/>
            <a:ext cx="9116290" cy="6844145"/>
          </a:xfrm>
          <a:custGeom>
            <a:avLst/>
            <a:gdLst>
              <a:gd name="connsiteX0" fmla="*/ 0 w 9116290"/>
              <a:gd name="connsiteY0" fmla="*/ 0 h 6359236"/>
              <a:gd name="connsiteX1" fmla="*/ 1080654 w 9116290"/>
              <a:gd name="connsiteY1" fmla="*/ 1828800 h 6359236"/>
              <a:gd name="connsiteX2" fmla="*/ 3131127 w 9116290"/>
              <a:gd name="connsiteY2" fmla="*/ 3810000 h 6359236"/>
              <a:gd name="connsiteX3" fmla="*/ 5486400 w 9116290"/>
              <a:gd name="connsiteY3" fmla="*/ 5070763 h 6359236"/>
              <a:gd name="connsiteX4" fmla="*/ 7287490 w 9116290"/>
              <a:gd name="connsiteY4" fmla="*/ 5832763 h 6359236"/>
              <a:gd name="connsiteX5" fmla="*/ 9116290 w 9116290"/>
              <a:gd name="connsiteY5" fmla="*/ 6359236 h 63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6290" h="6359236">
                <a:moveTo>
                  <a:pt x="0" y="0"/>
                </a:moveTo>
                <a:cubicBezTo>
                  <a:pt x="279399" y="596900"/>
                  <a:pt x="558799" y="1193800"/>
                  <a:pt x="1080654" y="1828800"/>
                </a:cubicBezTo>
                <a:cubicBezTo>
                  <a:pt x="1602509" y="2463800"/>
                  <a:pt x="2396836" y="3269673"/>
                  <a:pt x="3131127" y="3810000"/>
                </a:cubicBezTo>
                <a:cubicBezTo>
                  <a:pt x="3865418" y="4350327"/>
                  <a:pt x="4793673" y="4733636"/>
                  <a:pt x="5486400" y="5070763"/>
                </a:cubicBezTo>
                <a:cubicBezTo>
                  <a:pt x="6179127" y="5407890"/>
                  <a:pt x="6682508" y="5618018"/>
                  <a:pt x="7287490" y="5832763"/>
                </a:cubicBezTo>
                <a:cubicBezTo>
                  <a:pt x="7892472" y="6047508"/>
                  <a:pt x="8504381" y="6203372"/>
                  <a:pt x="9116290" y="6359236"/>
                </a:cubicBezTo>
              </a:path>
            </a:pathLst>
          </a:custGeom>
          <a:noFill/>
          <a:ln w="76200">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Frihandsfigur 3"/>
          <p:cNvSpPr/>
          <p:nvPr/>
        </p:nvSpPr>
        <p:spPr>
          <a:xfrm>
            <a:off x="64222" y="44624"/>
            <a:ext cx="9116290" cy="6844145"/>
          </a:xfrm>
          <a:custGeom>
            <a:avLst/>
            <a:gdLst>
              <a:gd name="connsiteX0" fmla="*/ 0 w 9116290"/>
              <a:gd name="connsiteY0" fmla="*/ 0 h 6359236"/>
              <a:gd name="connsiteX1" fmla="*/ 1080654 w 9116290"/>
              <a:gd name="connsiteY1" fmla="*/ 1828800 h 6359236"/>
              <a:gd name="connsiteX2" fmla="*/ 3131127 w 9116290"/>
              <a:gd name="connsiteY2" fmla="*/ 3810000 h 6359236"/>
              <a:gd name="connsiteX3" fmla="*/ 5486400 w 9116290"/>
              <a:gd name="connsiteY3" fmla="*/ 5070763 h 6359236"/>
              <a:gd name="connsiteX4" fmla="*/ 7287490 w 9116290"/>
              <a:gd name="connsiteY4" fmla="*/ 5832763 h 6359236"/>
              <a:gd name="connsiteX5" fmla="*/ 9116290 w 9116290"/>
              <a:gd name="connsiteY5" fmla="*/ 6359236 h 63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6290" h="6359236">
                <a:moveTo>
                  <a:pt x="0" y="0"/>
                </a:moveTo>
                <a:cubicBezTo>
                  <a:pt x="279399" y="596900"/>
                  <a:pt x="558799" y="1193800"/>
                  <a:pt x="1080654" y="1828800"/>
                </a:cubicBezTo>
                <a:cubicBezTo>
                  <a:pt x="1602509" y="2463800"/>
                  <a:pt x="2396836" y="3269673"/>
                  <a:pt x="3131127" y="3810000"/>
                </a:cubicBezTo>
                <a:cubicBezTo>
                  <a:pt x="3865418" y="4350327"/>
                  <a:pt x="4793673" y="4733636"/>
                  <a:pt x="5486400" y="5070763"/>
                </a:cubicBezTo>
                <a:cubicBezTo>
                  <a:pt x="6179127" y="5407890"/>
                  <a:pt x="6682508" y="5618018"/>
                  <a:pt x="7287490" y="5832763"/>
                </a:cubicBezTo>
                <a:cubicBezTo>
                  <a:pt x="7892472" y="6047508"/>
                  <a:pt x="8504381" y="6203372"/>
                  <a:pt x="9116290" y="6359236"/>
                </a:cubicBezTo>
              </a:path>
            </a:pathLst>
          </a:custGeom>
          <a:noFill/>
          <a:ln w="76200">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rihandsfigur 4"/>
          <p:cNvSpPr/>
          <p:nvPr/>
        </p:nvSpPr>
        <p:spPr>
          <a:xfrm>
            <a:off x="136230" y="44624"/>
            <a:ext cx="9116290" cy="6844145"/>
          </a:xfrm>
          <a:custGeom>
            <a:avLst/>
            <a:gdLst>
              <a:gd name="connsiteX0" fmla="*/ 0 w 9116290"/>
              <a:gd name="connsiteY0" fmla="*/ 0 h 6359236"/>
              <a:gd name="connsiteX1" fmla="*/ 1080654 w 9116290"/>
              <a:gd name="connsiteY1" fmla="*/ 1828800 h 6359236"/>
              <a:gd name="connsiteX2" fmla="*/ 3131127 w 9116290"/>
              <a:gd name="connsiteY2" fmla="*/ 3810000 h 6359236"/>
              <a:gd name="connsiteX3" fmla="*/ 5486400 w 9116290"/>
              <a:gd name="connsiteY3" fmla="*/ 5070763 h 6359236"/>
              <a:gd name="connsiteX4" fmla="*/ 7287490 w 9116290"/>
              <a:gd name="connsiteY4" fmla="*/ 5832763 h 6359236"/>
              <a:gd name="connsiteX5" fmla="*/ 9116290 w 9116290"/>
              <a:gd name="connsiteY5" fmla="*/ 6359236 h 63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6290" h="6359236">
                <a:moveTo>
                  <a:pt x="0" y="0"/>
                </a:moveTo>
                <a:cubicBezTo>
                  <a:pt x="279399" y="596900"/>
                  <a:pt x="558799" y="1193800"/>
                  <a:pt x="1080654" y="1828800"/>
                </a:cubicBezTo>
                <a:cubicBezTo>
                  <a:pt x="1602509" y="2463800"/>
                  <a:pt x="2396836" y="3269673"/>
                  <a:pt x="3131127" y="3810000"/>
                </a:cubicBezTo>
                <a:cubicBezTo>
                  <a:pt x="3865418" y="4350327"/>
                  <a:pt x="4793673" y="4733636"/>
                  <a:pt x="5486400" y="5070763"/>
                </a:cubicBezTo>
                <a:cubicBezTo>
                  <a:pt x="6179127" y="5407890"/>
                  <a:pt x="6682508" y="5618018"/>
                  <a:pt x="7287490" y="5832763"/>
                </a:cubicBezTo>
                <a:cubicBezTo>
                  <a:pt x="7892472" y="6047508"/>
                  <a:pt x="8504381" y="6203372"/>
                  <a:pt x="9116290" y="6359236"/>
                </a:cubicBezTo>
              </a:path>
            </a:pathLst>
          </a:custGeom>
          <a:noFill/>
          <a:ln w="76200">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Box 9"/>
          <p:cNvSpPr txBox="1"/>
          <p:nvPr/>
        </p:nvSpPr>
        <p:spPr>
          <a:xfrm>
            <a:off x="467544" y="620688"/>
            <a:ext cx="8352928" cy="5386090"/>
          </a:xfrm>
          <a:prstGeom prst="rect">
            <a:avLst/>
          </a:prstGeom>
          <a:noFill/>
        </p:spPr>
        <p:txBody>
          <a:bodyPr wrap="square" rtlCol="0">
            <a:spAutoFit/>
          </a:bodyPr>
          <a:lstStyle/>
          <a:p>
            <a:r>
              <a:rPr lang="sv-SE" sz="3200" u="sng" dirty="0" smtClean="0">
                <a:latin typeface="Times New Roman" pitchFamily="18" charset="0"/>
                <a:cs typeface="Times New Roman" pitchFamily="18" charset="0"/>
              </a:rPr>
              <a:t>Varför är detta intressant?</a:t>
            </a:r>
          </a:p>
          <a:p>
            <a:endParaRPr lang="sv-SE" sz="3200" dirty="0" smtClean="0">
              <a:latin typeface="Times New Roman" pitchFamily="18" charset="0"/>
              <a:cs typeface="Times New Roman" pitchFamily="18" charset="0"/>
            </a:endParaRPr>
          </a:p>
          <a:p>
            <a:pPr marL="514350" indent="-514350">
              <a:buAutoNum type="arabicPeriod"/>
            </a:pPr>
            <a:r>
              <a:rPr lang="sv-SE" sz="2800" dirty="0" smtClean="0">
                <a:latin typeface="Times New Roman" pitchFamily="18" charset="0"/>
                <a:cs typeface="Times New Roman" pitchFamily="18" charset="0"/>
              </a:rPr>
              <a:t>Byggnader kan ha mindre värme-distributionssystem.</a:t>
            </a:r>
          </a:p>
          <a:p>
            <a:pPr marL="514350" indent="-514350">
              <a:buAutoNum type="arabicPeriod"/>
            </a:pPr>
            <a:endParaRPr lang="sv-SE" sz="2800" dirty="0" smtClean="0">
              <a:latin typeface="Times New Roman" pitchFamily="18" charset="0"/>
              <a:cs typeface="Times New Roman" pitchFamily="18" charset="0"/>
            </a:endParaRPr>
          </a:p>
          <a:p>
            <a:r>
              <a:rPr lang="sv-SE" sz="2800" dirty="0" smtClean="0">
                <a:latin typeface="Times New Roman" pitchFamily="18" charset="0"/>
                <a:cs typeface="Times New Roman" pitchFamily="18" charset="0"/>
              </a:rPr>
              <a:t>2. Energileverantörens kan ha mindre system för värmeproduktion och värmetransport.</a:t>
            </a:r>
          </a:p>
          <a:p>
            <a:endParaRPr lang="sv-SE" sz="2800" dirty="0" smtClean="0">
              <a:latin typeface="Times New Roman" pitchFamily="18" charset="0"/>
              <a:cs typeface="Times New Roman" pitchFamily="18" charset="0"/>
            </a:endParaRPr>
          </a:p>
          <a:p>
            <a:r>
              <a:rPr lang="sv-SE" sz="2800" dirty="0" smtClean="0">
                <a:latin typeface="Times New Roman" pitchFamily="18" charset="0"/>
                <a:cs typeface="Times New Roman" pitchFamily="18" charset="0"/>
              </a:rPr>
              <a:t>3. Tunga byggnader behöver inte jämn tillgång till värme utan värmetillförseln kan stängas av när värmen är dyr, vilket bör leda till sänkt värmekostnad.</a:t>
            </a:r>
          </a:p>
          <a:p>
            <a:endParaRPr lang="sv-SE" sz="2800" dirty="0" smtClean="0">
              <a:latin typeface="Times New Roman" pitchFamily="18" charset="0"/>
              <a:cs typeface="Times New Roman" pitchFamily="18" charset="0"/>
            </a:endParaRPr>
          </a:p>
          <a:p>
            <a:r>
              <a:rPr lang="sv-SE" sz="2800" dirty="0" smtClean="0">
                <a:latin typeface="Times New Roman" pitchFamily="18" charset="0"/>
                <a:cs typeface="Times New Roman" pitchFamily="18" charset="0"/>
              </a:rPr>
              <a:t>Detta kan ge ekonomiska och miljömässiga fördelar.</a:t>
            </a:r>
            <a:endParaRPr lang="sv-SE" sz="2800" dirty="0">
              <a:latin typeface="Times New Roman" pitchFamily="18" charset="0"/>
              <a:cs typeface="Times New Roman" pitchFamily="18" charset="0"/>
            </a:endParaRPr>
          </a:p>
        </p:txBody>
      </p:sp>
      <p:pic>
        <p:nvPicPr>
          <p:cNvPr id="6" name="Billede 5"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Huskvarna från ovan (2).JPG"/>
          <p:cNvPicPr>
            <a:picLocks noChangeAspect="1"/>
          </p:cNvPicPr>
          <p:nvPr/>
        </p:nvPicPr>
        <p:blipFill>
          <a:blip r:embed="rId3" cstate="print"/>
          <a:stretch>
            <a:fillRect/>
          </a:stretch>
        </p:blipFill>
        <p:spPr>
          <a:xfrm>
            <a:off x="-1662545" y="0"/>
            <a:ext cx="10806546" cy="6858000"/>
          </a:xfrm>
          <a:prstGeom prst="rect">
            <a:avLst/>
          </a:prstGeom>
        </p:spPr>
      </p:pic>
      <p:sp>
        <p:nvSpPr>
          <p:cNvPr id="2" name="textruta 1"/>
          <p:cNvSpPr txBox="1"/>
          <p:nvPr/>
        </p:nvSpPr>
        <p:spPr>
          <a:xfrm>
            <a:off x="-1044624" y="476672"/>
            <a:ext cx="9577064" cy="3970318"/>
          </a:xfrm>
          <a:prstGeom prst="rect">
            <a:avLst/>
          </a:prstGeom>
          <a:solidFill>
            <a:schemeClr val="bg1">
              <a:lumMod val="95000"/>
            </a:schemeClr>
          </a:solidFill>
        </p:spPr>
        <p:txBody>
          <a:bodyPr wrap="square" rtlCol="0">
            <a:spAutoFit/>
          </a:bodyPr>
          <a:lstStyle/>
          <a:p>
            <a:r>
              <a:rPr lang="sv-SE" sz="2800" dirty="0" smtClean="0"/>
              <a:t>Tunga byggnader som inte kräver kontinuerlig värme/kyla</a:t>
            </a:r>
          </a:p>
          <a:p>
            <a:endParaRPr lang="sv-SE" sz="2800" dirty="0" smtClean="0"/>
          </a:p>
          <a:p>
            <a:r>
              <a:rPr lang="sv-SE" sz="2800" dirty="0"/>
              <a:t>Utjämnad värme/kyl-användning</a:t>
            </a:r>
          </a:p>
          <a:p>
            <a:endParaRPr lang="sv-SE" sz="2800" dirty="0"/>
          </a:p>
          <a:p>
            <a:r>
              <a:rPr lang="sv-SE" sz="2800" dirty="0"/>
              <a:t>Billigare och mer miljövänlig energi</a:t>
            </a:r>
          </a:p>
          <a:p>
            <a:endParaRPr lang="sv-SE" sz="2800" dirty="0"/>
          </a:p>
          <a:p>
            <a:r>
              <a:rPr lang="sv-SE" sz="2800" dirty="0"/>
              <a:t>Intelligenta energidistributionssystem (”smart </a:t>
            </a:r>
            <a:r>
              <a:rPr lang="sv-SE" sz="2800" dirty="0" err="1"/>
              <a:t>grids</a:t>
            </a:r>
            <a:r>
              <a:rPr lang="sv-SE" sz="2800" dirty="0" smtClean="0"/>
              <a:t>”)</a:t>
            </a:r>
          </a:p>
          <a:p>
            <a:endParaRPr lang="sv-SE" sz="2800" dirty="0"/>
          </a:p>
          <a:p>
            <a:r>
              <a:rPr lang="sv-SE" sz="2800" dirty="0" smtClean="0"/>
              <a:t>En acceptans för att inomhus-temperaturen kan variera (±3 K?)</a:t>
            </a:r>
          </a:p>
        </p:txBody>
      </p:sp>
      <p:pic>
        <p:nvPicPr>
          <p:cNvPr id="4" name="Billede 3" descr="SamletEUogOKS-logo_farve_storDK.eps"/>
          <p:cNvPicPr>
            <a:picLocks noChangeAspect="1"/>
          </p:cNvPicPr>
          <p:nvPr/>
        </p:nvPicPr>
        <p:blipFill>
          <a:blip r:embed="rId4" cstate="print"/>
          <a:stretch>
            <a:fillRect/>
          </a:stretch>
        </p:blipFill>
        <p:spPr>
          <a:xfrm>
            <a:off x="8028384" y="6361613"/>
            <a:ext cx="971600" cy="4963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Titel 1"/>
          <p:cNvSpPr>
            <a:spLocks noGrp="1"/>
          </p:cNvSpPr>
          <p:nvPr>
            <p:ph type="ctrTitle"/>
          </p:nvPr>
        </p:nvSpPr>
        <p:spPr/>
        <p:txBody>
          <a:bodyPr>
            <a:normAutofit/>
          </a:bodyPr>
          <a:lstStyle/>
          <a:p>
            <a:r>
              <a:rPr lang="da-DK" dirty="0" smtClean="0"/>
              <a:t>Pilot Projekter</a:t>
            </a:r>
            <a:endParaRPr lang="en-US" dirty="0" smtClean="0"/>
          </a:p>
        </p:txBody>
      </p:sp>
      <p:sp>
        <p:nvSpPr>
          <p:cNvPr id="3" name="Undertitel 2"/>
          <p:cNvSpPr>
            <a:spLocks noGrp="1"/>
          </p:cNvSpPr>
          <p:nvPr>
            <p:ph type="subTitle" idx="1"/>
          </p:nvPr>
        </p:nvSpPr>
        <p:spPr/>
        <p:txBody>
          <a:bodyPr rtlCol="0">
            <a:normAutofit/>
          </a:bodyPr>
          <a:lstStyle/>
          <a:p>
            <a:pPr fontAlgn="auto">
              <a:spcAft>
                <a:spcPts val="0"/>
              </a:spcAft>
              <a:defRPr/>
            </a:pPr>
            <a:r>
              <a:rPr lang="da-DK" dirty="0" smtClean="0"/>
              <a:t>Aktivitet 5. BIM til verifikation af nationale krav til indeklima og energi</a:t>
            </a:r>
          </a:p>
        </p:txBody>
      </p:sp>
      <p:pic>
        <p:nvPicPr>
          <p:cNvPr id="1031" name="Picture 49"/>
          <p:cNvPicPr>
            <a:picLocks noChangeAspect="1" noChangeArrowheads="1"/>
          </p:cNvPicPr>
          <p:nvPr/>
        </p:nvPicPr>
        <p:blipFill>
          <a:blip r:embed="rId4" cstate="print"/>
          <a:srcRect/>
          <a:stretch>
            <a:fillRect/>
          </a:stretch>
        </p:blipFill>
        <p:spPr bwMode="auto">
          <a:xfrm>
            <a:off x="3708401" y="6021388"/>
            <a:ext cx="1409700" cy="457200"/>
          </a:xfrm>
          <a:prstGeom prst="rect">
            <a:avLst/>
          </a:prstGeom>
          <a:noFill/>
          <a:ln w="9525">
            <a:noFill/>
            <a:miter lim="800000"/>
            <a:headEnd/>
            <a:tailEnd/>
          </a:ln>
        </p:spPr>
      </p:pic>
      <p:pic>
        <p:nvPicPr>
          <p:cNvPr id="1032" name="Picture 31"/>
          <p:cNvPicPr>
            <a:picLocks noChangeAspect="1" noChangeArrowheads="1"/>
          </p:cNvPicPr>
          <p:nvPr/>
        </p:nvPicPr>
        <p:blipFill>
          <a:blip r:embed="rId5" cstate="print"/>
          <a:srcRect/>
          <a:stretch>
            <a:fillRect/>
          </a:stretch>
        </p:blipFill>
        <p:spPr bwMode="auto">
          <a:xfrm>
            <a:off x="6443663" y="5805489"/>
            <a:ext cx="1397000" cy="698500"/>
          </a:xfrm>
          <a:prstGeom prst="rect">
            <a:avLst/>
          </a:prstGeom>
          <a:noFill/>
          <a:ln w="9525">
            <a:noFill/>
            <a:miter lim="800000"/>
            <a:headEnd/>
            <a:tailEnd/>
          </a:ln>
        </p:spPr>
      </p:pic>
      <p:sp>
        <p:nvSpPr>
          <p:cNvPr id="1033"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6" name="Object 5"/>
          <p:cNvGraphicFramePr>
            <a:graphicFrameLocks noChangeAspect="1"/>
          </p:cNvGraphicFramePr>
          <p:nvPr/>
        </p:nvGraphicFramePr>
        <p:xfrm>
          <a:off x="1331913" y="6021388"/>
          <a:ext cx="1600200" cy="304800"/>
        </p:xfrm>
        <a:graphic>
          <a:graphicData uri="http://schemas.openxmlformats.org/presentationml/2006/ole">
            <p:oleObj spid="_x0000_s16386" name="Acrobat Document" r:id="rId6" imgW="10388600" imgH="1892300" progId="">
              <p:embed/>
            </p:oleObj>
          </a:graphicData>
        </a:graphic>
      </p:graphicFrame>
      <p:sp>
        <p:nvSpPr>
          <p:cNvPr id="1034" name="Rectangle 8"/>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1" name="Billede 10" descr="SamletEUogOKS-logo_farve_storDK.eps"/>
          <p:cNvPicPr>
            <a:picLocks noChangeAspect="1"/>
          </p:cNvPicPr>
          <p:nvPr/>
        </p:nvPicPr>
        <p:blipFill>
          <a:blip r:embed="rId7" cstate="print"/>
          <a:stretch>
            <a:fillRect/>
          </a:stretch>
        </p:blipFill>
        <p:spPr>
          <a:xfrm>
            <a:off x="4932040" y="260648"/>
            <a:ext cx="3933825" cy="200977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3787180"/>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r>
              <a:rPr lang="da-DK" smtClean="0"/>
              <a:t>Pilot Projects</a:t>
            </a:r>
            <a:endParaRPr lang="en-US" smtClean="0"/>
          </a:p>
        </p:txBody>
      </p:sp>
      <p:sp>
        <p:nvSpPr>
          <p:cNvPr id="2051" name="Undertitel 2"/>
          <p:cNvSpPr>
            <a:spLocks noGrp="1"/>
          </p:cNvSpPr>
          <p:nvPr>
            <p:ph type="body" idx="1"/>
          </p:nvPr>
        </p:nvSpPr>
        <p:spPr/>
        <p:txBody>
          <a:bodyPr/>
          <a:lstStyle/>
          <a:p>
            <a:pPr eaLnBrk="1" hangingPunct="1"/>
            <a:r>
              <a:rPr lang="da-DK" smtClean="0"/>
              <a:t>Pilot 4 – Nye bygninger</a:t>
            </a:r>
            <a:endParaRPr lang="en-US" smtClean="0"/>
          </a:p>
        </p:txBody>
      </p:sp>
      <p:sp>
        <p:nvSpPr>
          <p:cNvPr id="2052" name="Pladsholder til indhold 3"/>
          <p:cNvSpPr>
            <a:spLocks noGrp="1"/>
          </p:cNvSpPr>
          <p:nvPr>
            <p:ph sz="half" idx="2"/>
          </p:nvPr>
        </p:nvSpPr>
        <p:spPr/>
        <p:txBody>
          <a:bodyPr/>
          <a:lstStyle/>
          <a:p>
            <a:pPr eaLnBrk="1" hangingPunct="1">
              <a:buFont typeface="Arial" charset="0"/>
              <a:buNone/>
            </a:pPr>
            <a:r>
              <a:rPr lang="da-DK" smtClean="0"/>
              <a:t>	Produktivitetshøjnende </a:t>
            </a:r>
            <a:r>
              <a:rPr lang="da-DK" dirty="0" smtClean="0"/>
              <a:t>dansk/svensk projektering af energi i BIM for nye bygninger</a:t>
            </a:r>
          </a:p>
          <a:p>
            <a:pPr eaLnBrk="1" hangingPunct="1">
              <a:buFont typeface="Arial" charset="0"/>
              <a:buNone/>
            </a:pPr>
            <a:endParaRPr lang="da-DK" dirty="0" smtClean="0"/>
          </a:p>
          <a:p>
            <a:pPr eaLnBrk="1" hangingPunct="1">
              <a:buFont typeface="Arial" charset="0"/>
              <a:buNone/>
            </a:pPr>
            <a:endParaRPr lang="en-US" dirty="0" smtClean="0"/>
          </a:p>
          <a:p>
            <a:pPr eaLnBrk="1" hangingPunct="1">
              <a:buFont typeface="Arial" charset="0"/>
              <a:buNone/>
            </a:pPr>
            <a:endParaRPr lang="en-US" dirty="0" smtClean="0"/>
          </a:p>
        </p:txBody>
      </p:sp>
      <p:sp>
        <p:nvSpPr>
          <p:cNvPr id="2053" name="Pladsholder til tekst 4"/>
          <p:cNvSpPr>
            <a:spLocks noGrp="1"/>
          </p:cNvSpPr>
          <p:nvPr>
            <p:ph type="body" sz="quarter" idx="3"/>
          </p:nvPr>
        </p:nvSpPr>
        <p:spPr>
          <a:xfrm>
            <a:off x="4645025" y="1535113"/>
            <a:ext cx="4319588" cy="639762"/>
          </a:xfrm>
        </p:spPr>
        <p:txBody>
          <a:bodyPr/>
          <a:lstStyle/>
          <a:p>
            <a:pPr eaLnBrk="1" hangingPunct="1"/>
            <a:r>
              <a:rPr lang="da-DK" smtClean="0"/>
              <a:t>Pilot 5 – Eksisterende bygninger</a:t>
            </a:r>
            <a:endParaRPr lang="en-US" smtClean="0"/>
          </a:p>
        </p:txBody>
      </p:sp>
      <p:sp>
        <p:nvSpPr>
          <p:cNvPr id="2054" name="Pladsholder til indhold 5"/>
          <p:cNvSpPr>
            <a:spLocks noGrp="1"/>
          </p:cNvSpPr>
          <p:nvPr>
            <p:ph sz="quarter" idx="4"/>
          </p:nvPr>
        </p:nvSpPr>
        <p:spPr/>
        <p:txBody>
          <a:bodyPr/>
          <a:lstStyle/>
          <a:p>
            <a:pPr marL="450850" lvl="1" indent="6350" eaLnBrk="1" hangingPunct="1">
              <a:buFont typeface="Arial" charset="0"/>
              <a:buNone/>
            </a:pPr>
            <a:r>
              <a:rPr lang="da-DK" sz="2400" dirty="0" smtClean="0"/>
              <a:t>Fælles løsninger for energieffektivisering af eksisterende bygninger</a:t>
            </a:r>
            <a:endParaRPr lang="en-US" dirty="0" smtClean="0"/>
          </a:p>
        </p:txBody>
      </p:sp>
      <p:pic>
        <p:nvPicPr>
          <p:cNvPr id="7" name="Billede 6"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a-DK" smtClean="0"/>
              <a:t>Pilot 4</a:t>
            </a:r>
            <a:endParaRPr lang="en-US" smtClean="0"/>
          </a:p>
        </p:txBody>
      </p:sp>
      <p:sp>
        <p:nvSpPr>
          <p:cNvPr id="3" name="Pladsholder til indhold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da-DK" dirty="0" smtClean="0"/>
              <a:t>Hvordan kan energieffektiviteten forbedres ved brug af ICT ved energianalyser og brug af information gennem BIM (</a:t>
            </a:r>
            <a:r>
              <a:rPr lang="en-US" dirty="0" smtClean="0"/>
              <a:t>building information models)? </a:t>
            </a:r>
            <a:endParaRPr lang="da-DK" dirty="0" smtClean="0"/>
          </a:p>
          <a:p>
            <a:pPr eaLnBrk="1" fontAlgn="auto" hangingPunct="1">
              <a:spcAft>
                <a:spcPts val="0"/>
              </a:spcAft>
              <a:buFont typeface="Arial" pitchFamily="34" charset="0"/>
              <a:buChar char="•"/>
              <a:defRPr/>
            </a:pPr>
            <a:r>
              <a:rPr lang="da-DK" dirty="0" smtClean="0"/>
              <a:t>Målet er at skabe fælles løsninger for Danmark og Sverige, der giver arkitekter og ingeniører bedre muligheder</a:t>
            </a:r>
          </a:p>
          <a:p>
            <a:pPr lvl="1" eaLnBrk="1" fontAlgn="auto" hangingPunct="1">
              <a:spcAft>
                <a:spcPts val="0"/>
              </a:spcAft>
              <a:buFont typeface="Arial" pitchFamily="34" charset="0"/>
              <a:buChar char="–"/>
              <a:defRPr/>
            </a:pPr>
            <a:r>
              <a:rPr lang="da-DK" dirty="0" smtClean="0"/>
              <a:t>Større energibesparelse</a:t>
            </a:r>
          </a:p>
          <a:p>
            <a:pPr lvl="1" eaLnBrk="1" fontAlgn="auto" hangingPunct="1">
              <a:spcAft>
                <a:spcPts val="0"/>
              </a:spcAft>
              <a:buFont typeface="Arial" pitchFamily="34" charset="0"/>
              <a:buChar char="–"/>
              <a:defRPr/>
            </a:pPr>
            <a:r>
              <a:rPr lang="da-DK" dirty="0" smtClean="0"/>
              <a:t>Mulighed for samarbejde</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pic>
        <p:nvPicPr>
          <p:cNvPr id="4" name="Billede 3"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da-DK" smtClean="0"/>
              <a:t>Case 1 - Simulering og virkelighed</a:t>
            </a:r>
            <a:endParaRPr lang="en-US" smtClean="0"/>
          </a:p>
        </p:txBody>
      </p:sp>
      <p:sp>
        <p:nvSpPr>
          <p:cNvPr id="3" name="Pladsholder til indhold 2"/>
          <p:cNvSpPr>
            <a:spLocks noGrp="1"/>
          </p:cNvSpPr>
          <p:nvPr>
            <p:ph sz="half" idx="1"/>
          </p:nvPr>
        </p:nvSpPr>
        <p:spPr>
          <a:xfrm>
            <a:off x="457200" y="1341438"/>
            <a:ext cx="3467100" cy="3455987"/>
          </a:xfrm>
        </p:spPr>
        <p:txBody>
          <a:bodyPr rtlCol="0">
            <a:normAutofit lnSpcReduction="10000"/>
          </a:bodyPr>
          <a:lstStyle/>
          <a:p>
            <a:pPr eaLnBrk="1" fontAlgn="auto" hangingPunct="1">
              <a:spcAft>
                <a:spcPts val="0"/>
              </a:spcAft>
              <a:buFont typeface="Arial" pitchFamily="34" charset="0"/>
              <a:buChar char="•"/>
              <a:defRPr/>
            </a:pPr>
            <a:r>
              <a:rPr lang="en-GB" dirty="0" err="1" smtClean="0"/>
              <a:t>Sammenligning</a:t>
            </a:r>
            <a:endParaRPr lang="en-GB" dirty="0" smtClean="0"/>
          </a:p>
          <a:p>
            <a:pPr lvl="1" eaLnBrk="1" fontAlgn="auto" hangingPunct="1">
              <a:spcAft>
                <a:spcPts val="0"/>
              </a:spcAft>
              <a:buFont typeface="Arial" pitchFamily="34" charset="0"/>
              <a:buChar char="–"/>
              <a:defRPr/>
            </a:pPr>
            <a:r>
              <a:rPr lang="en-GB" dirty="0" err="1" smtClean="0"/>
              <a:t>Dynamiske</a:t>
            </a:r>
            <a:r>
              <a:rPr lang="en-GB" dirty="0" smtClean="0"/>
              <a:t> </a:t>
            </a:r>
            <a:r>
              <a:rPr lang="en-GB" dirty="0" err="1" smtClean="0"/>
              <a:t>værktøjer</a:t>
            </a:r>
            <a:endParaRPr lang="en-GB" dirty="0" smtClean="0"/>
          </a:p>
          <a:p>
            <a:pPr lvl="2" eaLnBrk="1" fontAlgn="auto" hangingPunct="1">
              <a:spcAft>
                <a:spcPts val="0"/>
              </a:spcAft>
              <a:buFont typeface="Arial" pitchFamily="34" charset="0"/>
              <a:buChar char="–"/>
              <a:defRPr/>
            </a:pPr>
            <a:r>
              <a:rPr lang="en-GB" dirty="0" smtClean="0"/>
              <a:t>IESVE</a:t>
            </a:r>
          </a:p>
          <a:p>
            <a:pPr lvl="2" eaLnBrk="1" fontAlgn="auto" hangingPunct="1">
              <a:spcAft>
                <a:spcPts val="0"/>
              </a:spcAft>
              <a:buFont typeface="Arial" pitchFamily="34" charset="0"/>
              <a:buChar char="–"/>
              <a:defRPr/>
            </a:pPr>
            <a:r>
              <a:rPr lang="en-GB" dirty="0" err="1" smtClean="0"/>
              <a:t>WinDesign</a:t>
            </a:r>
            <a:endParaRPr lang="en-GB" dirty="0" smtClean="0"/>
          </a:p>
          <a:p>
            <a:pPr lvl="1" eaLnBrk="1" fontAlgn="auto" hangingPunct="1">
              <a:spcAft>
                <a:spcPts val="0"/>
              </a:spcAft>
              <a:buFont typeface="Arial" pitchFamily="34" charset="0"/>
              <a:buChar char="–"/>
              <a:defRPr/>
            </a:pPr>
            <a:r>
              <a:rPr lang="en-GB" dirty="0" smtClean="0"/>
              <a:t>Simple </a:t>
            </a:r>
            <a:r>
              <a:rPr lang="en-GB" dirty="0" err="1" smtClean="0"/>
              <a:t>værktøjer</a:t>
            </a:r>
            <a:endParaRPr lang="en-GB" dirty="0" smtClean="0"/>
          </a:p>
          <a:p>
            <a:pPr lvl="2" eaLnBrk="1" fontAlgn="auto" hangingPunct="1">
              <a:spcAft>
                <a:spcPts val="0"/>
              </a:spcAft>
              <a:buFont typeface="Arial" pitchFamily="34" charset="0"/>
              <a:buChar char="–"/>
              <a:defRPr/>
            </a:pPr>
            <a:r>
              <a:rPr lang="en-GB" dirty="0" smtClean="0"/>
              <a:t>Be10</a:t>
            </a:r>
          </a:p>
          <a:p>
            <a:pPr lvl="2" eaLnBrk="1" fontAlgn="auto" hangingPunct="1">
              <a:spcAft>
                <a:spcPts val="0"/>
              </a:spcAft>
              <a:buFont typeface="Arial" pitchFamily="34" charset="0"/>
              <a:buChar char="–"/>
              <a:defRPr/>
            </a:pPr>
            <a:r>
              <a:rPr lang="en-GB" dirty="0" smtClean="0"/>
              <a:t>PHPP</a:t>
            </a:r>
          </a:p>
          <a:p>
            <a:pPr lvl="1" eaLnBrk="1" fontAlgn="auto" hangingPunct="1">
              <a:spcAft>
                <a:spcPts val="0"/>
              </a:spcAft>
              <a:buFont typeface="Arial" pitchFamily="34" charset="0"/>
              <a:buChar char="–"/>
              <a:defRPr/>
            </a:pPr>
            <a:r>
              <a:rPr lang="en-GB" dirty="0" err="1" smtClean="0"/>
              <a:t>Målte</a:t>
            </a:r>
            <a:r>
              <a:rPr lang="en-GB" dirty="0" smtClean="0"/>
              <a:t> </a:t>
            </a:r>
            <a:r>
              <a:rPr lang="en-GB" dirty="0" err="1" smtClean="0"/>
              <a:t>værdier</a:t>
            </a:r>
            <a:endParaRPr lang="en-GB" dirty="0" smtClean="0"/>
          </a:p>
        </p:txBody>
      </p:sp>
      <p:sp>
        <p:nvSpPr>
          <p:cNvPr id="5" name="Pladsholder til indhold 4"/>
          <p:cNvSpPr>
            <a:spLocks noGrp="1"/>
          </p:cNvSpPr>
          <p:nvPr>
            <p:ph sz="half" idx="2"/>
          </p:nvPr>
        </p:nvSpPr>
        <p:spPr>
          <a:xfrm>
            <a:off x="4067175" y="1341438"/>
            <a:ext cx="4752975" cy="5327650"/>
          </a:xfrm>
        </p:spPr>
        <p:txBody>
          <a:bodyPr rtlCol="0">
            <a:normAutofit lnSpcReduction="10000"/>
          </a:bodyPr>
          <a:lstStyle/>
          <a:p>
            <a:pPr eaLnBrk="1" fontAlgn="auto" hangingPunct="1">
              <a:spcAft>
                <a:spcPts val="0"/>
              </a:spcAft>
              <a:buFont typeface="Arial" pitchFamily="34" charset="0"/>
              <a:buChar char="•"/>
              <a:defRPr/>
            </a:pPr>
            <a:r>
              <a:rPr lang="en-GB" dirty="0" smtClean="0"/>
              <a:t>Hus </a:t>
            </a:r>
            <a:r>
              <a:rPr lang="en-GB" dirty="0" err="1" smtClean="0"/>
              <a:t>i</a:t>
            </a:r>
            <a:r>
              <a:rPr lang="en-GB" dirty="0" smtClean="0"/>
              <a:t> </a:t>
            </a:r>
            <a:r>
              <a:rPr lang="en-GB" dirty="0" err="1" smtClean="0"/>
              <a:t>Allerød</a:t>
            </a:r>
            <a:r>
              <a:rPr lang="en-GB" dirty="0" smtClean="0"/>
              <a:t>, </a:t>
            </a:r>
            <a:r>
              <a:rPr lang="en-GB" dirty="0" err="1" smtClean="0"/>
              <a:t>Danmark</a:t>
            </a:r>
            <a:endParaRPr lang="en-GB" dirty="0" smtClean="0"/>
          </a:p>
          <a:p>
            <a:pPr eaLnBrk="1" fontAlgn="auto" hangingPunct="1">
              <a:spcAft>
                <a:spcPts val="0"/>
              </a:spcAft>
              <a:buFont typeface="Arial" pitchFamily="34" charset="0"/>
              <a:buChar char="•"/>
              <a:defRPr/>
            </a:pPr>
            <a:r>
              <a:rPr lang="en-GB" dirty="0" err="1" smtClean="0"/>
              <a:t>Termisk</a:t>
            </a:r>
            <a:r>
              <a:rPr lang="en-GB" dirty="0" smtClean="0"/>
              <a:t> </a:t>
            </a:r>
            <a:r>
              <a:rPr lang="en-GB" dirty="0" err="1" smtClean="0"/>
              <a:t>indeklima</a:t>
            </a:r>
            <a:endParaRPr lang="en-GB" dirty="0" smtClean="0"/>
          </a:p>
          <a:p>
            <a:pPr lvl="1" eaLnBrk="1" fontAlgn="auto" hangingPunct="1">
              <a:spcAft>
                <a:spcPts val="0"/>
              </a:spcAft>
              <a:buFont typeface="Arial" pitchFamily="34" charset="0"/>
              <a:buChar char="•"/>
              <a:defRPr/>
            </a:pPr>
            <a:r>
              <a:rPr lang="en-GB" dirty="0" smtClean="0"/>
              <a:t>De </a:t>
            </a:r>
            <a:r>
              <a:rPr lang="en-GB" dirty="0" err="1" smtClean="0"/>
              <a:t>dynamiske</a:t>
            </a:r>
            <a:r>
              <a:rPr lang="en-GB" dirty="0" smtClean="0"/>
              <a:t> </a:t>
            </a:r>
            <a:r>
              <a:rPr lang="en-GB" dirty="0" err="1" smtClean="0"/>
              <a:t>værktøjer</a:t>
            </a:r>
            <a:r>
              <a:rPr lang="en-GB" dirty="0" smtClean="0"/>
              <a:t> </a:t>
            </a:r>
            <a:r>
              <a:rPr lang="en-GB" dirty="0" err="1" smtClean="0"/>
              <a:t>opdagede</a:t>
            </a:r>
            <a:r>
              <a:rPr lang="en-GB" dirty="0" smtClean="0"/>
              <a:t> </a:t>
            </a:r>
            <a:r>
              <a:rPr lang="en-GB" dirty="0" err="1" smtClean="0"/>
              <a:t>overophedning</a:t>
            </a:r>
            <a:endParaRPr lang="en-GB" dirty="0" smtClean="0"/>
          </a:p>
          <a:p>
            <a:pPr lvl="1" eaLnBrk="1" fontAlgn="auto" hangingPunct="1">
              <a:spcAft>
                <a:spcPts val="0"/>
              </a:spcAft>
              <a:buFont typeface="Arial" pitchFamily="34" charset="0"/>
              <a:buChar char="•"/>
              <a:defRPr/>
            </a:pPr>
            <a:r>
              <a:rPr lang="en-GB" dirty="0" err="1" smtClean="0"/>
              <a:t>Zoneopdeling</a:t>
            </a:r>
            <a:endParaRPr lang="en-GB" dirty="0" smtClean="0"/>
          </a:p>
          <a:p>
            <a:pPr eaLnBrk="1" fontAlgn="auto" hangingPunct="1">
              <a:spcAft>
                <a:spcPts val="0"/>
              </a:spcAft>
              <a:buFont typeface="Arial" pitchFamily="34" charset="0"/>
              <a:buChar char="•"/>
              <a:defRPr/>
            </a:pPr>
            <a:r>
              <a:rPr lang="en-GB" dirty="0" err="1" smtClean="0"/>
              <a:t>Energibehov</a:t>
            </a:r>
            <a:r>
              <a:rPr lang="en-GB" dirty="0" smtClean="0"/>
              <a:t> </a:t>
            </a:r>
            <a:r>
              <a:rPr lang="en-GB" dirty="0" err="1" smtClean="0"/>
              <a:t>til</a:t>
            </a:r>
            <a:r>
              <a:rPr lang="en-GB" dirty="0" smtClean="0"/>
              <a:t> </a:t>
            </a:r>
            <a:r>
              <a:rPr lang="en-GB" dirty="0" err="1" smtClean="0"/>
              <a:t>opvarmning</a:t>
            </a:r>
            <a:endParaRPr lang="en-GB" dirty="0" smtClean="0"/>
          </a:p>
          <a:p>
            <a:pPr lvl="1" eaLnBrk="1" fontAlgn="auto" hangingPunct="1">
              <a:spcAft>
                <a:spcPts val="0"/>
              </a:spcAft>
              <a:buFont typeface="Arial" pitchFamily="34" charset="0"/>
              <a:buChar char="•"/>
              <a:defRPr/>
            </a:pPr>
            <a:r>
              <a:rPr lang="en-GB" dirty="0" smtClean="0"/>
              <a:t>De </a:t>
            </a:r>
            <a:r>
              <a:rPr lang="en-GB" dirty="0" err="1" smtClean="0"/>
              <a:t>dynamiske</a:t>
            </a:r>
            <a:r>
              <a:rPr lang="en-GB" dirty="0" smtClean="0"/>
              <a:t> </a:t>
            </a:r>
            <a:r>
              <a:rPr lang="en-GB" dirty="0" err="1" smtClean="0"/>
              <a:t>simuleringsværktøjer</a:t>
            </a:r>
            <a:r>
              <a:rPr lang="en-GB" dirty="0" smtClean="0"/>
              <a:t> </a:t>
            </a:r>
            <a:r>
              <a:rPr lang="en-GB" dirty="0" err="1" smtClean="0"/>
              <a:t>forudsiger</a:t>
            </a:r>
            <a:r>
              <a:rPr lang="en-GB" dirty="0" smtClean="0"/>
              <a:t> et </a:t>
            </a:r>
            <a:r>
              <a:rPr lang="en-GB" dirty="0" err="1" smtClean="0"/>
              <a:t>højere</a:t>
            </a:r>
            <a:r>
              <a:rPr lang="en-GB" dirty="0" smtClean="0"/>
              <a:t> </a:t>
            </a:r>
            <a:r>
              <a:rPr lang="en-GB" dirty="0" err="1" smtClean="0"/>
              <a:t>forbrug</a:t>
            </a:r>
            <a:r>
              <a:rPr lang="en-GB" dirty="0" smtClean="0"/>
              <a:t> end de  simple</a:t>
            </a:r>
          </a:p>
          <a:p>
            <a:pPr lvl="1" eaLnBrk="1" fontAlgn="auto" hangingPunct="1">
              <a:spcAft>
                <a:spcPts val="0"/>
              </a:spcAft>
              <a:buFont typeface="Arial" pitchFamily="34" charset="0"/>
              <a:buChar char="•"/>
              <a:defRPr/>
            </a:pPr>
            <a:r>
              <a:rPr lang="en-GB" dirty="0" err="1" smtClean="0"/>
              <a:t>Tættere</a:t>
            </a:r>
            <a:r>
              <a:rPr lang="en-GB" dirty="0" smtClean="0"/>
              <a:t> </a:t>
            </a:r>
            <a:r>
              <a:rPr lang="en-GB" dirty="0" err="1" smtClean="0"/>
              <a:t>på</a:t>
            </a:r>
            <a:r>
              <a:rPr lang="en-GB" dirty="0" smtClean="0"/>
              <a:t> de </a:t>
            </a:r>
            <a:r>
              <a:rPr lang="en-GB" dirty="0" err="1" smtClean="0"/>
              <a:t>virkelige</a:t>
            </a:r>
            <a:r>
              <a:rPr lang="en-GB" dirty="0" smtClean="0"/>
              <a:t> </a:t>
            </a:r>
            <a:r>
              <a:rPr lang="en-GB" dirty="0" err="1" smtClean="0"/>
              <a:t>forhold</a:t>
            </a:r>
            <a:endParaRPr lang="en-GB" dirty="0" smtClean="0"/>
          </a:p>
          <a:p>
            <a:pPr eaLnBrk="1" fontAlgn="auto" hangingPunct="1">
              <a:spcAft>
                <a:spcPts val="0"/>
              </a:spcAft>
              <a:buFont typeface="Arial" charset="0"/>
              <a:buNone/>
              <a:defRPr/>
            </a:pPr>
            <a:endParaRPr lang="en-GB" dirty="0" smtClean="0"/>
          </a:p>
        </p:txBody>
      </p:sp>
      <p:pic>
        <p:nvPicPr>
          <p:cNvPr id="4101" name="Billede 3" descr="1.jpg"/>
          <p:cNvPicPr>
            <a:picLocks noChangeAspect="1" noChangeArrowheads="1"/>
          </p:cNvPicPr>
          <p:nvPr/>
        </p:nvPicPr>
        <p:blipFill>
          <a:blip r:embed="rId3" cstate="print"/>
          <a:srcRect/>
          <a:stretch>
            <a:fillRect/>
          </a:stretch>
        </p:blipFill>
        <p:spPr bwMode="auto">
          <a:xfrm>
            <a:off x="179388" y="4941888"/>
            <a:ext cx="3132137" cy="1708150"/>
          </a:xfrm>
          <a:prstGeom prst="rect">
            <a:avLst/>
          </a:prstGeom>
          <a:noFill/>
          <a:ln w="9525">
            <a:noFill/>
            <a:miter lim="800000"/>
            <a:headEnd/>
            <a:tailEnd/>
          </a:ln>
        </p:spPr>
      </p:pic>
      <p:pic>
        <p:nvPicPr>
          <p:cNvPr id="6" name="Billede 5" descr="SamletEUogOKS-logo_farve_storDK.eps"/>
          <p:cNvPicPr>
            <a:picLocks noChangeAspect="1"/>
          </p:cNvPicPr>
          <p:nvPr/>
        </p:nvPicPr>
        <p:blipFill>
          <a:blip r:embed="rId4" cstate="print"/>
          <a:stretch>
            <a:fillRect/>
          </a:stretch>
        </p:blipFill>
        <p:spPr>
          <a:xfrm>
            <a:off x="8028384" y="6361613"/>
            <a:ext cx="971600" cy="4963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a-DK" smtClean="0"/>
              <a:t>Case 2 – Målt energiramme</a:t>
            </a:r>
            <a:endParaRPr lang="en-US" smtClean="0"/>
          </a:p>
        </p:txBody>
      </p:sp>
      <p:sp>
        <p:nvSpPr>
          <p:cNvPr id="3" name="Pladsholder til indhold 2"/>
          <p:cNvSpPr>
            <a:spLocks noGrp="1"/>
          </p:cNvSpPr>
          <p:nvPr>
            <p:ph sz="half" idx="1"/>
          </p:nvPr>
        </p:nvSpPr>
        <p:spPr>
          <a:xfrm>
            <a:off x="457200" y="1600200"/>
            <a:ext cx="4402138" cy="4525963"/>
          </a:xfrm>
        </p:spPr>
        <p:txBody>
          <a:bodyPr>
            <a:normAutofit fontScale="77500" lnSpcReduction="20000"/>
          </a:bodyPr>
          <a:lstStyle/>
          <a:p>
            <a:pPr eaLnBrk="1" hangingPunct="1">
              <a:defRPr/>
            </a:pPr>
            <a:r>
              <a:rPr lang="da-DK" dirty="0" smtClean="0"/>
              <a:t>I Sverige skal det faktiske energiforbrug måles over 12 måneder inden for de første 2 år</a:t>
            </a:r>
          </a:p>
          <a:p>
            <a:pPr eaLnBrk="1" hangingPunct="1">
              <a:defRPr/>
            </a:pPr>
            <a:r>
              <a:rPr lang="da-DK" dirty="0" smtClean="0"/>
              <a:t>To  etagebygninger med boliger bygget som </a:t>
            </a:r>
            <a:r>
              <a:rPr lang="da-DK" dirty="0" err="1" smtClean="0"/>
              <a:t>passivhuse</a:t>
            </a:r>
            <a:r>
              <a:rPr lang="da-DK" dirty="0" smtClean="0"/>
              <a:t> undersøges</a:t>
            </a:r>
          </a:p>
          <a:p>
            <a:pPr eaLnBrk="1" hangingPunct="1">
              <a:defRPr/>
            </a:pPr>
            <a:r>
              <a:rPr lang="da-DK" dirty="0" smtClean="0"/>
              <a:t>Benytter beregningsprogrammet IDA-ICE</a:t>
            </a:r>
          </a:p>
          <a:p>
            <a:pPr eaLnBrk="1" hangingPunct="1">
              <a:defRPr/>
            </a:pPr>
            <a:r>
              <a:rPr lang="da-DK" dirty="0" smtClean="0"/>
              <a:t>Krav</a:t>
            </a:r>
          </a:p>
          <a:p>
            <a:pPr lvl="1" eaLnBrk="1" hangingPunct="1">
              <a:defRPr/>
            </a:pPr>
            <a:r>
              <a:rPr lang="da-DK" dirty="0" smtClean="0"/>
              <a:t>Varmeforbrug max 10 W/m2 opvarmet etageareal</a:t>
            </a:r>
          </a:p>
          <a:p>
            <a:pPr lvl="1" eaLnBrk="1" hangingPunct="1">
              <a:defRPr/>
            </a:pPr>
            <a:r>
              <a:rPr lang="da-DK" dirty="0" smtClean="0"/>
              <a:t>Samlet energiforbrug max 45 kWh/m2 om året i den sydvendte zone</a:t>
            </a:r>
          </a:p>
        </p:txBody>
      </p:sp>
      <p:sp>
        <p:nvSpPr>
          <p:cNvPr id="4" name="Pladsholder til indhold 3"/>
          <p:cNvSpPr>
            <a:spLocks noGrp="1"/>
          </p:cNvSpPr>
          <p:nvPr>
            <p:ph sz="half" idx="2"/>
          </p:nvPr>
        </p:nvSpPr>
        <p:spPr>
          <a:xfrm>
            <a:off x="5148263" y="1600200"/>
            <a:ext cx="3538537" cy="4525963"/>
          </a:xfrm>
        </p:spPr>
        <p:txBody>
          <a:bodyPr>
            <a:normAutofit fontScale="77500" lnSpcReduction="20000"/>
          </a:bodyPr>
          <a:lstStyle/>
          <a:p>
            <a:pPr eaLnBrk="1" hangingPunct="1">
              <a:defRPr/>
            </a:pPr>
            <a:r>
              <a:rPr lang="da-DK" dirty="0" smtClean="0"/>
              <a:t>Simuleringer kan være gode til at forudsige energiforbrug og termiske forhold</a:t>
            </a:r>
          </a:p>
          <a:p>
            <a:pPr lvl="1" eaLnBrk="1" hangingPunct="1">
              <a:defRPr/>
            </a:pPr>
            <a:r>
              <a:rPr lang="da-DK" dirty="0" smtClean="0"/>
              <a:t>Bygningerne overholder </a:t>
            </a:r>
            <a:r>
              <a:rPr lang="da-DK" dirty="0" err="1" smtClean="0"/>
              <a:t>passivhuskravet</a:t>
            </a:r>
            <a:endParaRPr lang="da-DK" dirty="0" smtClean="0"/>
          </a:p>
          <a:p>
            <a:pPr eaLnBrk="1" hangingPunct="1">
              <a:defRPr/>
            </a:pPr>
            <a:r>
              <a:rPr lang="da-DK" dirty="0" smtClean="0"/>
              <a:t>Der er en mindre forskel, der kan skyldes forskelle i vejrdata, brugeradfærd mv.</a:t>
            </a:r>
          </a:p>
          <a:p>
            <a:pPr lvl="1" eaLnBrk="1" hangingPunct="1">
              <a:defRPr/>
            </a:pPr>
            <a:r>
              <a:rPr lang="da-DK" dirty="0" smtClean="0"/>
              <a:t>Tolerancer afhjælper forskel</a:t>
            </a:r>
          </a:p>
          <a:p>
            <a:pPr lvl="1" eaLnBrk="1" hangingPunct="1">
              <a:defRPr/>
            </a:pPr>
            <a:r>
              <a:rPr lang="da-DK" dirty="0" smtClean="0"/>
              <a:t>Opdater simuleringen med de faktiske forhold</a:t>
            </a:r>
          </a:p>
          <a:p>
            <a:pPr eaLnBrk="1" hangingPunct="1">
              <a:defRPr/>
            </a:pPr>
            <a:endParaRPr lang="en-US" dirty="0"/>
          </a:p>
        </p:txBody>
      </p:sp>
      <p:pic>
        <p:nvPicPr>
          <p:cNvPr id="5" name="Billede 4" descr="SamletEUogOKS-logo_farve_storDK.eps"/>
          <p:cNvPicPr>
            <a:picLocks noChangeAspect="1"/>
          </p:cNvPicPr>
          <p:nvPr/>
        </p:nvPicPr>
        <p:blipFill>
          <a:blip r:embed="rId2" cstate="print"/>
          <a:stretch>
            <a:fillRect/>
          </a:stretch>
        </p:blipFill>
        <p:spPr>
          <a:xfrm>
            <a:off x="8028384" y="6361613"/>
            <a:ext cx="971600" cy="4963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a-DK" smtClean="0"/>
              <a:t>Case 3 – Optimering mod lavenergi</a:t>
            </a:r>
            <a:endParaRPr lang="en-US" smtClean="0"/>
          </a:p>
        </p:txBody>
      </p:sp>
      <p:sp>
        <p:nvSpPr>
          <p:cNvPr id="3" name="Pladsholder til indhold 2"/>
          <p:cNvSpPr>
            <a:spLocks noGrp="1"/>
          </p:cNvSpPr>
          <p:nvPr>
            <p:ph sz="half" idx="1"/>
          </p:nvPr>
        </p:nvSpPr>
        <p:spPr>
          <a:xfrm>
            <a:off x="457200" y="1600200"/>
            <a:ext cx="3467100" cy="4525963"/>
          </a:xfrm>
        </p:spPr>
        <p:txBody>
          <a:bodyPr>
            <a:normAutofit fontScale="77500" lnSpcReduction="20000"/>
          </a:bodyPr>
          <a:lstStyle/>
          <a:p>
            <a:pPr eaLnBrk="1" hangingPunct="1">
              <a:defRPr/>
            </a:pPr>
            <a:r>
              <a:rPr lang="da-DK" dirty="0" smtClean="0"/>
              <a:t>Enfamilieshus optimeret til 2020</a:t>
            </a:r>
          </a:p>
          <a:p>
            <a:pPr lvl="1" eaLnBrk="1" hangingPunct="1">
              <a:defRPr/>
            </a:pPr>
            <a:r>
              <a:rPr lang="da-DK" dirty="0" smtClean="0"/>
              <a:t>Lavt energiforbrug</a:t>
            </a:r>
          </a:p>
          <a:p>
            <a:pPr lvl="1" eaLnBrk="1" hangingPunct="1">
              <a:defRPr/>
            </a:pPr>
            <a:r>
              <a:rPr lang="da-DK" dirty="0" smtClean="0"/>
              <a:t>Godt indeklima</a:t>
            </a:r>
          </a:p>
          <a:p>
            <a:pPr lvl="1" eaLnBrk="1" hangingPunct="1">
              <a:defRPr/>
            </a:pPr>
            <a:r>
              <a:rPr lang="da-DK" dirty="0" smtClean="0"/>
              <a:t>Optimeret dagslys</a:t>
            </a:r>
          </a:p>
          <a:p>
            <a:pPr eaLnBrk="1" hangingPunct="1">
              <a:defRPr/>
            </a:pPr>
            <a:r>
              <a:rPr lang="da-DK" dirty="0" smtClean="0"/>
              <a:t>Dagslysforhold undersøgt i </a:t>
            </a:r>
            <a:r>
              <a:rPr lang="da-DK" dirty="0" err="1" smtClean="0"/>
              <a:t>Velux</a:t>
            </a:r>
            <a:r>
              <a:rPr lang="da-DK" dirty="0" smtClean="0"/>
              <a:t> Visualiser</a:t>
            </a:r>
          </a:p>
          <a:p>
            <a:pPr lvl="1" eaLnBrk="1" hangingPunct="1">
              <a:defRPr/>
            </a:pPr>
            <a:r>
              <a:rPr lang="da-DK" dirty="0" smtClean="0"/>
              <a:t>Eksisterende forhold</a:t>
            </a:r>
          </a:p>
          <a:p>
            <a:pPr lvl="1" eaLnBrk="1" hangingPunct="1">
              <a:defRPr/>
            </a:pPr>
            <a:r>
              <a:rPr lang="da-DK" dirty="0" smtClean="0"/>
              <a:t>Forskellige placeringer og størrelser</a:t>
            </a:r>
          </a:p>
          <a:p>
            <a:pPr eaLnBrk="1" hangingPunct="1">
              <a:defRPr/>
            </a:pPr>
            <a:r>
              <a:rPr lang="da-DK" dirty="0" smtClean="0"/>
              <a:t>Termisk indeklima undersøges i </a:t>
            </a:r>
            <a:r>
              <a:rPr lang="da-DK" dirty="0" err="1" smtClean="0"/>
              <a:t>WinDesign</a:t>
            </a:r>
            <a:endParaRPr lang="da-DK" dirty="0" smtClean="0"/>
          </a:p>
          <a:p>
            <a:pPr lvl="1" eaLnBrk="1" hangingPunct="1">
              <a:defRPr/>
            </a:pPr>
            <a:r>
              <a:rPr lang="da-DK" dirty="0" smtClean="0"/>
              <a:t>Vinduer</a:t>
            </a:r>
          </a:p>
          <a:p>
            <a:pPr lvl="1" eaLnBrk="1" hangingPunct="1">
              <a:defRPr/>
            </a:pPr>
            <a:r>
              <a:rPr lang="da-DK" dirty="0" smtClean="0"/>
              <a:t>Termisk masse</a:t>
            </a:r>
          </a:p>
          <a:p>
            <a:pPr eaLnBrk="1" hangingPunct="1">
              <a:defRPr/>
            </a:pPr>
            <a:endParaRPr lang="en-US" dirty="0"/>
          </a:p>
        </p:txBody>
      </p:sp>
      <p:sp>
        <p:nvSpPr>
          <p:cNvPr id="4" name="Pladsholder til indhold 3"/>
          <p:cNvSpPr>
            <a:spLocks noGrp="1"/>
          </p:cNvSpPr>
          <p:nvPr>
            <p:ph sz="half" idx="2"/>
          </p:nvPr>
        </p:nvSpPr>
        <p:spPr>
          <a:xfrm>
            <a:off x="3995738" y="1600200"/>
            <a:ext cx="4691062" cy="2333625"/>
          </a:xfrm>
        </p:spPr>
        <p:txBody>
          <a:bodyPr>
            <a:normAutofit fontScale="77500" lnSpcReduction="20000"/>
          </a:bodyPr>
          <a:lstStyle/>
          <a:p>
            <a:pPr eaLnBrk="1" hangingPunct="1">
              <a:defRPr/>
            </a:pPr>
            <a:r>
              <a:rPr lang="da-DK" dirty="0" smtClean="0"/>
              <a:t>Et simpelt dynamisk værktøj kan bruges til at designe huse der opfylder fremtidens energikrav</a:t>
            </a:r>
          </a:p>
          <a:p>
            <a:pPr eaLnBrk="1" hangingPunct="1">
              <a:defRPr/>
            </a:pPr>
            <a:r>
              <a:rPr lang="en-GB" dirty="0" smtClean="0"/>
              <a:t>Høj </a:t>
            </a:r>
            <a:r>
              <a:rPr lang="en-GB" dirty="0" err="1" smtClean="0"/>
              <a:t>varmekapacitet</a:t>
            </a:r>
            <a:endParaRPr lang="en-GB" dirty="0" smtClean="0"/>
          </a:p>
          <a:p>
            <a:pPr lvl="1" eaLnBrk="1" hangingPunct="1">
              <a:defRPr/>
            </a:pPr>
            <a:r>
              <a:rPr lang="en-GB" dirty="0" err="1" smtClean="0"/>
              <a:t>Større</a:t>
            </a:r>
            <a:r>
              <a:rPr lang="en-GB" dirty="0" smtClean="0"/>
              <a:t> </a:t>
            </a:r>
            <a:r>
              <a:rPr lang="en-GB" dirty="0" err="1" smtClean="0"/>
              <a:t>vinduer</a:t>
            </a:r>
            <a:endParaRPr lang="en-GB" dirty="0" smtClean="0"/>
          </a:p>
          <a:p>
            <a:pPr lvl="1" eaLnBrk="1" hangingPunct="1">
              <a:defRPr/>
            </a:pPr>
            <a:r>
              <a:rPr lang="en-GB" dirty="0" err="1" smtClean="0"/>
              <a:t>Højere</a:t>
            </a:r>
            <a:r>
              <a:rPr lang="en-GB" dirty="0" smtClean="0"/>
              <a:t> g-</a:t>
            </a:r>
            <a:r>
              <a:rPr lang="en-GB" dirty="0" err="1" smtClean="0"/>
              <a:t>værdi</a:t>
            </a:r>
            <a:endParaRPr lang="en-GB" dirty="0" smtClean="0"/>
          </a:p>
          <a:p>
            <a:pPr lvl="1" eaLnBrk="1" hangingPunct="1">
              <a:defRPr/>
            </a:pPr>
            <a:r>
              <a:rPr lang="en-GB" dirty="0" err="1" smtClean="0"/>
              <a:t>Lavere</a:t>
            </a:r>
            <a:r>
              <a:rPr lang="en-GB" dirty="0" smtClean="0"/>
              <a:t> </a:t>
            </a:r>
            <a:r>
              <a:rPr lang="en-GB" dirty="0" err="1" smtClean="0"/>
              <a:t>varmebehov</a:t>
            </a:r>
            <a:endParaRPr lang="en-GB" dirty="0" smtClean="0"/>
          </a:p>
        </p:txBody>
      </p:sp>
      <p:pic>
        <p:nvPicPr>
          <p:cNvPr id="6149" name="Picture 16"/>
          <p:cNvPicPr>
            <a:picLocks noChangeAspect="1" noChangeArrowheads="1"/>
          </p:cNvPicPr>
          <p:nvPr/>
        </p:nvPicPr>
        <p:blipFill>
          <a:blip r:embed="rId2" cstate="print"/>
          <a:srcRect l="16550" t="21913" r="13937" b="9543"/>
          <a:stretch>
            <a:fillRect/>
          </a:stretch>
        </p:blipFill>
        <p:spPr bwMode="auto">
          <a:xfrm>
            <a:off x="3908425" y="3956050"/>
            <a:ext cx="5235575" cy="2901950"/>
          </a:xfrm>
          <a:prstGeom prst="rect">
            <a:avLst/>
          </a:prstGeom>
          <a:noFill/>
          <a:ln w="9525">
            <a:noFill/>
            <a:miter lim="800000"/>
            <a:headEnd/>
            <a:tailEnd/>
          </a:ln>
        </p:spPr>
      </p:pic>
      <p:pic>
        <p:nvPicPr>
          <p:cNvPr id="6" name="Billede 5"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a-DK" smtClean="0"/>
              <a:t>Pilot 5</a:t>
            </a:r>
            <a:endParaRPr lang="en-US" smtClean="0"/>
          </a:p>
        </p:txBody>
      </p:sp>
      <p:sp>
        <p:nvSpPr>
          <p:cNvPr id="3" name="Pladsholder til indhold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da-DK" dirty="0" smtClean="0"/>
              <a:t>Energieffektiv renovering af eksisterende bygninger</a:t>
            </a:r>
          </a:p>
          <a:p>
            <a:pPr eaLnBrk="1" fontAlgn="auto" hangingPunct="1">
              <a:spcAft>
                <a:spcPts val="0"/>
              </a:spcAft>
              <a:buFont typeface="Arial" pitchFamily="34" charset="0"/>
              <a:buChar char="•"/>
              <a:defRPr/>
            </a:pPr>
            <a:r>
              <a:rPr lang="da-DK" dirty="0" smtClean="0"/>
              <a:t>En fælles forståelse for energirenovering i Danmark og Sverige</a:t>
            </a:r>
          </a:p>
          <a:p>
            <a:pPr lvl="1" eaLnBrk="1" fontAlgn="auto" hangingPunct="1">
              <a:spcAft>
                <a:spcPts val="0"/>
              </a:spcAft>
              <a:buFont typeface="Arial" pitchFamily="34" charset="0"/>
              <a:buChar char="•"/>
              <a:defRPr/>
            </a:pPr>
            <a:r>
              <a:rPr lang="da-DK" dirty="0" smtClean="0"/>
              <a:t>Udvidet forretningsområde</a:t>
            </a:r>
          </a:p>
          <a:p>
            <a:pPr lvl="1" eaLnBrk="1" fontAlgn="auto" hangingPunct="1">
              <a:spcAft>
                <a:spcPts val="0"/>
              </a:spcAft>
              <a:buFont typeface="Arial" pitchFamily="34" charset="0"/>
              <a:buChar char="•"/>
              <a:defRPr/>
            </a:pPr>
            <a:r>
              <a:rPr lang="da-DK" dirty="0" smtClean="0"/>
              <a:t>Produkter og ydelser kan sælges på tværs af grænsen</a:t>
            </a:r>
          </a:p>
          <a:p>
            <a:pPr eaLnBrk="1" fontAlgn="auto" hangingPunct="1">
              <a:spcAft>
                <a:spcPts val="0"/>
              </a:spcAft>
              <a:buFont typeface="Arial" pitchFamily="34" charset="0"/>
              <a:buChar char="•"/>
              <a:defRPr/>
            </a:pPr>
            <a:r>
              <a:rPr lang="da-DK" dirty="0" smtClean="0"/>
              <a:t>Målet er at skabe fælles løsninger der kan give arkitekter og ingeniører bedre muligheder inden for lavenergirenovering</a:t>
            </a:r>
            <a:endParaRPr lang="en-US" dirty="0" smtClean="0"/>
          </a:p>
          <a:p>
            <a:pPr eaLnBrk="1" fontAlgn="auto" hangingPunct="1">
              <a:spcAft>
                <a:spcPts val="0"/>
              </a:spcAft>
              <a:buFont typeface="Arial" pitchFamily="34" charset="0"/>
              <a:buChar char="•"/>
              <a:defRPr/>
            </a:pPr>
            <a:endParaRPr lang="da-DK"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p:txBody>
      </p:sp>
      <p:pic>
        <p:nvPicPr>
          <p:cNvPr id="4" name="Billede 3" descr="SamletEUogOKS-logo_farve_storDK.eps"/>
          <p:cNvPicPr>
            <a:picLocks noChangeAspect="1"/>
          </p:cNvPicPr>
          <p:nvPr/>
        </p:nvPicPr>
        <p:blipFill>
          <a:blip r:embed="rId2" cstate="print"/>
          <a:stretch>
            <a:fillRect/>
          </a:stretch>
        </p:blipFill>
        <p:spPr>
          <a:xfrm>
            <a:off x="8028384" y="6361613"/>
            <a:ext cx="971600" cy="4963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a-DK" dirty="0" smtClean="0"/>
              <a:t>Mål og </a:t>
            </a:r>
            <a:r>
              <a:rPr lang="da-DK" dirty="0" err="1" smtClean="0"/>
              <a:t>Aktiviter</a:t>
            </a:r>
            <a:endParaRPr lang="da-DK" dirty="0" smtClean="0"/>
          </a:p>
        </p:txBody>
      </p:sp>
      <p:sp>
        <p:nvSpPr>
          <p:cNvPr id="5" name="Pladsholder til tekst 4"/>
          <p:cNvSpPr>
            <a:spLocks noGrp="1"/>
          </p:cNvSpPr>
          <p:nvPr>
            <p:ph type="body" idx="1"/>
          </p:nvPr>
        </p:nvSpPr>
        <p:spPr/>
        <p:txBody>
          <a:bodyPr/>
          <a:lstStyle/>
          <a:p>
            <a:r>
              <a:rPr lang="en-US" dirty="0" err="1" smtClean="0"/>
              <a:t>Mål</a:t>
            </a:r>
            <a:endParaRPr lang="en-US" dirty="0"/>
          </a:p>
        </p:txBody>
      </p:sp>
      <p:sp>
        <p:nvSpPr>
          <p:cNvPr id="3075" name="Pladsholder til indhold 2"/>
          <p:cNvSpPr>
            <a:spLocks noGrp="1"/>
          </p:cNvSpPr>
          <p:nvPr>
            <p:ph sz="half" idx="2"/>
          </p:nvPr>
        </p:nvSpPr>
        <p:spPr/>
        <p:txBody>
          <a:bodyPr/>
          <a:lstStyle/>
          <a:p>
            <a:pPr>
              <a:buFont typeface="Arial" pitchFamily="34" charset="0"/>
              <a:buChar char="•"/>
            </a:pPr>
            <a:r>
              <a:rPr lang="da-DK" dirty="0" smtClean="0"/>
              <a:t>Behandle danske og svenske energikrav efter samme model</a:t>
            </a:r>
          </a:p>
          <a:p>
            <a:pPr>
              <a:buFont typeface="Arial" pitchFamily="34" charset="0"/>
              <a:buChar char="•"/>
            </a:pPr>
            <a:r>
              <a:rPr lang="da-DK" dirty="0" smtClean="0"/>
              <a:t>Forbedre løsninger baseret på udredning af de danske og svenske alternativer</a:t>
            </a:r>
          </a:p>
          <a:p>
            <a:pPr>
              <a:buFont typeface="Arial" pitchFamily="34" charset="0"/>
              <a:buChar char="•"/>
            </a:pPr>
            <a:r>
              <a:rPr lang="da-DK" dirty="0" smtClean="0"/>
              <a:t>Skabe fælles løsninger</a:t>
            </a:r>
          </a:p>
          <a:p>
            <a:pPr>
              <a:buFont typeface="Arial" charset="0"/>
              <a:buNone/>
            </a:pPr>
            <a:endParaRPr lang="en-US" dirty="0" smtClean="0"/>
          </a:p>
          <a:p>
            <a:endParaRPr lang="en-US" dirty="0" smtClean="0"/>
          </a:p>
        </p:txBody>
      </p:sp>
      <p:sp>
        <p:nvSpPr>
          <p:cNvPr id="6" name="Pladsholder til tekst 5"/>
          <p:cNvSpPr>
            <a:spLocks noGrp="1"/>
          </p:cNvSpPr>
          <p:nvPr>
            <p:ph type="body" sz="quarter" idx="3"/>
          </p:nvPr>
        </p:nvSpPr>
        <p:spPr/>
        <p:txBody>
          <a:bodyPr/>
          <a:lstStyle/>
          <a:p>
            <a:r>
              <a:rPr lang="da-DK" dirty="0" smtClean="0"/>
              <a:t>Aktiviteter</a:t>
            </a:r>
            <a:endParaRPr lang="da-DK" dirty="0"/>
          </a:p>
        </p:txBody>
      </p:sp>
      <p:sp>
        <p:nvSpPr>
          <p:cNvPr id="7" name="Pladsholder til indhold 6"/>
          <p:cNvSpPr>
            <a:spLocks noGrp="1"/>
          </p:cNvSpPr>
          <p:nvPr>
            <p:ph sz="quarter" idx="4"/>
          </p:nvPr>
        </p:nvSpPr>
        <p:spPr/>
        <p:txBody>
          <a:bodyPr/>
          <a:lstStyle/>
          <a:p>
            <a:r>
              <a:rPr lang="da-DK" dirty="0" err="1" smtClean="0"/>
              <a:t>Mapning</a:t>
            </a:r>
            <a:r>
              <a:rPr lang="da-DK" dirty="0" smtClean="0"/>
              <a:t> af regler og forhold i de to lande</a:t>
            </a:r>
          </a:p>
          <a:p>
            <a:r>
              <a:rPr lang="da-DK" dirty="0" smtClean="0"/>
              <a:t>Udvikling af beregningsprogram</a:t>
            </a:r>
          </a:p>
          <a:p>
            <a:r>
              <a:rPr lang="da-DK" dirty="0" smtClean="0"/>
              <a:t>Undersøge nye metoder til grundlag for samarbejde</a:t>
            </a:r>
          </a:p>
          <a:p>
            <a:r>
              <a:rPr lang="da-DK" dirty="0" smtClean="0"/>
              <a:t>Afprøvning på udvalgte cases</a:t>
            </a:r>
            <a:endParaRPr lang="en-US" dirty="0"/>
          </a:p>
        </p:txBody>
      </p:sp>
      <p:pic>
        <p:nvPicPr>
          <p:cNvPr id="8" name="Billede 7"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16724888"/>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a-DK" smtClean="0"/>
              <a:t>Pilot 5</a:t>
            </a:r>
            <a:endParaRPr lang="en-US" smtClean="0"/>
          </a:p>
        </p:txBody>
      </p:sp>
      <p:sp>
        <p:nvSpPr>
          <p:cNvPr id="8195" name="Pladsholder til indhold 2"/>
          <p:cNvSpPr>
            <a:spLocks noGrp="1"/>
          </p:cNvSpPr>
          <p:nvPr>
            <p:ph idx="1"/>
          </p:nvPr>
        </p:nvSpPr>
        <p:spPr>
          <a:xfrm>
            <a:off x="457200" y="1600200"/>
            <a:ext cx="8229600" cy="2692400"/>
          </a:xfrm>
        </p:spPr>
        <p:txBody>
          <a:bodyPr/>
          <a:lstStyle/>
          <a:p>
            <a:pPr lvl="1" eaLnBrk="1" hangingPunct="1"/>
            <a:r>
              <a:rPr lang="da-DK" smtClean="0"/>
              <a:t>3 demohuse</a:t>
            </a:r>
          </a:p>
          <a:p>
            <a:pPr lvl="1" eaLnBrk="1" hangingPunct="1"/>
            <a:r>
              <a:rPr lang="da-DK" smtClean="0"/>
              <a:t>Langsigtet planlægning af omfattende og rentabel renovering</a:t>
            </a:r>
          </a:p>
          <a:p>
            <a:pPr lvl="1" eaLnBrk="1" hangingPunct="1"/>
            <a:r>
              <a:rPr lang="da-DK" smtClean="0"/>
              <a:t>Inkluder funktioner, energiforbedringer og bygningsdelenes levetid – Fremtidssikring</a:t>
            </a:r>
          </a:p>
          <a:p>
            <a:pPr lvl="1" eaLnBrk="1" hangingPunct="1"/>
            <a:endParaRPr lang="da-DK" smtClean="0"/>
          </a:p>
        </p:txBody>
      </p:sp>
      <p:pic>
        <p:nvPicPr>
          <p:cNvPr id="8196" name="Billede 4" descr="P4160204.JPG"/>
          <p:cNvPicPr>
            <a:picLocks noChangeAspect="1"/>
          </p:cNvPicPr>
          <p:nvPr/>
        </p:nvPicPr>
        <p:blipFill>
          <a:blip r:embed="rId2" cstate="print"/>
          <a:srcRect l="2499" t="4314" r="2499" b="5687"/>
          <a:stretch>
            <a:fillRect/>
          </a:stretch>
        </p:blipFill>
        <p:spPr bwMode="auto">
          <a:xfrm>
            <a:off x="323850" y="4365625"/>
            <a:ext cx="3040063" cy="2160588"/>
          </a:xfrm>
          <a:prstGeom prst="rect">
            <a:avLst/>
          </a:prstGeom>
          <a:noFill/>
          <a:ln w="9525">
            <a:noFill/>
            <a:miter lim="800000"/>
            <a:headEnd/>
            <a:tailEnd/>
          </a:ln>
        </p:spPr>
      </p:pic>
      <p:pic>
        <p:nvPicPr>
          <p:cNvPr id="8197" name="Billede 5" descr="P4120217.JPG"/>
          <p:cNvPicPr>
            <a:picLocks noChangeAspect="1"/>
          </p:cNvPicPr>
          <p:nvPr/>
        </p:nvPicPr>
        <p:blipFill>
          <a:blip r:embed="rId3" cstate="print"/>
          <a:srcRect l="827" t="1997" r="827" b="1997"/>
          <a:stretch>
            <a:fillRect/>
          </a:stretch>
        </p:blipFill>
        <p:spPr bwMode="auto">
          <a:xfrm>
            <a:off x="5867400" y="4365625"/>
            <a:ext cx="2951163" cy="2160588"/>
          </a:xfrm>
          <a:prstGeom prst="rect">
            <a:avLst/>
          </a:prstGeom>
          <a:noFill/>
          <a:ln w="9525">
            <a:noFill/>
            <a:miter lim="800000"/>
            <a:headEnd/>
            <a:tailEnd/>
          </a:ln>
        </p:spPr>
      </p:pic>
      <p:pic>
        <p:nvPicPr>
          <p:cNvPr id="8198" name="Picture 7" descr="C:\Users\matg\Documents\Matilde\01 Mine Projekter\01 Parcelrenovering\Demohuse\Vedbendvej 6\Billeder\5 dec 11\PC050101.JPG"/>
          <p:cNvPicPr>
            <a:picLocks noChangeAspect="1" noChangeArrowheads="1"/>
          </p:cNvPicPr>
          <p:nvPr/>
        </p:nvPicPr>
        <p:blipFill>
          <a:blip r:embed="rId4" cstate="print"/>
          <a:srcRect t="13702" r="41219" b="20728"/>
          <a:stretch>
            <a:fillRect/>
          </a:stretch>
        </p:blipFill>
        <p:spPr bwMode="auto">
          <a:xfrm>
            <a:off x="3276600" y="4365625"/>
            <a:ext cx="2581275" cy="2159000"/>
          </a:xfrm>
          <a:prstGeom prst="rect">
            <a:avLst/>
          </a:prstGeom>
          <a:noFill/>
          <a:ln w="9525">
            <a:noFill/>
            <a:miter lim="800000"/>
            <a:headEnd/>
            <a:tailEnd/>
          </a:ln>
        </p:spPr>
      </p:pic>
      <p:pic>
        <p:nvPicPr>
          <p:cNvPr id="7" name="Billede 6" descr="SamletEUogOKS-logo_farve_storDK.eps"/>
          <p:cNvPicPr>
            <a:picLocks noChangeAspect="1"/>
          </p:cNvPicPr>
          <p:nvPr/>
        </p:nvPicPr>
        <p:blipFill>
          <a:blip r:embed="rId5" cstate="print"/>
          <a:stretch>
            <a:fillRect/>
          </a:stretch>
        </p:blipFill>
        <p:spPr>
          <a:xfrm>
            <a:off x="8028384" y="6361613"/>
            <a:ext cx="971600" cy="4963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el 1"/>
          <p:cNvSpPr>
            <a:spLocks noGrp="1"/>
          </p:cNvSpPr>
          <p:nvPr>
            <p:ph type="title"/>
          </p:nvPr>
        </p:nvSpPr>
        <p:spPr>
          <a:xfrm>
            <a:off x="468313" y="260350"/>
            <a:ext cx="8229600" cy="1143000"/>
          </a:xfrm>
        </p:spPr>
        <p:txBody>
          <a:bodyPr/>
          <a:lstStyle/>
          <a:p>
            <a:pPr eaLnBrk="1" hangingPunct="1"/>
            <a:r>
              <a:rPr lang="da-DK" smtClean="0"/>
              <a:t>Resultater</a:t>
            </a:r>
            <a:endParaRPr lang="en-US" smtClean="0"/>
          </a:p>
        </p:txBody>
      </p:sp>
      <p:sp>
        <p:nvSpPr>
          <p:cNvPr id="4" name="Pladsholder til indhold 2"/>
          <p:cNvSpPr txBox="1">
            <a:spLocks/>
          </p:cNvSpPr>
          <p:nvPr/>
        </p:nvSpPr>
        <p:spPr bwMode="auto">
          <a:xfrm>
            <a:off x="3132138" y="2852738"/>
            <a:ext cx="2817812" cy="3744912"/>
          </a:xfrm>
          <a:prstGeom prst="rect">
            <a:avLst/>
          </a:prstGeom>
          <a:ln>
            <a:headEnd/>
            <a:tailEnd/>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342900" indent="-342900">
              <a:spcBef>
                <a:spcPct val="20000"/>
              </a:spcBef>
              <a:defRPr/>
            </a:pPr>
            <a:r>
              <a:rPr lang="da-DK" sz="3200" dirty="0">
                <a:solidFill>
                  <a:schemeClr val="tx1"/>
                </a:solidFill>
              </a:rPr>
              <a:t>Hus 2</a:t>
            </a:r>
          </a:p>
          <a:p>
            <a:pPr marL="85725" indent="-85725">
              <a:spcBef>
                <a:spcPct val="20000"/>
              </a:spcBef>
              <a:defRPr/>
            </a:pPr>
            <a:r>
              <a:rPr lang="da-DK" sz="3200" dirty="0">
                <a:solidFill>
                  <a:schemeClr val="tx1"/>
                </a:solidFill>
              </a:rPr>
              <a:t>Energibehov reduceret med 56%</a:t>
            </a:r>
          </a:p>
          <a:p>
            <a:pPr marL="85725" indent="-85725">
              <a:spcBef>
                <a:spcPct val="20000"/>
              </a:spcBef>
              <a:defRPr/>
            </a:pPr>
            <a:r>
              <a:rPr lang="da-DK" sz="3200" dirty="0">
                <a:solidFill>
                  <a:schemeClr val="tx1"/>
                </a:solidFill>
              </a:rPr>
              <a:t>Fra C til A1</a:t>
            </a:r>
          </a:p>
          <a:p>
            <a:pPr marL="85725" indent="-85725">
              <a:spcBef>
                <a:spcPct val="20000"/>
              </a:spcBef>
              <a:defRPr/>
            </a:pPr>
            <a:r>
              <a:rPr lang="da-DK" sz="3200" dirty="0">
                <a:solidFill>
                  <a:schemeClr val="tx1"/>
                </a:solidFill>
              </a:rPr>
              <a:t>Investering 470.000 kr.</a:t>
            </a:r>
          </a:p>
          <a:p>
            <a:pPr marL="85725" indent="-85725">
              <a:spcBef>
                <a:spcPct val="20000"/>
              </a:spcBef>
              <a:defRPr/>
            </a:pPr>
            <a:r>
              <a:rPr lang="da-DK" sz="3200" dirty="0">
                <a:solidFill>
                  <a:schemeClr val="tx1"/>
                </a:solidFill>
              </a:rPr>
              <a:t>CCE 0,93 kr./kWh</a:t>
            </a:r>
          </a:p>
          <a:p>
            <a:pPr marL="85725" indent="-85725">
              <a:spcBef>
                <a:spcPct val="20000"/>
              </a:spcBef>
              <a:defRPr/>
            </a:pPr>
            <a:r>
              <a:rPr lang="da-DK" sz="3200" dirty="0">
                <a:solidFill>
                  <a:schemeClr val="tx1"/>
                </a:solidFill>
              </a:rPr>
              <a:t>TBT 49 år</a:t>
            </a:r>
          </a:p>
          <a:p>
            <a:pPr marL="342900" indent="-342900">
              <a:spcBef>
                <a:spcPct val="20000"/>
              </a:spcBef>
              <a:buFontTx/>
              <a:buChar char="-"/>
              <a:defRPr/>
            </a:pPr>
            <a:endParaRPr lang="da-DK" sz="3200" dirty="0">
              <a:solidFill>
                <a:schemeClr val="tx1"/>
              </a:solidFill>
            </a:endParaRPr>
          </a:p>
          <a:p>
            <a:pPr marL="342900" indent="-342900">
              <a:spcBef>
                <a:spcPct val="20000"/>
              </a:spcBef>
              <a:defRPr/>
            </a:pPr>
            <a:endParaRPr lang="en-US" sz="3200" dirty="0">
              <a:solidFill>
                <a:schemeClr val="tx1"/>
              </a:solidFill>
            </a:endParaRPr>
          </a:p>
        </p:txBody>
      </p:sp>
      <p:sp>
        <p:nvSpPr>
          <p:cNvPr id="5" name="Pladsholder til indhold 2"/>
          <p:cNvSpPr txBox="1">
            <a:spLocks/>
          </p:cNvSpPr>
          <p:nvPr/>
        </p:nvSpPr>
        <p:spPr bwMode="auto">
          <a:xfrm>
            <a:off x="6084888" y="2852738"/>
            <a:ext cx="2817812" cy="3744912"/>
          </a:xfrm>
          <a:prstGeom prst="rect">
            <a:avLst/>
          </a:prstGeom>
          <a:ln>
            <a:headEnd/>
            <a:tailEnd/>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342900" indent="-342900">
              <a:spcBef>
                <a:spcPct val="20000"/>
              </a:spcBef>
              <a:defRPr/>
            </a:pPr>
            <a:r>
              <a:rPr lang="da-DK" sz="3200" dirty="0">
                <a:solidFill>
                  <a:schemeClr val="tx1"/>
                </a:solidFill>
              </a:rPr>
              <a:t>Hus 3</a:t>
            </a:r>
          </a:p>
          <a:p>
            <a:pPr marL="85725" indent="-85725">
              <a:spcBef>
                <a:spcPct val="20000"/>
              </a:spcBef>
              <a:defRPr/>
            </a:pPr>
            <a:r>
              <a:rPr lang="da-DK" sz="3200" dirty="0">
                <a:solidFill>
                  <a:schemeClr val="tx1"/>
                </a:solidFill>
              </a:rPr>
              <a:t>Energibehov reduceret med 57%</a:t>
            </a:r>
          </a:p>
          <a:p>
            <a:pPr marL="85725" indent="-85725">
              <a:spcBef>
                <a:spcPct val="20000"/>
              </a:spcBef>
              <a:defRPr/>
            </a:pPr>
            <a:r>
              <a:rPr lang="da-DK" sz="3200" dirty="0">
                <a:solidFill>
                  <a:schemeClr val="tx1"/>
                </a:solidFill>
              </a:rPr>
              <a:t>Fra C til A2</a:t>
            </a:r>
          </a:p>
          <a:p>
            <a:pPr marL="85725" indent="-85725">
              <a:spcBef>
                <a:spcPct val="20000"/>
              </a:spcBef>
              <a:defRPr/>
            </a:pPr>
            <a:r>
              <a:rPr lang="da-DK" sz="3200" dirty="0">
                <a:solidFill>
                  <a:schemeClr val="tx1"/>
                </a:solidFill>
              </a:rPr>
              <a:t>Investering 464.000 kr.</a:t>
            </a:r>
          </a:p>
          <a:p>
            <a:pPr marL="85725" indent="-85725">
              <a:spcBef>
                <a:spcPct val="20000"/>
              </a:spcBef>
              <a:defRPr/>
            </a:pPr>
            <a:r>
              <a:rPr lang="da-DK" sz="3200" dirty="0">
                <a:solidFill>
                  <a:schemeClr val="tx1"/>
                </a:solidFill>
              </a:rPr>
              <a:t>CCE 0,73 kr./kWh</a:t>
            </a:r>
          </a:p>
          <a:p>
            <a:pPr marL="85725" indent="-85725">
              <a:spcBef>
                <a:spcPct val="20000"/>
              </a:spcBef>
              <a:defRPr/>
            </a:pPr>
            <a:r>
              <a:rPr lang="da-DK" sz="3200" dirty="0">
                <a:solidFill>
                  <a:schemeClr val="tx1"/>
                </a:solidFill>
              </a:rPr>
              <a:t>TBT 35 år</a:t>
            </a:r>
          </a:p>
          <a:p>
            <a:pPr marL="85725" indent="-85725">
              <a:spcBef>
                <a:spcPct val="20000"/>
              </a:spcBef>
              <a:defRPr/>
            </a:pPr>
            <a:endParaRPr lang="da-DK" sz="3200" dirty="0">
              <a:solidFill>
                <a:schemeClr val="tx1"/>
              </a:solidFill>
            </a:endParaRPr>
          </a:p>
          <a:p>
            <a:pPr marL="342900" indent="-342900">
              <a:spcBef>
                <a:spcPct val="20000"/>
              </a:spcBef>
              <a:defRPr/>
            </a:pPr>
            <a:endParaRPr lang="en-US" sz="3200" dirty="0">
              <a:solidFill>
                <a:schemeClr val="tx1"/>
              </a:solidFill>
            </a:endParaRPr>
          </a:p>
        </p:txBody>
      </p:sp>
      <p:sp>
        <p:nvSpPr>
          <p:cNvPr id="7" name="Pladsholder til indhold 2"/>
          <p:cNvSpPr txBox="1">
            <a:spLocks/>
          </p:cNvSpPr>
          <p:nvPr/>
        </p:nvSpPr>
        <p:spPr bwMode="auto">
          <a:xfrm>
            <a:off x="179388" y="2852738"/>
            <a:ext cx="2819400" cy="3744912"/>
          </a:xfrm>
          <a:prstGeom prst="rect">
            <a:avLst/>
          </a:prstGeom>
          <a:ln>
            <a:headEnd/>
            <a:tailEnd/>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342900" indent="-342900">
              <a:spcBef>
                <a:spcPct val="20000"/>
              </a:spcBef>
              <a:defRPr/>
            </a:pPr>
            <a:r>
              <a:rPr lang="da-DK" sz="3200" dirty="0">
                <a:solidFill>
                  <a:schemeClr val="tx1"/>
                </a:solidFill>
              </a:rPr>
              <a:t>Hus 1 </a:t>
            </a:r>
          </a:p>
          <a:p>
            <a:pPr marL="85725" indent="-85725">
              <a:spcBef>
                <a:spcPct val="20000"/>
              </a:spcBef>
              <a:defRPr/>
            </a:pPr>
            <a:r>
              <a:rPr lang="da-DK" sz="3200" dirty="0">
                <a:solidFill>
                  <a:schemeClr val="tx1"/>
                </a:solidFill>
              </a:rPr>
              <a:t>Energibehov reduceret med 70%</a:t>
            </a:r>
          </a:p>
          <a:p>
            <a:pPr marL="85725" indent="-85725">
              <a:spcBef>
                <a:spcPct val="20000"/>
              </a:spcBef>
              <a:defRPr/>
            </a:pPr>
            <a:r>
              <a:rPr lang="da-DK" sz="3200" dirty="0">
                <a:solidFill>
                  <a:schemeClr val="tx1"/>
                </a:solidFill>
              </a:rPr>
              <a:t>Fra E til A2</a:t>
            </a:r>
            <a:endParaRPr lang="en-US" sz="3200" dirty="0">
              <a:solidFill>
                <a:schemeClr val="tx1"/>
              </a:solidFill>
            </a:endParaRPr>
          </a:p>
          <a:p>
            <a:pPr marL="85725" indent="-85725">
              <a:spcBef>
                <a:spcPct val="20000"/>
              </a:spcBef>
              <a:defRPr/>
            </a:pPr>
            <a:r>
              <a:rPr lang="da-DK" sz="3200" dirty="0">
                <a:solidFill>
                  <a:schemeClr val="tx1"/>
                </a:solidFill>
              </a:rPr>
              <a:t>Investering 659.000 kr.</a:t>
            </a:r>
          </a:p>
          <a:p>
            <a:pPr marL="85725" indent="-85725">
              <a:spcBef>
                <a:spcPct val="20000"/>
              </a:spcBef>
              <a:defRPr/>
            </a:pPr>
            <a:r>
              <a:rPr lang="da-DK" sz="3200" dirty="0">
                <a:solidFill>
                  <a:schemeClr val="tx1"/>
                </a:solidFill>
              </a:rPr>
              <a:t>CCE 0,55 </a:t>
            </a:r>
            <a:r>
              <a:rPr lang="da-DK" sz="3200" dirty="0" err="1">
                <a:solidFill>
                  <a:schemeClr val="tx1"/>
                </a:solidFill>
              </a:rPr>
              <a:t>kr./kWt</a:t>
            </a:r>
            <a:endParaRPr lang="da-DK" sz="3200" dirty="0">
              <a:solidFill>
                <a:schemeClr val="tx1"/>
              </a:solidFill>
            </a:endParaRPr>
          </a:p>
          <a:p>
            <a:pPr marL="85725" indent="-85725">
              <a:spcBef>
                <a:spcPct val="20000"/>
              </a:spcBef>
              <a:defRPr/>
            </a:pPr>
            <a:r>
              <a:rPr lang="da-DK" sz="3200" dirty="0">
                <a:solidFill>
                  <a:schemeClr val="tx1"/>
                </a:solidFill>
              </a:rPr>
              <a:t>TBT 30 år</a:t>
            </a:r>
          </a:p>
          <a:p>
            <a:pPr marL="85725" indent="-85725">
              <a:spcBef>
                <a:spcPct val="20000"/>
              </a:spcBef>
              <a:defRPr/>
            </a:pPr>
            <a:endParaRPr lang="da-DK" sz="3200" dirty="0">
              <a:solidFill>
                <a:schemeClr val="tx1"/>
              </a:solidFill>
            </a:endParaRPr>
          </a:p>
        </p:txBody>
      </p:sp>
      <p:sp>
        <p:nvSpPr>
          <p:cNvPr id="9222" name="Tekstboks 7"/>
          <p:cNvSpPr txBox="1">
            <a:spLocks noChangeArrowheads="1"/>
          </p:cNvSpPr>
          <p:nvPr/>
        </p:nvSpPr>
        <p:spPr bwMode="auto">
          <a:xfrm>
            <a:off x="250825" y="1268413"/>
            <a:ext cx="8642350" cy="954087"/>
          </a:xfrm>
          <a:prstGeom prst="rect">
            <a:avLst/>
          </a:prstGeom>
          <a:noFill/>
          <a:ln w="9525">
            <a:noFill/>
            <a:miter lim="800000"/>
            <a:headEnd/>
            <a:tailEnd/>
          </a:ln>
        </p:spPr>
        <p:txBody>
          <a:bodyPr>
            <a:spAutoFit/>
          </a:bodyPr>
          <a:lstStyle/>
          <a:p>
            <a:r>
              <a:rPr lang="da-DK" sz="2800"/>
              <a:t>Forbedringer: nyt tag og loft, ventilationsanlæg, efterisolering af facade nye vinduer, evt. ovenlys</a:t>
            </a:r>
            <a:endParaRPr lang="en-US" sz="2800"/>
          </a:p>
        </p:txBody>
      </p:sp>
      <p:pic>
        <p:nvPicPr>
          <p:cNvPr id="8" name="Billede 7" descr="SamletEUogOKS-logo_farve_storDK.eps"/>
          <p:cNvPicPr>
            <a:picLocks noChangeAspect="1"/>
          </p:cNvPicPr>
          <p:nvPr/>
        </p:nvPicPr>
        <p:blipFill>
          <a:blip r:embed="rId2" cstate="print"/>
          <a:stretch>
            <a:fillRect/>
          </a:stretch>
        </p:blipFill>
        <p:spPr>
          <a:xfrm>
            <a:off x="8028384" y="6361613"/>
            <a:ext cx="971600" cy="4963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Titel 1"/>
          <p:cNvSpPr>
            <a:spLocks noGrp="1"/>
          </p:cNvSpPr>
          <p:nvPr>
            <p:ph type="ctrTitle"/>
          </p:nvPr>
        </p:nvSpPr>
        <p:spPr/>
        <p:txBody>
          <a:bodyPr>
            <a:normAutofit/>
          </a:bodyPr>
          <a:lstStyle/>
          <a:p>
            <a:r>
              <a:rPr lang="da-DK" dirty="0" smtClean="0"/>
              <a:t>Energiprojektering og energiberegningsprogram</a:t>
            </a:r>
            <a:endParaRPr lang="en-US" dirty="0" smtClean="0"/>
          </a:p>
        </p:txBody>
      </p:sp>
      <p:sp>
        <p:nvSpPr>
          <p:cNvPr id="3" name="Undertitel 2"/>
          <p:cNvSpPr>
            <a:spLocks noGrp="1"/>
          </p:cNvSpPr>
          <p:nvPr>
            <p:ph type="subTitle" idx="1"/>
          </p:nvPr>
        </p:nvSpPr>
        <p:spPr/>
        <p:txBody>
          <a:bodyPr rtlCol="0">
            <a:normAutofit/>
          </a:bodyPr>
          <a:lstStyle/>
          <a:p>
            <a:pPr fontAlgn="auto">
              <a:spcAft>
                <a:spcPts val="0"/>
              </a:spcAft>
              <a:defRPr/>
            </a:pPr>
            <a:r>
              <a:rPr lang="da-DK" dirty="0" smtClean="0"/>
              <a:t>Aktivitet 5. BIM til verifikation af nationale krav til indeklima og energi</a:t>
            </a:r>
          </a:p>
        </p:txBody>
      </p:sp>
      <p:pic>
        <p:nvPicPr>
          <p:cNvPr id="1031" name="Picture 49"/>
          <p:cNvPicPr>
            <a:picLocks noChangeAspect="1" noChangeArrowheads="1"/>
          </p:cNvPicPr>
          <p:nvPr/>
        </p:nvPicPr>
        <p:blipFill>
          <a:blip r:embed="rId4" cstate="print"/>
          <a:srcRect/>
          <a:stretch>
            <a:fillRect/>
          </a:stretch>
        </p:blipFill>
        <p:spPr bwMode="auto">
          <a:xfrm>
            <a:off x="3708401" y="6021388"/>
            <a:ext cx="1409700" cy="457200"/>
          </a:xfrm>
          <a:prstGeom prst="rect">
            <a:avLst/>
          </a:prstGeom>
          <a:noFill/>
          <a:ln w="9525">
            <a:noFill/>
            <a:miter lim="800000"/>
            <a:headEnd/>
            <a:tailEnd/>
          </a:ln>
        </p:spPr>
      </p:pic>
      <p:pic>
        <p:nvPicPr>
          <p:cNvPr id="1032" name="Picture 31"/>
          <p:cNvPicPr>
            <a:picLocks noChangeAspect="1" noChangeArrowheads="1"/>
          </p:cNvPicPr>
          <p:nvPr/>
        </p:nvPicPr>
        <p:blipFill>
          <a:blip r:embed="rId5" cstate="print"/>
          <a:srcRect/>
          <a:stretch>
            <a:fillRect/>
          </a:stretch>
        </p:blipFill>
        <p:spPr bwMode="auto">
          <a:xfrm>
            <a:off x="6443663" y="5805489"/>
            <a:ext cx="1397000" cy="698500"/>
          </a:xfrm>
          <a:prstGeom prst="rect">
            <a:avLst/>
          </a:prstGeom>
          <a:noFill/>
          <a:ln w="9525">
            <a:noFill/>
            <a:miter lim="800000"/>
            <a:headEnd/>
            <a:tailEnd/>
          </a:ln>
        </p:spPr>
      </p:pic>
      <p:sp>
        <p:nvSpPr>
          <p:cNvPr id="1033"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6" name="Object 5"/>
          <p:cNvGraphicFramePr>
            <a:graphicFrameLocks noChangeAspect="1"/>
          </p:cNvGraphicFramePr>
          <p:nvPr/>
        </p:nvGraphicFramePr>
        <p:xfrm>
          <a:off x="1331913" y="6021388"/>
          <a:ext cx="1600200" cy="304800"/>
        </p:xfrm>
        <a:graphic>
          <a:graphicData uri="http://schemas.openxmlformats.org/presentationml/2006/ole">
            <p:oleObj spid="_x0000_s15362" name="Acrobat Document" r:id="rId6" imgW="10388600" imgH="1892300" progId="">
              <p:embed/>
            </p:oleObj>
          </a:graphicData>
        </a:graphic>
      </p:graphicFrame>
      <p:sp>
        <p:nvSpPr>
          <p:cNvPr id="1034" name="Rectangle 8"/>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0" name="Billede 9" descr="SamletEUogOKS-logo_farve_storDK.eps"/>
          <p:cNvPicPr>
            <a:picLocks noChangeAspect="1"/>
          </p:cNvPicPr>
          <p:nvPr/>
        </p:nvPicPr>
        <p:blipFill>
          <a:blip r:embed="rId7" cstate="print"/>
          <a:stretch>
            <a:fillRect/>
          </a:stretch>
        </p:blipFill>
        <p:spPr>
          <a:xfrm>
            <a:off x="4932040" y="260648"/>
            <a:ext cx="3933825" cy="200977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3787180"/>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1701284"/>
            <a:ext cx="8229600" cy="4323795"/>
          </a:xfrm>
          <a:prstGeom prst="rect">
            <a:avLst/>
          </a:prstGeom>
          <a:noFill/>
          <a:ln w="9525">
            <a:noFill/>
            <a:miter lim="800000"/>
            <a:headEnd/>
            <a:tailEnd/>
          </a:ln>
        </p:spPr>
      </p:pic>
      <p:pic>
        <p:nvPicPr>
          <p:cNvPr id="4" name="Billede 3"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pic>
        <p:nvPicPr>
          <p:cNvPr id="3074" name="Picture 2"/>
          <p:cNvPicPr>
            <a:picLocks noGrp="1" noChangeAspect="1" noChangeArrowheads="1"/>
          </p:cNvPicPr>
          <p:nvPr>
            <p:ph idx="1"/>
          </p:nvPr>
        </p:nvPicPr>
        <p:blipFill>
          <a:blip r:embed="rId2" cstate="print"/>
          <a:srcRect/>
          <a:stretch>
            <a:fillRect/>
          </a:stretch>
        </p:blipFill>
        <p:spPr bwMode="auto">
          <a:xfrm>
            <a:off x="117739" y="2348880"/>
            <a:ext cx="9037201" cy="2780157"/>
          </a:xfrm>
          <a:prstGeom prst="rect">
            <a:avLst/>
          </a:prstGeom>
          <a:noFill/>
          <a:ln w="9525">
            <a:noFill/>
            <a:miter lim="800000"/>
            <a:headEnd/>
            <a:tailEnd/>
          </a:ln>
        </p:spPr>
      </p:pic>
      <p:pic>
        <p:nvPicPr>
          <p:cNvPr id="4" name="Billede 3"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pic>
        <p:nvPicPr>
          <p:cNvPr id="4098" name="Picture 2"/>
          <p:cNvPicPr>
            <a:picLocks noGrp="1" noChangeAspect="1" noChangeArrowheads="1"/>
          </p:cNvPicPr>
          <p:nvPr>
            <p:ph idx="1"/>
          </p:nvPr>
        </p:nvPicPr>
        <p:blipFill>
          <a:blip r:embed="rId2" cstate="print"/>
          <a:srcRect/>
          <a:stretch>
            <a:fillRect/>
          </a:stretch>
        </p:blipFill>
        <p:spPr bwMode="auto">
          <a:xfrm>
            <a:off x="-1" y="1628800"/>
            <a:ext cx="9010735" cy="4320480"/>
          </a:xfrm>
          <a:prstGeom prst="rect">
            <a:avLst/>
          </a:prstGeom>
          <a:noFill/>
          <a:ln w="9525">
            <a:noFill/>
            <a:miter lim="800000"/>
            <a:headEnd/>
            <a:tailEnd/>
          </a:ln>
        </p:spPr>
      </p:pic>
      <p:pic>
        <p:nvPicPr>
          <p:cNvPr id="4" name="Billede 3"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36" y="1340768"/>
            <a:ext cx="9022943" cy="3926557"/>
          </a:xfrm>
          <a:prstGeom prst="rect">
            <a:avLst/>
          </a:prstGeom>
          <a:noFill/>
          <a:ln w="9525">
            <a:noFill/>
            <a:miter lim="800000"/>
            <a:headEnd/>
            <a:tailEnd/>
          </a:ln>
        </p:spPr>
      </p:pic>
      <p:pic>
        <p:nvPicPr>
          <p:cNvPr id="3" name="Billede 2"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21794" y="116632"/>
            <a:ext cx="8074864" cy="248716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2708920"/>
            <a:ext cx="9036496" cy="394515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395536" y="476672"/>
            <a:ext cx="8352928" cy="5139869"/>
          </a:xfrm>
          <a:prstGeom prst="rect">
            <a:avLst/>
          </a:prstGeom>
          <a:noFill/>
        </p:spPr>
        <p:txBody>
          <a:bodyPr wrap="square" rtlCol="0">
            <a:spAutoFit/>
          </a:bodyPr>
          <a:lstStyle/>
          <a:p>
            <a:pPr algn="ctr"/>
            <a:r>
              <a:rPr lang="sv-SE" sz="5400" dirty="0"/>
              <a:t>Danmark - Sverige</a:t>
            </a:r>
          </a:p>
          <a:p>
            <a:endParaRPr lang="sv-SE" sz="2800" dirty="0"/>
          </a:p>
          <a:p>
            <a:pPr algn="ctr"/>
            <a:r>
              <a:rPr lang="da-DK" sz="2800" dirty="0"/>
              <a:t> </a:t>
            </a:r>
            <a:r>
              <a:rPr lang="da-DK" sz="2800" dirty="0" smtClean="0"/>
              <a:t>...de </a:t>
            </a:r>
            <a:r>
              <a:rPr lang="da-DK" sz="2800" dirty="0"/>
              <a:t>fremtidige muligheder for et udvidet samarbejde om byggeopgaver på tværs af Øresund </a:t>
            </a:r>
            <a:endParaRPr lang="da-DK" sz="2800" dirty="0" smtClean="0"/>
          </a:p>
          <a:p>
            <a:endParaRPr lang="da-DK" sz="2800" dirty="0"/>
          </a:p>
          <a:p>
            <a:pPr algn="ctr"/>
            <a:r>
              <a:rPr lang="sv-SE" sz="5400" dirty="0" err="1" smtClean="0"/>
              <a:t>Mapning</a:t>
            </a:r>
            <a:endParaRPr lang="sv-SE" sz="5400" dirty="0" smtClean="0"/>
          </a:p>
          <a:p>
            <a:pPr algn="ctr"/>
            <a:r>
              <a:rPr lang="sv-SE" sz="5400" dirty="0" smtClean="0"/>
              <a:t>Energi-byggregler</a:t>
            </a:r>
          </a:p>
          <a:p>
            <a:pPr algn="ctr"/>
            <a:endParaRPr lang="sv-SE" sz="5400" dirty="0"/>
          </a:p>
        </p:txBody>
      </p:sp>
      <p:pic>
        <p:nvPicPr>
          <p:cNvPr id="3" name="Billede 2" descr="SamletEUogOKS-logo_farve_storDK.eps"/>
          <p:cNvPicPr>
            <a:picLocks noChangeAspect="1"/>
          </p:cNvPicPr>
          <p:nvPr/>
        </p:nvPicPr>
        <p:blipFill>
          <a:blip r:embed="rId2" cstate="print"/>
          <a:stretch>
            <a:fillRect/>
          </a:stretch>
        </p:blipFill>
        <p:spPr>
          <a:xfrm>
            <a:off x="8028384" y="6388997"/>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6772735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539552" y="1059115"/>
            <a:ext cx="3528392" cy="3970318"/>
          </a:xfrm>
          <a:prstGeom prst="rect">
            <a:avLst/>
          </a:prstGeom>
          <a:noFill/>
        </p:spPr>
        <p:txBody>
          <a:bodyPr wrap="square" rtlCol="0">
            <a:spAutoFit/>
          </a:bodyPr>
          <a:lstStyle/>
          <a:p>
            <a:r>
              <a:rPr lang="sv-SE" sz="5400" dirty="0" smtClean="0"/>
              <a:t>Danmark</a:t>
            </a:r>
          </a:p>
          <a:p>
            <a:endParaRPr lang="sv-SE" dirty="0"/>
          </a:p>
          <a:p>
            <a:r>
              <a:rPr lang="sv-SE" dirty="0" smtClean="0"/>
              <a:t>Byggregler med energikrav</a:t>
            </a:r>
          </a:p>
          <a:p>
            <a:endParaRPr lang="sv-SE" dirty="0"/>
          </a:p>
          <a:p>
            <a:r>
              <a:rPr lang="sv-SE" dirty="0" smtClean="0"/>
              <a:t>Bygglov får man om byggnaden energimässigt klarar byggreglerna tolkade enligt ett särskilt datorprogram.</a:t>
            </a:r>
          </a:p>
          <a:p>
            <a:endParaRPr lang="sv-SE" dirty="0"/>
          </a:p>
          <a:p>
            <a:r>
              <a:rPr lang="sv-SE" dirty="0" smtClean="0"/>
              <a:t>Kontroll av byggnader innan färdigställandet för att säkerställa att man använt rätt material mm.</a:t>
            </a:r>
            <a:endParaRPr lang="sv-SE" dirty="0"/>
          </a:p>
        </p:txBody>
      </p:sp>
      <p:sp>
        <p:nvSpPr>
          <p:cNvPr id="3" name="textruta 2"/>
          <p:cNvSpPr txBox="1"/>
          <p:nvPr/>
        </p:nvSpPr>
        <p:spPr>
          <a:xfrm>
            <a:off x="5004048" y="1059115"/>
            <a:ext cx="3888432" cy="5078313"/>
          </a:xfrm>
          <a:prstGeom prst="rect">
            <a:avLst/>
          </a:prstGeom>
          <a:noFill/>
        </p:spPr>
        <p:txBody>
          <a:bodyPr wrap="square" rtlCol="0">
            <a:spAutoFit/>
          </a:bodyPr>
          <a:lstStyle/>
          <a:p>
            <a:r>
              <a:rPr lang="sv-SE" sz="5400" dirty="0" smtClean="0"/>
              <a:t>Sverige</a:t>
            </a:r>
          </a:p>
          <a:p>
            <a:endParaRPr lang="sv-SE" dirty="0"/>
          </a:p>
          <a:p>
            <a:r>
              <a:rPr lang="sv-SE" dirty="0" smtClean="0"/>
              <a:t>Byggregler med energikrav</a:t>
            </a:r>
          </a:p>
          <a:p>
            <a:endParaRPr lang="sv-SE" dirty="0"/>
          </a:p>
          <a:p>
            <a:r>
              <a:rPr lang="sv-SE" dirty="0" smtClean="0"/>
              <a:t>Bygglov får man om man kan göra det troligt att byggnaden kommer att klara byggreglerna. </a:t>
            </a:r>
          </a:p>
          <a:p>
            <a:endParaRPr lang="sv-SE" dirty="0"/>
          </a:p>
          <a:p>
            <a:r>
              <a:rPr lang="sv-SE" dirty="0" smtClean="0"/>
              <a:t>Energiförbrukningen skall mätas under ett år inom de första två åren efter färdigställandet. </a:t>
            </a:r>
          </a:p>
          <a:p>
            <a:endParaRPr lang="sv-SE" dirty="0"/>
          </a:p>
          <a:p>
            <a:r>
              <a:rPr lang="sv-SE" dirty="0" smtClean="0"/>
              <a:t>Resultatet skall skickas till myndigheten som kan tvinga fastighetsägaren att åtgärda byggnaden så att den uppfyller byggreglerna.</a:t>
            </a:r>
          </a:p>
        </p:txBody>
      </p:sp>
      <p:sp>
        <p:nvSpPr>
          <p:cNvPr id="16" name="Frihandsfigur 15"/>
          <p:cNvSpPr/>
          <p:nvPr/>
        </p:nvSpPr>
        <p:spPr>
          <a:xfrm>
            <a:off x="1953491" y="980728"/>
            <a:ext cx="2160263" cy="1235999"/>
          </a:xfrm>
          <a:custGeom>
            <a:avLst/>
            <a:gdLst>
              <a:gd name="connsiteX0" fmla="*/ 2133600 w 2160263"/>
              <a:gd name="connsiteY0" fmla="*/ 0 h 1011382"/>
              <a:gd name="connsiteX1" fmla="*/ 2133600 w 2160263"/>
              <a:gd name="connsiteY1" fmla="*/ 387928 h 1011382"/>
              <a:gd name="connsiteX2" fmla="*/ 1856509 w 2160263"/>
              <a:gd name="connsiteY2" fmla="*/ 692728 h 1011382"/>
              <a:gd name="connsiteX3" fmla="*/ 595745 w 2160263"/>
              <a:gd name="connsiteY3" fmla="*/ 817419 h 1011382"/>
              <a:gd name="connsiteX4" fmla="*/ 0 w 2160263"/>
              <a:gd name="connsiteY4" fmla="*/ 1011382 h 10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63" h="1011382">
                <a:moveTo>
                  <a:pt x="2133600" y="0"/>
                </a:moveTo>
                <a:cubicBezTo>
                  <a:pt x="2156691" y="136236"/>
                  <a:pt x="2179782" y="272473"/>
                  <a:pt x="2133600" y="387928"/>
                </a:cubicBezTo>
                <a:cubicBezTo>
                  <a:pt x="2087418" y="503383"/>
                  <a:pt x="2112818" y="621146"/>
                  <a:pt x="1856509" y="692728"/>
                </a:cubicBezTo>
                <a:cubicBezTo>
                  <a:pt x="1600200" y="764310"/>
                  <a:pt x="905163" y="764310"/>
                  <a:pt x="595745" y="817419"/>
                </a:cubicBezTo>
                <a:cubicBezTo>
                  <a:pt x="286327" y="870528"/>
                  <a:pt x="143163" y="940955"/>
                  <a:pt x="0" y="1011382"/>
                </a:cubicBezTo>
              </a:path>
            </a:pathLst>
          </a:custGeom>
          <a:noFill/>
          <a:ln w="28575">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rihandsfigur 17"/>
          <p:cNvSpPr/>
          <p:nvPr/>
        </p:nvSpPr>
        <p:spPr>
          <a:xfrm rot="10800000" flipV="1">
            <a:off x="4123362" y="946864"/>
            <a:ext cx="2160263" cy="1269864"/>
          </a:xfrm>
          <a:custGeom>
            <a:avLst/>
            <a:gdLst>
              <a:gd name="connsiteX0" fmla="*/ 2133600 w 2160263"/>
              <a:gd name="connsiteY0" fmla="*/ 0 h 1011382"/>
              <a:gd name="connsiteX1" fmla="*/ 2133600 w 2160263"/>
              <a:gd name="connsiteY1" fmla="*/ 387928 h 1011382"/>
              <a:gd name="connsiteX2" fmla="*/ 1856509 w 2160263"/>
              <a:gd name="connsiteY2" fmla="*/ 692728 h 1011382"/>
              <a:gd name="connsiteX3" fmla="*/ 595745 w 2160263"/>
              <a:gd name="connsiteY3" fmla="*/ 817419 h 1011382"/>
              <a:gd name="connsiteX4" fmla="*/ 0 w 2160263"/>
              <a:gd name="connsiteY4" fmla="*/ 1011382 h 10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63" h="1011382">
                <a:moveTo>
                  <a:pt x="2133600" y="0"/>
                </a:moveTo>
                <a:cubicBezTo>
                  <a:pt x="2156691" y="136236"/>
                  <a:pt x="2179782" y="272473"/>
                  <a:pt x="2133600" y="387928"/>
                </a:cubicBezTo>
                <a:cubicBezTo>
                  <a:pt x="2087418" y="503383"/>
                  <a:pt x="2112818" y="621146"/>
                  <a:pt x="1856509" y="692728"/>
                </a:cubicBezTo>
                <a:cubicBezTo>
                  <a:pt x="1600200" y="764310"/>
                  <a:pt x="905163" y="764310"/>
                  <a:pt x="595745" y="817419"/>
                </a:cubicBezTo>
                <a:cubicBezTo>
                  <a:pt x="286327" y="870528"/>
                  <a:pt x="143163" y="940955"/>
                  <a:pt x="0" y="1011382"/>
                </a:cubicBezTo>
              </a:path>
            </a:pathLst>
          </a:custGeom>
          <a:noFill/>
          <a:ln w="28575">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3536178" y="116632"/>
            <a:ext cx="1224136" cy="1107996"/>
          </a:xfrm>
          <a:prstGeom prst="rect">
            <a:avLst/>
          </a:prstGeom>
          <a:solidFill>
            <a:schemeClr val="bg1"/>
          </a:solidFill>
        </p:spPr>
        <p:txBody>
          <a:bodyPr wrap="square" rtlCol="0">
            <a:spAutoFit/>
          </a:bodyPr>
          <a:lstStyle/>
          <a:p>
            <a:pPr algn="ctr"/>
            <a:r>
              <a:rPr lang="sv-SE" sz="6600" dirty="0" smtClean="0">
                <a:solidFill>
                  <a:schemeClr val="bg1">
                    <a:lumMod val="75000"/>
                  </a:schemeClr>
                </a:solidFill>
              </a:rPr>
              <a:t>EU</a:t>
            </a:r>
            <a:endParaRPr lang="sv-SE" sz="6600" dirty="0">
              <a:solidFill>
                <a:schemeClr val="bg1">
                  <a:lumMod val="75000"/>
                </a:schemeClr>
              </a:solidFill>
            </a:endParaRPr>
          </a:p>
        </p:txBody>
      </p:sp>
      <p:pic>
        <p:nvPicPr>
          <p:cNvPr id="7" name="Billede 6"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0928137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539552" y="476672"/>
            <a:ext cx="3672408" cy="3785652"/>
          </a:xfrm>
          <a:prstGeom prst="rect">
            <a:avLst/>
          </a:prstGeom>
          <a:noFill/>
        </p:spPr>
        <p:txBody>
          <a:bodyPr wrap="square" rtlCol="0">
            <a:spAutoFit/>
          </a:bodyPr>
          <a:lstStyle/>
          <a:p>
            <a:r>
              <a:rPr lang="sv-SE" sz="5400" dirty="0" smtClean="0"/>
              <a:t>Danmark</a:t>
            </a:r>
          </a:p>
          <a:p>
            <a:endParaRPr lang="sv-SE" dirty="0"/>
          </a:p>
          <a:p>
            <a:r>
              <a:rPr lang="sv-SE" sz="2400" dirty="0" smtClean="0"/>
              <a:t>Styrka: Enkelt system</a:t>
            </a:r>
          </a:p>
          <a:p>
            <a:endParaRPr lang="sv-SE" sz="2400" dirty="0"/>
          </a:p>
          <a:p>
            <a:r>
              <a:rPr lang="sv-SE" sz="2400" dirty="0" smtClean="0"/>
              <a:t>Svaghet: Datorprogrammet klarar inte avancerade energi-system</a:t>
            </a:r>
          </a:p>
          <a:p>
            <a:endParaRPr lang="sv-SE" sz="2400" dirty="0"/>
          </a:p>
          <a:p>
            <a:r>
              <a:rPr lang="sv-SE" sz="2400" dirty="0" smtClean="0"/>
              <a:t>Svaghet: Ingen uppföljning</a:t>
            </a:r>
            <a:endParaRPr lang="sv-SE" sz="2400" dirty="0"/>
          </a:p>
        </p:txBody>
      </p:sp>
      <p:sp>
        <p:nvSpPr>
          <p:cNvPr id="3" name="textruta 2"/>
          <p:cNvSpPr txBox="1"/>
          <p:nvPr/>
        </p:nvSpPr>
        <p:spPr>
          <a:xfrm>
            <a:off x="4860032" y="476672"/>
            <a:ext cx="3960440" cy="5632311"/>
          </a:xfrm>
          <a:prstGeom prst="rect">
            <a:avLst/>
          </a:prstGeom>
          <a:noFill/>
        </p:spPr>
        <p:txBody>
          <a:bodyPr wrap="square" rtlCol="0">
            <a:spAutoFit/>
          </a:bodyPr>
          <a:lstStyle/>
          <a:p>
            <a:r>
              <a:rPr lang="sv-SE" sz="5400" dirty="0" smtClean="0"/>
              <a:t>Sverige</a:t>
            </a:r>
          </a:p>
          <a:p>
            <a:endParaRPr lang="sv-SE" dirty="0"/>
          </a:p>
          <a:p>
            <a:r>
              <a:rPr lang="sv-SE" sz="2400" dirty="0" smtClean="0"/>
              <a:t>Styrka: Kan tvinga fram fungerande byggnader</a:t>
            </a:r>
          </a:p>
          <a:p>
            <a:endParaRPr lang="sv-SE" sz="2400" dirty="0"/>
          </a:p>
          <a:p>
            <a:r>
              <a:rPr lang="sv-SE" sz="2400" dirty="0" smtClean="0"/>
              <a:t>Styrka: Uppmuntrar nya idéer</a:t>
            </a:r>
          </a:p>
          <a:p>
            <a:endParaRPr lang="sv-SE" sz="2400" dirty="0"/>
          </a:p>
          <a:p>
            <a:r>
              <a:rPr lang="sv-SE" sz="2400" dirty="0" smtClean="0"/>
              <a:t>Svaghet: Kommer det att ge de avsedda positiva effekterna? (kontrollapparat, brukarbeteende, sanktioner)</a:t>
            </a:r>
          </a:p>
          <a:p>
            <a:endParaRPr lang="sv-SE" dirty="0"/>
          </a:p>
          <a:p>
            <a:endParaRPr lang="sv-SE" dirty="0" smtClean="0"/>
          </a:p>
          <a:p>
            <a:endParaRPr lang="sv-SE" dirty="0"/>
          </a:p>
          <a:p>
            <a:endParaRPr lang="sv-SE" dirty="0"/>
          </a:p>
        </p:txBody>
      </p:sp>
      <p:pic>
        <p:nvPicPr>
          <p:cNvPr id="4" name="Billede 3" descr="SamletEUogOKS-logo_farve_storDK.eps"/>
          <p:cNvPicPr>
            <a:picLocks noChangeAspect="1"/>
          </p:cNvPicPr>
          <p:nvPr/>
        </p:nvPicPr>
        <p:blipFill>
          <a:blip r:embed="rId3" cstate="print"/>
          <a:stretch>
            <a:fillRect/>
          </a:stretch>
        </p:blipFill>
        <p:spPr>
          <a:xfrm>
            <a:off x="8028384" y="6388997"/>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5907824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539552" y="476672"/>
            <a:ext cx="3672408" cy="923330"/>
          </a:xfrm>
          <a:prstGeom prst="rect">
            <a:avLst/>
          </a:prstGeom>
          <a:noFill/>
        </p:spPr>
        <p:txBody>
          <a:bodyPr wrap="square" rtlCol="0">
            <a:spAutoFit/>
          </a:bodyPr>
          <a:lstStyle/>
          <a:p>
            <a:pPr algn="ctr"/>
            <a:r>
              <a:rPr lang="sv-SE" sz="5400" dirty="0" smtClean="0"/>
              <a:t>Danmark</a:t>
            </a:r>
          </a:p>
        </p:txBody>
      </p:sp>
      <p:sp>
        <p:nvSpPr>
          <p:cNvPr id="3" name="textruta 2"/>
          <p:cNvSpPr txBox="1"/>
          <p:nvPr/>
        </p:nvSpPr>
        <p:spPr>
          <a:xfrm>
            <a:off x="4860032" y="476672"/>
            <a:ext cx="3960440" cy="923330"/>
          </a:xfrm>
          <a:prstGeom prst="rect">
            <a:avLst/>
          </a:prstGeom>
          <a:noFill/>
        </p:spPr>
        <p:txBody>
          <a:bodyPr wrap="square" rtlCol="0">
            <a:spAutoFit/>
          </a:bodyPr>
          <a:lstStyle/>
          <a:p>
            <a:pPr algn="ctr"/>
            <a:r>
              <a:rPr lang="sv-SE" sz="5400" dirty="0" smtClean="0"/>
              <a:t>Sverige</a:t>
            </a:r>
          </a:p>
        </p:txBody>
      </p:sp>
      <p:sp>
        <p:nvSpPr>
          <p:cNvPr id="4" name="textruta 3"/>
          <p:cNvSpPr txBox="1"/>
          <p:nvPr/>
        </p:nvSpPr>
        <p:spPr>
          <a:xfrm>
            <a:off x="614293" y="1628800"/>
            <a:ext cx="7920880" cy="5262979"/>
          </a:xfrm>
          <a:prstGeom prst="rect">
            <a:avLst/>
          </a:prstGeom>
          <a:noFill/>
        </p:spPr>
        <p:txBody>
          <a:bodyPr wrap="square" rtlCol="0">
            <a:spAutoFit/>
          </a:bodyPr>
          <a:lstStyle/>
          <a:p>
            <a:pPr algn="ctr"/>
            <a:r>
              <a:rPr lang="sv-SE" sz="4000" dirty="0" smtClean="0"/>
              <a:t>Harmonisering av byggregler?</a:t>
            </a:r>
          </a:p>
          <a:p>
            <a:pPr algn="ctr"/>
            <a:endParaRPr lang="sv-SE" sz="4000" dirty="0"/>
          </a:p>
          <a:p>
            <a:pPr algn="ctr"/>
            <a:r>
              <a:rPr lang="sv-SE" sz="3200" dirty="0"/>
              <a:t>Fördelar:</a:t>
            </a:r>
          </a:p>
          <a:p>
            <a:pPr marL="457200" indent="-457200" algn="ctr">
              <a:buFontTx/>
              <a:buChar char="-"/>
            </a:pPr>
            <a:r>
              <a:rPr lang="sv-SE" sz="3200" dirty="0" smtClean="0"/>
              <a:t>Ökat </a:t>
            </a:r>
            <a:r>
              <a:rPr lang="sv-SE" sz="3200" dirty="0"/>
              <a:t>industriellt byggande; större användning av </a:t>
            </a:r>
            <a:r>
              <a:rPr lang="sv-SE" sz="3200" dirty="0" smtClean="0"/>
              <a:t>plattformar</a:t>
            </a:r>
          </a:p>
          <a:p>
            <a:pPr marL="457200" indent="-457200" algn="ctr">
              <a:buFontTx/>
              <a:buChar char="-"/>
            </a:pPr>
            <a:endParaRPr lang="sv-SE" sz="3200" dirty="0"/>
          </a:p>
          <a:p>
            <a:pPr algn="ctr"/>
            <a:r>
              <a:rPr lang="sv-SE" sz="3200" dirty="0" smtClean="0"/>
              <a:t>Hinder: </a:t>
            </a:r>
          </a:p>
          <a:p>
            <a:pPr algn="ctr"/>
            <a:r>
              <a:rPr lang="sv-SE" sz="3200" dirty="0" smtClean="0"/>
              <a:t>- Skillnader i tradition, klimat mm</a:t>
            </a:r>
          </a:p>
          <a:p>
            <a:pPr algn="ctr"/>
            <a:r>
              <a:rPr lang="sv-SE" sz="3200" dirty="0" smtClean="0"/>
              <a:t>- Idag baserade på olika filosofier</a:t>
            </a:r>
          </a:p>
          <a:p>
            <a:pPr algn="ctr"/>
            <a:endParaRPr lang="sv-SE" sz="3200" dirty="0" smtClean="0"/>
          </a:p>
        </p:txBody>
      </p:sp>
      <p:pic>
        <p:nvPicPr>
          <p:cNvPr id="5" name="Billede 4" descr="SamletEUogOKS-logo_farve_storDK.eps"/>
          <p:cNvPicPr>
            <a:picLocks noChangeAspect="1"/>
          </p:cNvPicPr>
          <p:nvPr/>
        </p:nvPicPr>
        <p:blipFill>
          <a:blip r:embed="rId2" cstate="print"/>
          <a:stretch>
            <a:fillRect/>
          </a:stretch>
        </p:blipFill>
        <p:spPr>
          <a:xfrm>
            <a:off x="8028384" y="6361613"/>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903778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0" y="0"/>
            <a:ext cx="9144000" cy="6858000"/>
          </a:xfrm>
          <a:prstGeom prst="rect">
            <a:avLst/>
          </a:prstGeom>
        </p:spPr>
      </p:pic>
      <p:sp>
        <p:nvSpPr>
          <p:cNvPr id="10" name="TextBox 9"/>
          <p:cNvSpPr txBox="1"/>
          <p:nvPr/>
        </p:nvSpPr>
        <p:spPr>
          <a:xfrm>
            <a:off x="3491880" y="404664"/>
            <a:ext cx="5256584" cy="4893647"/>
          </a:xfrm>
          <a:prstGeom prst="rect">
            <a:avLst/>
          </a:prstGeom>
          <a:noFill/>
        </p:spPr>
        <p:txBody>
          <a:bodyPr wrap="square" rtlCol="0">
            <a:spAutoFit/>
          </a:bodyPr>
          <a:lstStyle/>
          <a:p>
            <a:r>
              <a:rPr lang="sv-SE" sz="4000" b="1" u="sng" dirty="0" smtClean="0">
                <a:solidFill>
                  <a:schemeClr val="bg1"/>
                </a:solidFill>
                <a:latin typeface="Times New Roman" pitchFamily="18" charset="0"/>
                <a:cs typeface="Times New Roman" pitchFamily="18" charset="0"/>
              </a:rPr>
              <a:t>Låg energiförbrukning</a:t>
            </a:r>
          </a:p>
          <a:p>
            <a:endParaRPr lang="sv-SE" sz="1600" b="1" dirty="0" smtClean="0">
              <a:solidFill>
                <a:schemeClr val="bg1"/>
              </a:solidFill>
              <a:latin typeface="Times New Roman" pitchFamily="18" charset="0"/>
              <a:cs typeface="Times New Roman" pitchFamily="18" charset="0"/>
            </a:endParaRPr>
          </a:p>
          <a:p>
            <a:r>
              <a:rPr lang="sv-SE" sz="4000" b="1" dirty="0" smtClean="0">
                <a:solidFill>
                  <a:schemeClr val="bg1"/>
                </a:solidFill>
                <a:latin typeface="Times New Roman" pitchFamily="18" charset="0"/>
                <a:cs typeface="Times New Roman" pitchFamily="18" charset="0"/>
              </a:rPr>
              <a:t>1. Isolering</a:t>
            </a:r>
          </a:p>
          <a:p>
            <a:r>
              <a:rPr lang="sv-SE" sz="4000" b="1" dirty="0" smtClean="0">
                <a:solidFill>
                  <a:schemeClr val="bg1"/>
                </a:solidFill>
                <a:latin typeface="Times New Roman" pitchFamily="18" charset="0"/>
                <a:cs typeface="Times New Roman" pitchFamily="18" charset="0"/>
              </a:rPr>
              <a:t>2. Tätt byggnadsskal</a:t>
            </a:r>
          </a:p>
          <a:p>
            <a:r>
              <a:rPr lang="sv-SE" sz="4000" b="1" dirty="0" smtClean="0">
                <a:solidFill>
                  <a:schemeClr val="bg1"/>
                </a:solidFill>
                <a:latin typeface="Times New Roman" pitchFamily="18" charset="0"/>
                <a:cs typeface="Times New Roman" pitchFamily="18" charset="0"/>
              </a:rPr>
              <a:t>3. Värmeåtervinning</a:t>
            </a:r>
          </a:p>
          <a:p>
            <a:endParaRPr lang="sv-SE" sz="4000" b="1" dirty="0" smtClean="0">
              <a:solidFill>
                <a:schemeClr val="bg1"/>
              </a:solidFill>
              <a:latin typeface="Times New Roman" pitchFamily="18" charset="0"/>
              <a:cs typeface="Times New Roman" pitchFamily="18" charset="0"/>
            </a:endParaRPr>
          </a:p>
          <a:p>
            <a:r>
              <a:rPr lang="sv-SE" sz="4000" b="1" u="sng" dirty="0" smtClean="0">
                <a:solidFill>
                  <a:schemeClr val="bg1"/>
                </a:solidFill>
                <a:latin typeface="Times New Roman" pitchFamily="18" charset="0"/>
                <a:cs typeface="Times New Roman" pitchFamily="18" charset="0"/>
              </a:rPr>
              <a:t>Låg värmeeffekt</a:t>
            </a:r>
          </a:p>
          <a:p>
            <a:endParaRPr lang="sv-SE" sz="1600" b="1" dirty="0" smtClean="0">
              <a:solidFill>
                <a:schemeClr val="bg1"/>
              </a:solidFill>
              <a:latin typeface="Times New Roman" pitchFamily="18" charset="0"/>
              <a:cs typeface="Times New Roman" pitchFamily="18" charset="0"/>
            </a:endParaRPr>
          </a:p>
          <a:p>
            <a:r>
              <a:rPr lang="sv-SE" sz="4000" b="1" dirty="0" smtClean="0">
                <a:solidFill>
                  <a:schemeClr val="bg1"/>
                </a:solidFill>
                <a:latin typeface="Times New Roman" pitchFamily="18" charset="0"/>
                <a:cs typeface="Times New Roman" pitchFamily="18" charset="0"/>
              </a:rPr>
              <a:t>Termiskt tung byggnad</a:t>
            </a:r>
            <a:endParaRPr lang="sv-SE" sz="4000" b="1" dirty="0">
              <a:solidFill>
                <a:schemeClr val="bg1"/>
              </a:solidFill>
              <a:latin typeface="Times New Roman" pitchFamily="18" charset="0"/>
              <a:cs typeface="Times New Roman" pitchFamily="18" charset="0"/>
            </a:endParaRPr>
          </a:p>
        </p:txBody>
      </p:sp>
      <p:cxnSp>
        <p:nvCxnSpPr>
          <p:cNvPr id="20" name="Straight Arrow Connector 19"/>
          <p:cNvCxnSpPr/>
          <p:nvPr/>
        </p:nvCxnSpPr>
        <p:spPr>
          <a:xfrm>
            <a:off x="683568" y="4107515"/>
            <a:ext cx="2592288" cy="0"/>
          </a:xfrm>
          <a:prstGeom prst="straightConnector1">
            <a:avLst/>
          </a:prstGeom>
          <a:ln w="762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19"/>
          <p:cNvCxnSpPr/>
          <p:nvPr/>
        </p:nvCxnSpPr>
        <p:spPr>
          <a:xfrm>
            <a:off x="683568" y="809002"/>
            <a:ext cx="2592288" cy="0"/>
          </a:xfrm>
          <a:prstGeom prst="straightConnector1">
            <a:avLst/>
          </a:prstGeom>
          <a:ln w="762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 name="Billede 6" descr="SamletEUogOKS-logo_farve_storDK.eps"/>
          <p:cNvPicPr>
            <a:picLocks noChangeAspect="1"/>
          </p:cNvPicPr>
          <p:nvPr/>
        </p:nvPicPr>
        <p:blipFill>
          <a:blip r:embed="rId4" cstate="print"/>
          <a:stretch>
            <a:fillRect/>
          </a:stretch>
        </p:blipFill>
        <p:spPr>
          <a:xfrm>
            <a:off x="8028384" y="6361613"/>
            <a:ext cx="971600" cy="4963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7937" y="5661248"/>
            <a:ext cx="9144000" cy="1224136"/>
          </a:xfrm>
          <a:prstGeom prst="rect">
            <a:avLst/>
          </a:prstGeom>
          <a:solidFill>
            <a:schemeClr val="bg2">
              <a:lumMod val="5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2" name="Rectangle 21"/>
          <p:cNvSpPr/>
          <p:nvPr/>
        </p:nvSpPr>
        <p:spPr>
          <a:xfrm>
            <a:off x="315591" y="2996952"/>
            <a:ext cx="3960440" cy="295232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ectangle 1"/>
          <p:cNvSpPr/>
          <p:nvPr/>
        </p:nvSpPr>
        <p:spPr>
          <a:xfrm>
            <a:off x="508026" y="3284984"/>
            <a:ext cx="3600400" cy="2376264"/>
          </a:xfrm>
          <a:prstGeom prst="rect">
            <a:avLst/>
          </a:prstGeom>
          <a:solidFill>
            <a:schemeClr val="bg1">
              <a:lumMod val="6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solidFill>
                <a:srgbClr val="FFFF00"/>
              </a:solidFill>
            </a:endParaRPr>
          </a:p>
        </p:txBody>
      </p:sp>
      <p:sp>
        <p:nvSpPr>
          <p:cNvPr id="4" name="Rectangle 3"/>
          <p:cNvSpPr/>
          <p:nvPr/>
        </p:nvSpPr>
        <p:spPr>
          <a:xfrm>
            <a:off x="796058" y="3501008"/>
            <a:ext cx="1368152" cy="187220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Rectangle 4"/>
          <p:cNvSpPr/>
          <p:nvPr/>
        </p:nvSpPr>
        <p:spPr>
          <a:xfrm>
            <a:off x="2452242" y="3501008"/>
            <a:ext cx="1368152" cy="187220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1" name="Rectangle 10"/>
          <p:cNvSpPr/>
          <p:nvPr/>
        </p:nvSpPr>
        <p:spPr>
          <a:xfrm>
            <a:off x="4922937" y="3284984"/>
            <a:ext cx="3600400" cy="2376264"/>
          </a:xfrm>
          <a:prstGeom prst="rect">
            <a:avLst/>
          </a:prstGeom>
          <a:solidFill>
            <a:srgbClr val="FFFF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ectangle 12"/>
          <p:cNvSpPr/>
          <p:nvPr/>
        </p:nvSpPr>
        <p:spPr>
          <a:xfrm>
            <a:off x="5210969" y="3501008"/>
            <a:ext cx="1368152" cy="187220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4" name="Rectangle 13"/>
          <p:cNvSpPr/>
          <p:nvPr/>
        </p:nvSpPr>
        <p:spPr>
          <a:xfrm>
            <a:off x="6867153" y="3501008"/>
            <a:ext cx="1368152" cy="187220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2" name="TextBox 11"/>
          <p:cNvSpPr txBox="1"/>
          <p:nvPr/>
        </p:nvSpPr>
        <p:spPr>
          <a:xfrm>
            <a:off x="611560" y="1440408"/>
            <a:ext cx="2872383" cy="461665"/>
          </a:xfrm>
          <a:prstGeom prst="rect">
            <a:avLst/>
          </a:prstGeom>
          <a:noFill/>
        </p:spPr>
        <p:txBody>
          <a:bodyPr wrap="square" rtlCol="0">
            <a:spAutoFit/>
          </a:bodyPr>
          <a:lstStyle/>
          <a:p>
            <a:r>
              <a:rPr lang="sv-SE" sz="2400" dirty="0" smtClean="0"/>
              <a:t>Tidskonstant  =</a:t>
            </a:r>
            <a:endParaRPr lang="sv-SE" sz="2400" dirty="0"/>
          </a:p>
        </p:txBody>
      </p:sp>
      <p:sp>
        <p:nvSpPr>
          <p:cNvPr id="15" name="TextBox 14"/>
          <p:cNvSpPr txBox="1"/>
          <p:nvPr/>
        </p:nvSpPr>
        <p:spPr>
          <a:xfrm>
            <a:off x="3115966" y="1278385"/>
            <a:ext cx="5624561" cy="461665"/>
          </a:xfrm>
          <a:prstGeom prst="rect">
            <a:avLst/>
          </a:prstGeom>
          <a:noFill/>
        </p:spPr>
        <p:txBody>
          <a:bodyPr wrap="square" rtlCol="0">
            <a:spAutoFit/>
          </a:bodyPr>
          <a:lstStyle/>
          <a:p>
            <a:r>
              <a:rPr lang="sv-SE" sz="2400" dirty="0" smtClean="0"/>
              <a:t>värmekapaciteten innanför klimatskalet</a:t>
            </a:r>
          </a:p>
        </p:txBody>
      </p:sp>
      <p:cxnSp>
        <p:nvCxnSpPr>
          <p:cNvPr id="17" name="Straight Connector 16"/>
          <p:cNvCxnSpPr/>
          <p:nvPr/>
        </p:nvCxnSpPr>
        <p:spPr>
          <a:xfrm>
            <a:off x="2763863" y="1693884"/>
            <a:ext cx="5624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87974" y="1671191"/>
            <a:ext cx="5120505" cy="461665"/>
          </a:xfrm>
          <a:prstGeom prst="rect">
            <a:avLst/>
          </a:prstGeom>
          <a:noFill/>
        </p:spPr>
        <p:txBody>
          <a:bodyPr wrap="square" rtlCol="0">
            <a:spAutoFit/>
          </a:bodyPr>
          <a:lstStyle/>
          <a:p>
            <a:r>
              <a:rPr lang="sv-SE" sz="2400" dirty="0" smtClean="0"/>
              <a:t>summan av alla värmekonduktiviteter</a:t>
            </a:r>
            <a:endParaRPr lang="sv-SE" sz="2400" dirty="0"/>
          </a:p>
        </p:txBody>
      </p:sp>
      <p:sp>
        <p:nvSpPr>
          <p:cNvPr id="19" name="TextBox 18"/>
          <p:cNvSpPr txBox="1"/>
          <p:nvPr/>
        </p:nvSpPr>
        <p:spPr>
          <a:xfrm>
            <a:off x="323528" y="2463279"/>
            <a:ext cx="3960440" cy="461665"/>
          </a:xfrm>
          <a:prstGeom prst="rect">
            <a:avLst/>
          </a:prstGeom>
          <a:noFill/>
        </p:spPr>
        <p:txBody>
          <a:bodyPr wrap="square" rtlCol="0">
            <a:spAutoFit/>
          </a:bodyPr>
          <a:lstStyle/>
          <a:p>
            <a:pPr algn="ctr"/>
            <a:r>
              <a:rPr lang="sv-SE" sz="2400" dirty="0" smtClean="0"/>
              <a:t>100-400 h</a:t>
            </a:r>
            <a:endParaRPr lang="sv-SE" sz="2400" dirty="0"/>
          </a:p>
        </p:txBody>
      </p:sp>
      <p:sp>
        <p:nvSpPr>
          <p:cNvPr id="24" name="TextBox 23"/>
          <p:cNvSpPr txBox="1"/>
          <p:nvPr/>
        </p:nvSpPr>
        <p:spPr>
          <a:xfrm>
            <a:off x="4788024" y="2463279"/>
            <a:ext cx="3960440" cy="461665"/>
          </a:xfrm>
          <a:prstGeom prst="rect">
            <a:avLst/>
          </a:prstGeom>
          <a:noFill/>
        </p:spPr>
        <p:txBody>
          <a:bodyPr wrap="square" rtlCol="0">
            <a:spAutoFit/>
          </a:bodyPr>
          <a:lstStyle/>
          <a:p>
            <a:pPr algn="ctr"/>
            <a:r>
              <a:rPr lang="sv-SE" sz="2400" dirty="0" smtClean="0"/>
              <a:t>10-40 h</a:t>
            </a:r>
            <a:endParaRPr lang="sv-SE" sz="2400" dirty="0"/>
          </a:p>
        </p:txBody>
      </p:sp>
      <p:sp>
        <p:nvSpPr>
          <p:cNvPr id="16" name="TextBox 15"/>
          <p:cNvSpPr txBox="1"/>
          <p:nvPr/>
        </p:nvSpPr>
        <p:spPr>
          <a:xfrm>
            <a:off x="251520" y="260648"/>
            <a:ext cx="8568952" cy="523220"/>
          </a:xfrm>
          <a:prstGeom prst="rect">
            <a:avLst/>
          </a:prstGeom>
          <a:noFill/>
        </p:spPr>
        <p:txBody>
          <a:bodyPr wrap="square" rtlCol="0">
            <a:spAutoFit/>
          </a:bodyPr>
          <a:lstStyle/>
          <a:p>
            <a:pPr algn="ctr"/>
            <a:r>
              <a:rPr lang="sv-SE" sz="2800" u="sng" dirty="0" smtClean="0"/>
              <a:t>Tidskonstanten = ett mått på en byggnads värmetröghet</a:t>
            </a:r>
            <a:endParaRPr lang="sv-SE" sz="2800" u="sng" dirty="0"/>
          </a:p>
        </p:txBody>
      </p:sp>
      <p:sp>
        <p:nvSpPr>
          <p:cNvPr id="20" name="TextBox 19"/>
          <p:cNvSpPr txBox="1"/>
          <p:nvPr/>
        </p:nvSpPr>
        <p:spPr>
          <a:xfrm>
            <a:off x="251520" y="6083659"/>
            <a:ext cx="4104456" cy="523220"/>
          </a:xfrm>
          <a:prstGeom prst="rect">
            <a:avLst/>
          </a:prstGeom>
          <a:noFill/>
        </p:spPr>
        <p:txBody>
          <a:bodyPr wrap="square" rtlCol="0">
            <a:spAutoFit/>
          </a:bodyPr>
          <a:lstStyle/>
          <a:p>
            <a:pPr algn="ctr"/>
            <a:r>
              <a:rPr lang="sv-SE" sz="2800" dirty="0" smtClean="0"/>
              <a:t>Tung byggnad</a:t>
            </a:r>
            <a:endParaRPr lang="sv-SE" sz="2800" dirty="0"/>
          </a:p>
        </p:txBody>
      </p:sp>
      <p:sp>
        <p:nvSpPr>
          <p:cNvPr id="21" name="TextBox 20"/>
          <p:cNvSpPr txBox="1"/>
          <p:nvPr/>
        </p:nvSpPr>
        <p:spPr>
          <a:xfrm>
            <a:off x="4644008" y="6093296"/>
            <a:ext cx="4104456" cy="523220"/>
          </a:xfrm>
          <a:prstGeom prst="rect">
            <a:avLst/>
          </a:prstGeom>
          <a:noFill/>
        </p:spPr>
        <p:txBody>
          <a:bodyPr wrap="square" rtlCol="0">
            <a:spAutoFit/>
          </a:bodyPr>
          <a:lstStyle/>
          <a:p>
            <a:pPr algn="ctr"/>
            <a:r>
              <a:rPr lang="sv-SE" sz="2800" dirty="0" smtClean="0"/>
              <a:t>Lätt byggnad</a:t>
            </a:r>
            <a:endParaRPr lang="sv-SE" sz="2800" dirty="0"/>
          </a:p>
        </p:txBody>
      </p:sp>
      <p:pic>
        <p:nvPicPr>
          <p:cNvPr id="23" name="Billede 22" descr="SamletEUogOKS-logo_farve_storDK.eps"/>
          <p:cNvPicPr>
            <a:picLocks noChangeAspect="1"/>
          </p:cNvPicPr>
          <p:nvPr/>
        </p:nvPicPr>
        <p:blipFill>
          <a:blip r:embed="rId3" cstate="print"/>
          <a:stretch>
            <a:fillRect/>
          </a:stretch>
        </p:blipFill>
        <p:spPr>
          <a:xfrm>
            <a:off x="8028384" y="6361613"/>
            <a:ext cx="971600" cy="49638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DSCN1999.JPG"/>
          <p:cNvPicPr>
            <a:picLocks noChangeAspect="1"/>
          </p:cNvPicPr>
          <p:nvPr/>
        </p:nvPicPr>
        <p:blipFill>
          <a:blip r:embed="rId3" cstate="print"/>
          <a:srcRect l="5901" r="12988"/>
          <a:stretch>
            <a:fillRect/>
          </a:stretch>
        </p:blipFill>
        <p:spPr>
          <a:xfrm>
            <a:off x="0" y="0"/>
            <a:ext cx="3757840" cy="3474720"/>
          </a:xfrm>
          <a:prstGeom prst="rect">
            <a:avLst/>
          </a:prstGeom>
        </p:spPr>
      </p:pic>
      <p:pic>
        <p:nvPicPr>
          <p:cNvPr id="5" name="Picture 4" descr="DSCN1999.JPG"/>
          <p:cNvPicPr>
            <a:picLocks noChangeAspect="1"/>
          </p:cNvPicPr>
          <p:nvPr/>
        </p:nvPicPr>
        <p:blipFill>
          <a:blip r:embed="rId3" cstate="print"/>
          <a:srcRect l="5901" r="12988"/>
          <a:stretch>
            <a:fillRect/>
          </a:stretch>
        </p:blipFill>
        <p:spPr>
          <a:xfrm>
            <a:off x="0" y="3474720"/>
            <a:ext cx="3757840" cy="3474720"/>
          </a:xfrm>
          <a:prstGeom prst="rect">
            <a:avLst/>
          </a:prstGeom>
        </p:spPr>
      </p:pic>
      <p:pic>
        <p:nvPicPr>
          <p:cNvPr id="6" name="Picture 5" descr="DSCN1999.JPG"/>
          <p:cNvPicPr>
            <a:picLocks noChangeAspect="1"/>
          </p:cNvPicPr>
          <p:nvPr/>
        </p:nvPicPr>
        <p:blipFill>
          <a:blip r:embed="rId3" cstate="print"/>
          <a:srcRect l="5901" r="12988"/>
          <a:stretch>
            <a:fillRect/>
          </a:stretch>
        </p:blipFill>
        <p:spPr>
          <a:xfrm>
            <a:off x="3750931" y="0"/>
            <a:ext cx="3757840" cy="3474720"/>
          </a:xfrm>
          <a:prstGeom prst="rect">
            <a:avLst/>
          </a:prstGeom>
        </p:spPr>
      </p:pic>
      <p:pic>
        <p:nvPicPr>
          <p:cNvPr id="7" name="Picture 6" descr="DSCN1999.JPG"/>
          <p:cNvPicPr>
            <a:picLocks noChangeAspect="1"/>
          </p:cNvPicPr>
          <p:nvPr/>
        </p:nvPicPr>
        <p:blipFill>
          <a:blip r:embed="rId3" cstate="print"/>
          <a:srcRect l="5901" r="12988"/>
          <a:stretch>
            <a:fillRect/>
          </a:stretch>
        </p:blipFill>
        <p:spPr>
          <a:xfrm>
            <a:off x="3750931" y="3474720"/>
            <a:ext cx="3757840" cy="3474720"/>
          </a:xfrm>
          <a:prstGeom prst="rect">
            <a:avLst/>
          </a:prstGeom>
        </p:spPr>
      </p:pic>
      <p:pic>
        <p:nvPicPr>
          <p:cNvPr id="8" name="Picture 7" descr="DSCN1999.JPG"/>
          <p:cNvPicPr>
            <a:picLocks noChangeAspect="1"/>
          </p:cNvPicPr>
          <p:nvPr/>
        </p:nvPicPr>
        <p:blipFill>
          <a:blip r:embed="rId3" cstate="print"/>
          <a:srcRect l="5901" r="12988"/>
          <a:stretch>
            <a:fillRect/>
          </a:stretch>
        </p:blipFill>
        <p:spPr>
          <a:xfrm>
            <a:off x="7452320" y="-11504"/>
            <a:ext cx="3757840" cy="3474720"/>
          </a:xfrm>
          <a:prstGeom prst="rect">
            <a:avLst/>
          </a:prstGeom>
        </p:spPr>
      </p:pic>
      <p:pic>
        <p:nvPicPr>
          <p:cNvPr id="9" name="Picture 8" descr="DSCN1999.JPG"/>
          <p:cNvPicPr>
            <a:picLocks noChangeAspect="1"/>
          </p:cNvPicPr>
          <p:nvPr/>
        </p:nvPicPr>
        <p:blipFill>
          <a:blip r:embed="rId3" cstate="print"/>
          <a:srcRect l="5901" r="12988"/>
          <a:stretch>
            <a:fillRect/>
          </a:stretch>
        </p:blipFill>
        <p:spPr>
          <a:xfrm>
            <a:off x="7452320" y="3463216"/>
            <a:ext cx="3757840" cy="3474720"/>
          </a:xfrm>
          <a:prstGeom prst="rect">
            <a:avLst/>
          </a:prstGeom>
        </p:spPr>
      </p:pic>
      <p:pic>
        <p:nvPicPr>
          <p:cNvPr id="2050" name="Picture 2"/>
          <p:cNvPicPr>
            <a:picLocks noChangeAspect="1" noChangeArrowheads="1"/>
          </p:cNvPicPr>
          <p:nvPr/>
        </p:nvPicPr>
        <p:blipFill>
          <a:blip r:embed="rId4" cstate="print"/>
          <a:srcRect l="38807" t="28400" r="15293" b="24080"/>
          <a:stretch>
            <a:fillRect/>
          </a:stretch>
        </p:blipFill>
        <p:spPr bwMode="auto">
          <a:xfrm>
            <a:off x="4244691" y="1700808"/>
            <a:ext cx="6231965" cy="4032448"/>
          </a:xfrm>
          <a:prstGeom prst="rect">
            <a:avLst/>
          </a:prstGeom>
          <a:noFill/>
          <a:ln w="9525">
            <a:solidFill>
              <a:schemeClr val="tx1"/>
            </a:solidFill>
            <a:miter lim="800000"/>
            <a:headEnd/>
            <a:tailEnd/>
          </a:ln>
        </p:spPr>
      </p:pic>
      <p:pic>
        <p:nvPicPr>
          <p:cNvPr id="10" name="Billede 9" descr="SamletEUogOKS-logo_farve_storDK.eps"/>
          <p:cNvPicPr>
            <a:picLocks noChangeAspect="1"/>
          </p:cNvPicPr>
          <p:nvPr/>
        </p:nvPicPr>
        <p:blipFill>
          <a:blip r:embed="rId5" cstate="print"/>
          <a:stretch>
            <a:fillRect/>
          </a:stretch>
        </p:blipFill>
        <p:spPr>
          <a:xfrm>
            <a:off x="8028384" y="6361613"/>
            <a:ext cx="971600" cy="49638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75208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9246</TotalTime>
  <Words>1794</Words>
  <Application>Microsoft Macintosh PowerPoint</Application>
  <PresentationFormat>Skærmshow (4:3)</PresentationFormat>
  <Paragraphs>225</Paragraphs>
  <Slides>27</Slides>
  <Notes>15</Notes>
  <HiddenSlides>0</HiddenSlides>
  <MMClips>0</MMClips>
  <ScaleCrop>false</ScaleCrop>
  <HeadingPairs>
    <vt:vector size="6" baseType="variant">
      <vt:variant>
        <vt:lpstr>Designskabelon</vt:lpstr>
      </vt:variant>
      <vt:variant>
        <vt:i4>1</vt:i4>
      </vt:variant>
      <vt:variant>
        <vt:lpstr>Integrerede OLE-servere</vt:lpstr>
      </vt:variant>
      <vt:variant>
        <vt:i4>1</vt:i4>
      </vt:variant>
      <vt:variant>
        <vt:lpstr>Diastitler</vt:lpstr>
      </vt:variant>
      <vt:variant>
        <vt:i4>27</vt:i4>
      </vt:variant>
    </vt:vector>
  </HeadingPairs>
  <TitlesOfParts>
    <vt:vector size="29" baseType="lpstr">
      <vt:lpstr>Office Theme</vt:lpstr>
      <vt:lpstr>Acrobat Document</vt:lpstr>
      <vt:lpstr>Integrering mellem bæredygtige byggeprocesser</vt:lpstr>
      <vt:lpstr>Mål og Aktiviter</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Pilot Projekter</vt:lpstr>
      <vt:lpstr>Pilot Projects</vt:lpstr>
      <vt:lpstr>Pilot 4</vt:lpstr>
      <vt:lpstr>Case 1 - Simulering og virkelighed</vt:lpstr>
      <vt:lpstr>Case 2 – Målt energiramme</vt:lpstr>
      <vt:lpstr>Case 3 – Optimering mod lavenergi</vt:lpstr>
      <vt:lpstr>Pilot 5</vt:lpstr>
      <vt:lpstr>Pilot 5</vt:lpstr>
      <vt:lpstr>Resultater</vt:lpstr>
      <vt:lpstr>Energiprojektering og energiberegningsprogram</vt:lpstr>
      <vt:lpstr>Dias nummer 23</vt:lpstr>
      <vt:lpstr>Dias nummer 24</vt:lpstr>
      <vt:lpstr>Dias nummer 25</vt:lpstr>
      <vt:lpstr>Dias nummer 26</vt:lpstr>
      <vt:lpstr>Dias nummer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lars_w</dc:creator>
  <cp:lastModifiedBy>naja poulsen</cp:lastModifiedBy>
  <cp:revision>25</cp:revision>
  <dcterms:created xsi:type="dcterms:W3CDTF">2012-09-13T16:46:59Z</dcterms:created>
  <dcterms:modified xsi:type="dcterms:W3CDTF">2012-09-13T16:47:10Z</dcterms:modified>
</cp:coreProperties>
</file>