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15" r:id="rId2"/>
    <p:sldId id="448" r:id="rId3"/>
    <p:sldId id="419" r:id="rId4"/>
    <p:sldId id="423" r:id="rId5"/>
    <p:sldId id="420" r:id="rId6"/>
    <p:sldId id="457" r:id="rId7"/>
    <p:sldId id="424" r:id="rId8"/>
    <p:sldId id="458" r:id="rId9"/>
    <p:sldId id="459" r:id="rId10"/>
    <p:sldId id="460" r:id="rId11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8" autoAdjust="0"/>
    <p:restoredTop sz="97536" autoAdjust="0"/>
  </p:normalViewPr>
  <p:slideViewPr>
    <p:cSldViewPr>
      <p:cViewPr>
        <p:scale>
          <a:sx n="80" d="100"/>
          <a:sy n="80" d="100"/>
        </p:scale>
        <p:origin x="-90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BB55F-8A4A-413C-968B-051AF170447F}" type="datetimeFigureOut">
              <a:rPr lang="sv-SE"/>
              <a:pPr>
                <a:defRPr/>
              </a:pPr>
              <a:t>2012-09-12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952CC5-7FA9-4D3C-B316-F90D2D69F28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608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EB540F-9AD8-4796-A9DB-4FD09897AFDC}" type="datetimeFigureOut">
              <a:rPr lang="sv-SE"/>
              <a:pPr>
                <a:defRPr/>
              </a:pPr>
              <a:t>2012-09-12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v-S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05C955-61D7-425D-A7F3-F5E1725068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768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  <p:sp>
        <p:nvSpPr>
          <p:cNvPr id="26628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059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276" indent="-270491" defTabSz="88059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964" indent="-216393" defTabSz="88059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4749" indent="-216393" defTabSz="88059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7535" indent="-216393" defTabSz="88059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0320" indent="-216393" algn="ctr" defTabSz="88059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3106" indent="-216393" algn="ctr" defTabSz="88059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5891" indent="-216393" algn="ctr" defTabSz="88059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8677" indent="-216393" algn="ctr" defTabSz="88059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E33385-5C06-4A85-8CBC-F95A1A7E8DF3}" type="slidenum">
              <a:rPr lang="sv-SE" sz="1100">
                <a:solidFill>
                  <a:srgbClr val="000000"/>
                </a:solidFill>
              </a:rPr>
              <a:pPr eaLnBrk="1" hangingPunct="1"/>
              <a:t>3</a:t>
            </a:fld>
            <a:endParaRPr lang="sv-SE"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/>
          </a:p>
        </p:txBody>
      </p:sp>
      <p:sp>
        <p:nvSpPr>
          <p:cNvPr id="2253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059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03276" indent="-270491" defTabSz="88059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81964" indent="-216393" defTabSz="88059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14749" indent="-216393" defTabSz="88059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47535" indent="-216393" defTabSz="88059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380320" indent="-216393" algn="ctr" defTabSz="88059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13106" indent="-216393" algn="ctr" defTabSz="88059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45891" indent="-216393" algn="ctr" defTabSz="88059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678677" indent="-216393" algn="ctr" defTabSz="88059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6B9577-EF3B-4187-8560-D6E3C7727AE8}" type="slidenum">
              <a:rPr lang="sv-SE" sz="1100"/>
              <a:pPr eaLnBrk="1" hangingPunct="1"/>
              <a:t>8</a:t>
            </a:fld>
            <a:endParaRPr lang="sv-SE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2012-05-22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CEF6-2C0C-4441-A443-6EBEC51A9F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2012-05-22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1AE47-605C-4034-8035-0D2573299D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2012-05-22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0998F-7248-46DF-861C-70A4127B347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2012-05-22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3C6ED-1900-4882-B318-D21C22642F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2012-05-22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BA18-7AEC-4CF0-817A-A7B0BA71DB4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2012-05-22</a:t>
            </a:r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BBC3-3D28-4996-ABF0-DD3EF15187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2012-05-22</a:t>
            </a:r>
            <a:endParaRPr lang="sv-S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2149C-49DA-4137-8793-3D03E8DE8D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2012-05-22</a:t>
            </a:r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EFD19-4A4D-4BDE-8E4C-7F8EA43B3CF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2012-05-22</a:t>
            </a:r>
            <a:endParaRPr lang="sv-S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093A-7BFC-4890-B292-6045B150F5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2012-05-22</a:t>
            </a:r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F9C58-9A14-4B9D-BB33-37DD3A9AAB1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2012-05-22</a:t>
            </a:r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D8E9F-32A5-46B4-B3AB-D0EC8B2DB7B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4296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85875"/>
            <a:ext cx="840105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04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v-SE" smtClean="0"/>
              <a:t>2012-05-22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1563" y="6492875"/>
            <a:ext cx="1071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C1D27B-6EE8-46B4-9175-41F594D5BE6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31" name="Picture 6" descr="image002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750" y="6205538"/>
            <a:ext cx="1790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F7F7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F7F7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F7F7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7F7F7F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7F7F7F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7F7F7F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7F7F7F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7F7F7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bim.s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gif"/><Relationship Id="rId18" Type="http://schemas.openxmlformats.org/officeDocument/2006/relationships/image" Target="../media/image20.gif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63" Type="http://schemas.openxmlformats.org/officeDocument/2006/relationships/image" Target="../media/image65.png"/><Relationship Id="rId68" Type="http://schemas.openxmlformats.org/officeDocument/2006/relationships/image" Target="../media/image70.gif"/><Relationship Id="rId76" Type="http://schemas.openxmlformats.org/officeDocument/2006/relationships/image" Target="../media/image78.png"/><Relationship Id="rId84" Type="http://schemas.openxmlformats.org/officeDocument/2006/relationships/image" Target="../media/image86.png"/><Relationship Id="rId89" Type="http://schemas.openxmlformats.org/officeDocument/2006/relationships/image" Target="../media/image91.png"/><Relationship Id="rId7" Type="http://schemas.openxmlformats.org/officeDocument/2006/relationships/image" Target="../media/image9.gif"/><Relationship Id="rId71" Type="http://schemas.openxmlformats.org/officeDocument/2006/relationships/image" Target="../media/image73.png"/><Relationship Id="rId92" Type="http://schemas.openxmlformats.org/officeDocument/2006/relationships/image" Target="../media/image94.png"/><Relationship Id="rId2" Type="http://schemas.openxmlformats.org/officeDocument/2006/relationships/image" Target="../media/image4.gif"/><Relationship Id="rId16" Type="http://schemas.openxmlformats.org/officeDocument/2006/relationships/image" Target="../media/image18.gif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gif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jpg"/><Relationship Id="rId45" Type="http://schemas.openxmlformats.org/officeDocument/2006/relationships/image" Target="../media/image47.gif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66" Type="http://schemas.openxmlformats.org/officeDocument/2006/relationships/image" Target="../media/image68.png"/><Relationship Id="rId74" Type="http://schemas.openxmlformats.org/officeDocument/2006/relationships/image" Target="../media/image76.png"/><Relationship Id="rId79" Type="http://schemas.openxmlformats.org/officeDocument/2006/relationships/image" Target="../media/image81.gif"/><Relationship Id="rId87" Type="http://schemas.openxmlformats.org/officeDocument/2006/relationships/image" Target="../media/image89.png"/><Relationship Id="rId5" Type="http://schemas.openxmlformats.org/officeDocument/2006/relationships/image" Target="../media/image7.gif"/><Relationship Id="rId61" Type="http://schemas.openxmlformats.org/officeDocument/2006/relationships/image" Target="../media/image63.png"/><Relationship Id="rId82" Type="http://schemas.openxmlformats.org/officeDocument/2006/relationships/image" Target="../media/image84.gif"/><Relationship Id="rId90" Type="http://schemas.openxmlformats.org/officeDocument/2006/relationships/image" Target="../media/image92.png"/><Relationship Id="rId19" Type="http://schemas.openxmlformats.org/officeDocument/2006/relationships/image" Target="../media/image21.gif"/><Relationship Id="rId14" Type="http://schemas.openxmlformats.org/officeDocument/2006/relationships/image" Target="../media/image16.gif"/><Relationship Id="rId22" Type="http://schemas.openxmlformats.org/officeDocument/2006/relationships/image" Target="../media/image24.gif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gif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64" Type="http://schemas.openxmlformats.org/officeDocument/2006/relationships/image" Target="../media/image66.png"/><Relationship Id="rId69" Type="http://schemas.openxmlformats.org/officeDocument/2006/relationships/image" Target="../media/image71.gif"/><Relationship Id="rId77" Type="http://schemas.openxmlformats.org/officeDocument/2006/relationships/image" Target="../media/image79.png"/><Relationship Id="rId8" Type="http://schemas.openxmlformats.org/officeDocument/2006/relationships/image" Target="../media/image10.gif"/><Relationship Id="rId51" Type="http://schemas.openxmlformats.org/officeDocument/2006/relationships/image" Target="../media/image53.png"/><Relationship Id="rId72" Type="http://schemas.openxmlformats.org/officeDocument/2006/relationships/image" Target="../media/image74.png"/><Relationship Id="rId80" Type="http://schemas.openxmlformats.org/officeDocument/2006/relationships/image" Target="../media/image82.gif"/><Relationship Id="rId85" Type="http://schemas.openxmlformats.org/officeDocument/2006/relationships/image" Target="../media/image87.GIF"/><Relationship Id="rId93" Type="http://schemas.openxmlformats.org/officeDocument/2006/relationships/image" Target="../media/image95.png"/><Relationship Id="rId3" Type="http://schemas.openxmlformats.org/officeDocument/2006/relationships/image" Target="../media/image5.png"/><Relationship Id="rId12" Type="http://schemas.openxmlformats.org/officeDocument/2006/relationships/image" Target="../media/image14.gif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gif"/><Relationship Id="rId46" Type="http://schemas.openxmlformats.org/officeDocument/2006/relationships/image" Target="../media/image48.gif"/><Relationship Id="rId59" Type="http://schemas.openxmlformats.org/officeDocument/2006/relationships/image" Target="../media/image61.png"/><Relationship Id="rId67" Type="http://schemas.openxmlformats.org/officeDocument/2006/relationships/image" Target="../media/image69.gif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62" Type="http://schemas.openxmlformats.org/officeDocument/2006/relationships/image" Target="../media/image64.png"/><Relationship Id="rId70" Type="http://schemas.openxmlformats.org/officeDocument/2006/relationships/image" Target="../media/image72.gif"/><Relationship Id="rId75" Type="http://schemas.openxmlformats.org/officeDocument/2006/relationships/image" Target="../media/image77.png"/><Relationship Id="rId83" Type="http://schemas.openxmlformats.org/officeDocument/2006/relationships/image" Target="../media/image85.gif"/><Relationship Id="rId88" Type="http://schemas.openxmlformats.org/officeDocument/2006/relationships/image" Target="../media/image90.gif"/><Relationship Id="rId91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5" Type="http://schemas.openxmlformats.org/officeDocument/2006/relationships/image" Target="../media/image17.gif"/><Relationship Id="rId23" Type="http://schemas.openxmlformats.org/officeDocument/2006/relationships/image" Target="../media/image25.png"/><Relationship Id="rId28" Type="http://schemas.openxmlformats.org/officeDocument/2006/relationships/image" Target="../media/image30.GIF"/><Relationship Id="rId36" Type="http://schemas.openxmlformats.org/officeDocument/2006/relationships/image" Target="../media/image38.png"/><Relationship Id="rId49" Type="http://schemas.openxmlformats.org/officeDocument/2006/relationships/image" Target="../media/image51.gif"/><Relationship Id="rId57" Type="http://schemas.openxmlformats.org/officeDocument/2006/relationships/image" Target="../media/image59.png"/><Relationship Id="rId10" Type="http://schemas.openxmlformats.org/officeDocument/2006/relationships/image" Target="../media/image12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65" Type="http://schemas.openxmlformats.org/officeDocument/2006/relationships/image" Target="../media/image67.png"/><Relationship Id="rId73" Type="http://schemas.openxmlformats.org/officeDocument/2006/relationships/image" Target="../media/image75.png"/><Relationship Id="rId78" Type="http://schemas.openxmlformats.org/officeDocument/2006/relationships/image" Target="../media/image80.jpg"/><Relationship Id="rId81" Type="http://schemas.openxmlformats.org/officeDocument/2006/relationships/image" Target="../media/image83.GIF"/><Relationship Id="rId86" Type="http://schemas.openxmlformats.org/officeDocument/2006/relationships/image" Target="../media/image88.png"/><Relationship Id="rId94" Type="http://schemas.openxmlformats.org/officeDocument/2006/relationships/image" Target="../media/image96.gif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pb11061\Dropbox\OpenBM programledning\Mallar\OpenBIM(hog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7588"/>
            <a:ext cx="8189912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9144000" cy="519967"/>
          </a:xfrm>
        </p:spPr>
        <p:txBody>
          <a:bodyPr/>
          <a:lstStyle/>
          <a:p>
            <a:r>
              <a:rPr lang="sv-SE" sz="3200" dirty="0" smtClean="0"/>
              <a:t>Pontus Bengtson, </a:t>
            </a:r>
            <a:r>
              <a:rPr lang="sv-SE" sz="3200" dirty="0" err="1" smtClean="0"/>
              <a:t>OpenBIM</a:t>
            </a:r>
            <a:r>
              <a:rPr lang="sv-SE" sz="3200" dirty="0" smtClean="0"/>
              <a:t>/WSP</a:t>
            </a:r>
            <a:endParaRPr lang="sv-SE" sz="3200" dirty="0" smtClean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2012-05-22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45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725487"/>
          </a:xfrm>
        </p:spPr>
        <p:txBody>
          <a:bodyPr/>
          <a:lstStyle/>
          <a:p>
            <a:pPr algn="ctr"/>
            <a:r>
              <a:rPr lang="sv-SE" sz="7200" dirty="0" smtClean="0">
                <a:hlinkClick r:id="rId2"/>
              </a:rPr>
              <a:t>www.openbim.se</a:t>
            </a:r>
            <a:r>
              <a:rPr lang="sv-SE" sz="7200" dirty="0" smtClean="0"/>
              <a:t> </a:t>
            </a:r>
            <a:endParaRPr lang="sv-SE" sz="7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2012-05-22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013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sv-SE" sz="3600" dirty="0"/>
              <a:t>Samhällsbyggnadssektorn – i stora </a:t>
            </a:r>
            <a:r>
              <a:rPr lang="sv-SE" sz="3600" dirty="0" smtClean="0"/>
              <a:t>drag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kern="0" dirty="0">
                <a:solidFill>
                  <a:srgbClr val="002060"/>
                </a:solidFill>
              </a:rPr>
              <a:t>500 000 </a:t>
            </a:r>
            <a:r>
              <a:rPr lang="sv-SE" kern="0" dirty="0" smtClean="0">
                <a:solidFill>
                  <a:srgbClr val="002060"/>
                </a:solidFill>
              </a:rPr>
              <a:t>yrkesverksamma</a:t>
            </a:r>
          </a:p>
          <a:p>
            <a:endParaRPr lang="sv-SE" kern="0" dirty="0" smtClean="0">
              <a:solidFill>
                <a:srgbClr val="002060"/>
              </a:solidFill>
            </a:endParaRPr>
          </a:p>
          <a:p>
            <a:pPr marL="342900" lvl="1" indent="-342900">
              <a:buClr>
                <a:srgbClr val="4BACC6"/>
              </a:buClr>
              <a:buFont typeface="Arial" charset="0"/>
              <a:buChar char="•"/>
              <a:defRPr/>
            </a:pPr>
            <a:r>
              <a:rPr lang="sv-SE" kern="0" dirty="0">
                <a:solidFill>
                  <a:srgbClr val="002060"/>
                </a:solidFill>
              </a:rPr>
              <a:t>Årliga investeringar – ca 300 miljarder SEK</a:t>
            </a:r>
            <a:br>
              <a:rPr lang="sv-SE" kern="0" dirty="0">
                <a:solidFill>
                  <a:srgbClr val="002060"/>
                </a:solidFill>
              </a:rPr>
            </a:br>
            <a:r>
              <a:rPr lang="sv-SE" kern="0" dirty="0">
                <a:solidFill>
                  <a:srgbClr val="002060"/>
                </a:solidFill>
              </a:rPr>
              <a:t>    - Bostäder, anläggningar, lokaler – ca 1/3 var</a:t>
            </a:r>
            <a:br>
              <a:rPr lang="sv-SE" kern="0" dirty="0">
                <a:solidFill>
                  <a:srgbClr val="002060"/>
                </a:solidFill>
              </a:rPr>
            </a:br>
            <a:r>
              <a:rPr lang="sv-SE" kern="0" dirty="0">
                <a:solidFill>
                  <a:srgbClr val="002060"/>
                </a:solidFill>
              </a:rPr>
              <a:t>    - 50 % offentliga </a:t>
            </a:r>
            <a:r>
              <a:rPr lang="sv-SE" kern="0" dirty="0" smtClean="0">
                <a:solidFill>
                  <a:srgbClr val="002060"/>
                </a:solidFill>
              </a:rPr>
              <a:t>investeringar</a:t>
            </a:r>
          </a:p>
          <a:p>
            <a:pPr marL="342900" lvl="1" indent="-342900">
              <a:buClr>
                <a:srgbClr val="4BACC6"/>
              </a:buClr>
              <a:buFont typeface="Arial" charset="0"/>
              <a:buChar char="•"/>
              <a:defRPr/>
            </a:pPr>
            <a:endParaRPr lang="sv-SE" kern="0" dirty="0">
              <a:solidFill>
                <a:srgbClr val="002060"/>
              </a:solidFill>
            </a:endParaRPr>
          </a:p>
          <a:p>
            <a:pPr marL="342900" lvl="1" indent="-342900">
              <a:buClr>
                <a:srgbClr val="4BACC6"/>
              </a:buClr>
              <a:buFont typeface="Arial" charset="0"/>
              <a:buChar char="•"/>
              <a:defRPr/>
            </a:pPr>
            <a:r>
              <a:rPr lang="sv-SE" kern="0" dirty="0">
                <a:solidFill>
                  <a:srgbClr val="002060"/>
                </a:solidFill>
              </a:rPr>
              <a:t> Lika mycket i drift och </a:t>
            </a:r>
            <a:r>
              <a:rPr lang="sv-SE" kern="0" dirty="0" smtClean="0">
                <a:solidFill>
                  <a:srgbClr val="002060"/>
                </a:solidFill>
              </a:rPr>
              <a:t>underhåll</a:t>
            </a:r>
          </a:p>
          <a:p>
            <a:pPr marL="342900" lvl="1" indent="-342900">
              <a:buClr>
                <a:srgbClr val="4BACC6"/>
              </a:buClr>
              <a:buFont typeface="Arial" charset="0"/>
              <a:buChar char="•"/>
              <a:defRPr/>
            </a:pPr>
            <a:endParaRPr lang="sv-SE" kern="0" dirty="0">
              <a:solidFill>
                <a:srgbClr val="002060"/>
              </a:solidFill>
            </a:endParaRPr>
          </a:p>
          <a:p>
            <a:pPr marL="342900" lvl="1" indent="-342900">
              <a:buClr>
                <a:srgbClr val="4BACC6"/>
              </a:buClr>
              <a:buFont typeface="Arial" charset="0"/>
              <a:buChar char="•"/>
              <a:defRPr/>
            </a:pPr>
            <a:r>
              <a:rPr lang="sv-SE" kern="0" dirty="0">
                <a:solidFill>
                  <a:srgbClr val="002060"/>
                </a:solidFill>
              </a:rPr>
              <a:t> Fastighetsbestånd 5 000 miljarder SEK</a:t>
            </a:r>
            <a:br>
              <a:rPr lang="sv-SE" kern="0" dirty="0">
                <a:solidFill>
                  <a:srgbClr val="002060"/>
                </a:solidFill>
              </a:rPr>
            </a:br>
            <a:r>
              <a:rPr lang="sv-SE" kern="0" dirty="0">
                <a:solidFill>
                  <a:srgbClr val="002060"/>
                </a:solidFill>
              </a:rPr>
              <a:t>     + vägar, järnvägar, hamnar </a:t>
            </a:r>
            <a:r>
              <a:rPr lang="sv-SE" kern="0" dirty="0" err="1">
                <a:solidFill>
                  <a:srgbClr val="002060"/>
                </a:solidFill>
              </a:rPr>
              <a:t>etc</a:t>
            </a:r>
            <a:r>
              <a:rPr lang="sv-SE" kern="0" dirty="0">
                <a:solidFill>
                  <a:srgbClr val="002060"/>
                </a:solidFill>
              </a:rPr>
              <a:t> (halva nationalförmögenheten)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2012-05-22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14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Bakgrund – för dyrt att bygga!  </a:t>
            </a:r>
          </a:p>
        </p:txBody>
      </p:sp>
      <p:sp>
        <p:nvSpPr>
          <p:cNvPr id="6147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För dyrt att förvalta (för dyrt att bo, för dyra lokaler, för dyra transporter…. )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Bättre informationshantering – ett av de viktigaste verktygen för att förbättra (undvika fel, effektivisera processerna) </a:t>
            </a:r>
          </a:p>
          <a:p>
            <a:r>
              <a:rPr lang="sv-SE" dirty="0" smtClean="0"/>
              <a:t>Samhällsbyggnadssektorn 15-20 år efter tillverknings- och processindustrin avseende informationshanteringen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2012-05-22</a:t>
            </a:r>
            <a:endParaRPr lang="sv-SE"/>
          </a:p>
        </p:txBody>
      </p:sp>
      <p:pic>
        <p:nvPicPr>
          <p:cNvPr id="6150" name="Platshållare för innehåll 3" descr="nybygge-4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4863"/>
            <a:ext cx="7011988" cy="20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4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Möjligheterna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v-SE" dirty="0" smtClean="0"/>
          </a:p>
          <a:p>
            <a:pPr>
              <a:defRPr/>
            </a:pPr>
            <a:endParaRPr lang="sv-SE" dirty="0"/>
          </a:p>
          <a:p>
            <a:pPr marL="0" indent="0" algn="ctr">
              <a:buFont typeface="Arial" charset="0"/>
              <a:buNone/>
              <a:defRPr/>
            </a:pPr>
            <a:endParaRPr lang="sv-SE" sz="3600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sv-SE" sz="3600" dirty="0"/>
              <a:t> </a:t>
            </a:r>
            <a:r>
              <a:rPr lang="sv-SE" sz="3600" dirty="0" smtClean="0"/>
              <a:t>  Projektering – produktion – förvaltning</a:t>
            </a:r>
            <a:endParaRPr lang="sv-SE" sz="3600" dirty="0"/>
          </a:p>
          <a:p>
            <a:pPr marL="0" indent="0" algn="ctr">
              <a:buFont typeface="Arial" charset="0"/>
              <a:buNone/>
              <a:defRPr/>
            </a:pPr>
            <a:r>
              <a:rPr lang="sv-SE" sz="4000" dirty="0" smtClean="0">
                <a:solidFill>
                  <a:srgbClr val="FF0000"/>
                </a:solidFill>
              </a:rPr>
              <a:t>1		      10		100</a:t>
            </a:r>
          </a:p>
          <a:p>
            <a:pPr marL="0" indent="0">
              <a:buFont typeface="Arial" charset="0"/>
              <a:buNone/>
              <a:defRPr/>
            </a:pPr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2012-05-22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568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mtClean="0"/>
              <a:t>OpenBIM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2008</a:t>
            </a:r>
          </a:p>
          <a:p>
            <a:pPr marL="0" indent="0">
              <a:buNone/>
              <a:defRPr/>
            </a:pPr>
            <a:r>
              <a:rPr lang="sv-SE" dirty="0" smtClean="0"/>
              <a:t>      15 frustrerade företagsledare inom husbyggnad</a:t>
            </a:r>
            <a:endParaRPr lang="sv-SE" dirty="0"/>
          </a:p>
          <a:p>
            <a:pPr>
              <a:defRPr/>
            </a:pPr>
            <a:r>
              <a:rPr lang="sv-SE" dirty="0" smtClean="0"/>
              <a:t>2012</a:t>
            </a:r>
          </a:p>
          <a:p>
            <a:pPr marL="457200" lvl="1" indent="0">
              <a:buNone/>
              <a:defRPr/>
            </a:pPr>
            <a:r>
              <a:rPr lang="sv-SE" dirty="0" smtClean="0"/>
              <a:t>90 engagerade företag med hundratals entusiaster inom husbyggnad, anläggning och </a:t>
            </a:r>
            <a:r>
              <a:rPr lang="sv-SE" dirty="0" smtClean="0"/>
              <a:t>förvaltning</a:t>
            </a:r>
          </a:p>
          <a:p>
            <a:pPr marL="457200" lvl="1" indent="0">
              <a:buNone/>
              <a:defRPr/>
            </a:pPr>
            <a:endParaRPr lang="sv-SE" dirty="0"/>
          </a:p>
          <a:p>
            <a:pPr marL="514350" indent="-457200">
              <a:defRPr/>
            </a:pPr>
            <a:r>
              <a:rPr lang="sv-SE" dirty="0" smtClean="0"/>
              <a:t>Nätverk som fungerar som katalysator för utveckling, information, utbildning m </a:t>
            </a:r>
            <a:r>
              <a:rPr lang="sv-SE" dirty="0" err="1" smtClean="0"/>
              <a:t>m</a:t>
            </a:r>
            <a:endParaRPr lang="sv-SE" dirty="0" smtClean="0"/>
          </a:p>
          <a:p>
            <a:pPr marL="514350" indent="-457200">
              <a:defRPr/>
            </a:pPr>
            <a:r>
              <a:rPr lang="sv-SE" dirty="0" smtClean="0"/>
              <a:t>”90 % processer – 10 % teknik”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2012-05-22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12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06_svensk_byggtjans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48" y="922377"/>
            <a:ext cx="1094397" cy="431999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473461" y="985601"/>
            <a:ext cx="8169662" cy="4509753"/>
            <a:chOff x="451361" y="972075"/>
            <a:chExt cx="8169662" cy="4509753"/>
          </a:xfrm>
        </p:grpSpPr>
        <p:pic>
          <p:nvPicPr>
            <p:cNvPr id="4" name="Picture 3" descr="001_cement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92" y="1100580"/>
              <a:ext cx="845988" cy="253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002_skanska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861" y="1110374"/>
              <a:ext cx="968720" cy="143999"/>
            </a:xfrm>
            <a:prstGeom prst="rect">
              <a:avLst/>
            </a:prstGeom>
          </p:spPr>
        </p:pic>
        <p:pic>
          <p:nvPicPr>
            <p:cNvPr id="6" name="Picture 5" descr="003_ncc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886" y="974474"/>
              <a:ext cx="830794" cy="321598"/>
            </a:xfrm>
            <a:prstGeom prst="rect">
              <a:avLst/>
            </a:prstGeom>
          </p:spPr>
        </p:pic>
        <p:pic>
          <p:nvPicPr>
            <p:cNvPr id="7" name="Picture 6" descr="004_wsp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680" y="1056376"/>
              <a:ext cx="799985" cy="251996"/>
            </a:xfrm>
            <a:prstGeom prst="rect">
              <a:avLst/>
            </a:prstGeom>
          </p:spPr>
        </p:pic>
        <p:pic>
          <p:nvPicPr>
            <p:cNvPr id="8" name="Picture 7" descr="005_White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069" y="972075"/>
              <a:ext cx="712794" cy="323997"/>
            </a:xfrm>
            <a:prstGeom prst="rect">
              <a:avLst/>
            </a:prstGeom>
          </p:spPr>
        </p:pic>
        <p:pic>
          <p:nvPicPr>
            <p:cNvPr id="10" name="Picture 9" descr="007_strangbetong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922" y="1006275"/>
              <a:ext cx="1073324" cy="289797"/>
            </a:xfrm>
            <a:prstGeom prst="rect">
              <a:avLst/>
            </a:prstGeom>
          </p:spPr>
        </p:pic>
        <p:pic>
          <p:nvPicPr>
            <p:cNvPr id="11" name="Picture 10" descr="008_MKB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891" y="1040777"/>
              <a:ext cx="889984" cy="213596"/>
            </a:xfrm>
            <a:prstGeom prst="rect">
              <a:avLst/>
            </a:prstGeom>
          </p:spPr>
        </p:pic>
        <p:pic>
          <p:nvPicPr>
            <p:cNvPr id="12" name="Picture 11" descr="009_ramboll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92" y="1498080"/>
              <a:ext cx="609620" cy="128020"/>
            </a:xfrm>
            <a:prstGeom prst="rect">
              <a:avLst/>
            </a:prstGeom>
          </p:spPr>
        </p:pic>
        <p:pic>
          <p:nvPicPr>
            <p:cNvPr id="13" name="Picture 12" descr="010_arcona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4499" y="1446104"/>
              <a:ext cx="1028550" cy="179996"/>
            </a:xfrm>
            <a:prstGeom prst="rect">
              <a:avLst/>
            </a:prstGeom>
          </p:spPr>
        </p:pic>
        <p:pic>
          <p:nvPicPr>
            <p:cNvPr id="14" name="Picture 13" descr="011_akademiskahus.gif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3049" y="1344323"/>
              <a:ext cx="706979" cy="359997"/>
            </a:xfrm>
            <a:prstGeom prst="rect">
              <a:avLst/>
            </a:prstGeom>
          </p:spPr>
        </p:pic>
        <p:pic>
          <p:nvPicPr>
            <p:cNvPr id="15" name="Picture 14" descr="012_byggherrarna.gif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028" y="1354376"/>
              <a:ext cx="820792" cy="323997"/>
            </a:xfrm>
            <a:prstGeom prst="rect">
              <a:avLst/>
            </a:prstGeom>
          </p:spPr>
        </p:pic>
        <p:pic>
          <p:nvPicPr>
            <p:cNvPr id="16" name="Picture 15" descr="013_Tyrens.gif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6078" y="1344323"/>
              <a:ext cx="844794" cy="359997"/>
            </a:xfrm>
            <a:prstGeom prst="rect">
              <a:avLst/>
            </a:prstGeom>
          </p:spPr>
        </p:pic>
        <p:pic>
          <p:nvPicPr>
            <p:cNvPr id="18" name="Picture 17" descr="014_Tengbom.gif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7762" y="1314563"/>
              <a:ext cx="1018171" cy="408357"/>
            </a:xfrm>
            <a:prstGeom prst="rect">
              <a:avLst/>
            </a:prstGeom>
          </p:spPr>
        </p:pic>
        <p:pic>
          <p:nvPicPr>
            <p:cNvPr id="20" name="Picture 19" descr="015_sweco.gif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445" y="1354376"/>
              <a:ext cx="777599" cy="324000"/>
            </a:xfrm>
            <a:prstGeom prst="rect">
              <a:avLst/>
            </a:prstGeom>
          </p:spPr>
        </p:pic>
        <p:pic>
          <p:nvPicPr>
            <p:cNvPr id="21" name="Picture 20" descr="016_cad-q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267" y="1477903"/>
              <a:ext cx="674982" cy="107997"/>
            </a:xfrm>
            <a:prstGeom prst="rect">
              <a:avLst/>
            </a:prstGeom>
          </p:spPr>
        </p:pic>
        <p:pic>
          <p:nvPicPr>
            <p:cNvPr id="22" name="Picture 21" descr="017_bjerking.gif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1967" y="1354376"/>
              <a:ext cx="623036" cy="395998"/>
            </a:xfrm>
            <a:prstGeom prst="rect">
              <a:avLst/>
            </a:prstGeom>
          </p:spPr>
        </p:pic>
        <p:pic>
          <p:nvPicPr>
            <p:cNvPr id="23" name="Picture 22" descr="018_incoord.gif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92" y="1750374"/>
              <a:ext cx="591354" cy="287997"/>
            </a:xfrm>
            <a:prstGeom prst="rect">
              <a:avLst/>
            </a:prstGeom>
          </p:spPr>
        </p:pic>
        <p:pic>
          <p:nvPicPr>
            <p:cNvPr id="24" name="Picture 23" descr="019_graphisoft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4499" y="1844161"/>
              <a:ext cx="799994" cy="107999"/>
            </a:xfrm>
            <a:prstGeom prst="rect">
              <a:avLst/>
            </a:prstGeom>
          </p:spPr>
        </p:pic>
        <p:pic>
          <p:nvPicPr>
            <p:cNvPr id="25" name="Picture 24" descr="020_vico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934" y="1722920"/>
              <a:ext cx="887665" cy="323997"/>
            </a:xfrm>
            <a:prstGeom prst="rect">
              <a:avLst/>
            </a:prstGeom>
          </p:spPr>
        </p:pic>
        <p:pic>
          <p:nvPicPr>
            <p:cNvPr id="26" name="Picture 25" descr="021_bentley.gif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6022" y="1722920"/>
              <a:ext cx="944700" cy="321495"/>
            </a:xfrm>
            <a:prstGeom prst="rect">
              <a:avLst/>
            </a:prstGeom>
          </p:spPr>
        </p:pic>
        <p:pic>
          <p:nvPicPr>
            <p:cNvPr id="27" name="Picture 26" descr="022_forsen.png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193" y="1742107"/>
              <a:ext cx="237752" cy="304810"/>
            </a:xfrm>
            <a:prstGeom prst="rect">
              <a:avLst/>
            </a:prstGeom>
          </p:spPr>
        </p:pic>
        <p:pic>
          <p:nvPicPr>
            <p:cNvPr id="28" name="Picture 27" descr="023_apricon.gif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9" y="1785456"/>
              <a:ext cx="1011707" cy="179997"/>
            </a:xfrm>
            <a:prstGeom prst="rect">
              <a:avLst/>
            </a:prstGeom>
          </p:spPr>
        </p:pic>
        <p:pic>
          <p:nvPicPr>
            <p:cNvPr id="29" name="Picture 28" descr="024_bygganalys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96" y="1722920"/>
              <a:ext cx="429649" cy="323997"/>
            </a:xfrm>
            <a:prstGeom prst="rect">
              <a:avLst/>
            </a:prstGeom>
          </p:spPr>
        </p:pic>
        <p:pic>
          <p:nvPicPr>
            <p:cNvPr id="30" name="Picture 29" descr="025_trafikverket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445" y="1785456"/>
              <a:ext cx="1079980" cy="215996"/>
            </a:xfrm>
            <a:prstGeom prst="rect">
              <a:avLst/>
            </a:prstGeom>
          </p:spPr>
        </p:pic>
        <p:pic>
          <p:nvPicPr>
            <p:cNvPr id="31" name="Picture 30" descr="026_tekla.png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425" y="1750374"/>
              <a:ext cx="1119983" cy="251996"/>
            </a:xfrm>
            <a:prstGeom prst="rect">
              <a:avLst/>
            </a:prstGeom>
          </p:spPr>
        </p:pic>
        <p:pic>
          <p:nvPicPr>
            <p:cNvPr id="32" name="Picture 31" descr="027_byggpartner.GIF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46" y="2150536"/>
              <a:ext cx="1201888" cy="285597"/>
            </a:xfrm>
            <a:prstGeom prst="rect">
              <a:avLst/>
            </a:prstGeom>
          </p:spPr>
        </p:pic>
        <p:pic>
          <p:nvPicPr>
            <p:cNvPr id="33" name="Picture 32" descr="028_einarmattsson.png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533" y="2076136"/>
              <a:ext cx="771423" cy="323997"/>
            </a:xfrm>
            <a:prstGeom prst="rect">
              <a:avLst/>
            </a:prstGeom>
          </p:spPr>
        </p:pic>
        <p:pic>
          <p:nvPicPr>
            <p:cNvPr id="34" name="Picture 33" descr="029_folkhem.png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585" y="2196347"/>
              <a:ext cx="878028" cy="179996"/>
            </a:xfrm>
            <a:prstGeom prst="rect">
              <a:avLst/>
            </a:prstGeom>
          </p:spPr>
        </p:pic>
        <p:pic>
          <p:nvPicPr>
            <p:cNvPr id="35" name="Picture 34" descr="030_maxera.png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917" y="2184137"/>
              <a:ext cx="1028552" cy="215996"/>
            </a:xfrm>
            <a:prstGeom prst="rect">
              <a:avLst/>
            </a:prstGeom>
          </p:spPr>
        </p:pic>
        <p:pic>
          <p:nvPicPr>
            <p:cNvPr id="36" name="Picture 35" descr="031_q-gruppen.png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009" y="2190289"/>
              <a:ext cx="1002831" cy="215799"/>
            </a:xfrm>
            <a:prstGeom prst="rect">
              <a:avLst/>
            </a:prstGeom>
          </p:spPr>
        </p:pic>
        <p:pic>
          <p:nvPicPr>
            <p:cNvPr id="37" name="Picture 36" descr="032_sundvallsbygg.png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01" y="2190289"/>
              <a:ext cx="808244" cy="177699"/>
            </a:xfrm>
            <a:prstGeom prst="rect">
              <a:avLst/>
            </a:prstGeom>
          </p:spPr>
        </p:pic>
        <p:pic>
          <p:nvPicPr>
            <p:cNvPr id="39" name="Picture 38" descr="034_peab.png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470" y="2230610"/>
              <a:ext cx="609620" cy="85347"/>
            </a:xfrm>
            <a:prstGeom prst="rect">
              <a:avLst/>
            </a:prstGeom>
          </p:spPr>
        </p:pic>
        <p:pic>
          <p:nvPicPr>
            <p:cNvPr id="40" name="Picture 39" descr="035_strusoft.png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08" y="2519188"/>
              <a:ext cx="814972" cy="287997"/>
            </a:xfrm>
            <a:prstGeom prst="rect">
              <a:avLst/>
            </a:prstGeom>
          </p:spPr>
        </p:pic>
        <p:pic>
          <p:nvPicPr>
            <p:cNvPr id="41" name="Picture 40" descr="036_fojab.pn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605" y="2606362"/>
              <a:ext cx="899976" cy="107997"/>
            </a:xfrm>
            <a:prstGeom prst="rect">
              <a:avLst/>
            </a:prstGeom>
          </p:spPr>
        </p:pic>
        <p:pic>
          <p:nvPicPr>
            <p:cNvPr id="42" name="Picture 41" descr="037_liljewall.png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516" y="2555189"/>
              <a:ext cx="643024" cy="251996"/>
            </a:xfrm>
            <a:prstGeom prst="rect">
              <a:avLst/>
            </a:prstGeom>
          </p:spPr>
        </p:pic>
        <p:pic>
          <p:nvPicPr>
            <p:cNvPr id="43" name="Picture 42" descr="038_VBK.gif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884" y="2519188"/>
              <a:ext cx="628357" cy="287997"/>
            </a:xfrm>
            <a:prstGeom prst="rect">
              <a:avLst/>
            </a:prstGeom>
          </p:spPr>
        </p:pic>
        <p:pic>
          <p:nvPicPr>
            <p:cNvPr id="44" name="Picture 43" descr="039_map.png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022" y="2555189"/>
              <a:ext cx="680720" cy="287997"/>
            </a:xfrm>
            <a:prstGeom prst="rect">
              <a:avLst/>
            </a:prstGeom>
          </p:spPr>
        </p:pic>
        <p:pic>
          <p:nvPicPr>
            <p:cNvPr id="45" name="Picture 44" descr="040_projCM_ny.jpg"/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457" y="2519188"/>
              <a:ext cx="798988" cy="253796"/>
            </a:xfrm>
            <a:prstGeom prst="rect">
              <a:avLst/>
            </a:prstGeom>
          </p:spPr>
        </p:pic>
        <p:pic>
          <p:nvPicPr>
            <p:cNvPr id="47" name="Picture 46" descr="042_tqi.png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08" y="2939486"/>
              <a:ext cx="427032" cy="287997"/>
            </a:xfrm>
            <a:prstGeom prst="rect">
              <a:avLst/>
            </a:prstGeom>
          </p:spPr>
        </p:pic>
        <p:pic>
          <p:nvPicPr>
            <p:cNvPr id="48" name="Picture 47" descr="043_scheiwiller.png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1586" y="2601658"/>
              <a:ext cx="1515768" cy="143998"/>
            </a:xfrm>
            <a:prstGeom prst="rect">
              <a:avLst/>
            </a:prstGeom>
          </p:spPr>
        </p:pic>
        <p:pic>
          <p:nvPicPr>
            <p:cNvPr id="49" name="Picture 48" descr="044_af.gif"/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864" y="2903486"/>
              <a:ext cx="323997" cy="323997"/>
            </a:xfrm>
            <a:prstGeom prst="rect">
              <a:avLst/>
            </a:prstGeom>
          </p:spPr>
        </p:pic>
        <p:pic>
          <p:nvPicPr>
            <p:cNvPr id="50" name="Picture 49" descr="045_nordbygg.png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157" y="2843186"/>
              <a:ext cx="455398" cy="395998"/>
            </a:xfrm>
            <a:prstGeom prst="rect">
              <a:avLst/>
            </a:prstGeom>
          </p:spPr>
        </p:pic>
        <p:pic>
          <p:nvPicPr>
            <p:cNvPr id="51" name="Picture 50" descr="046_locum.gif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239" y="2915187"/>
              <a:ext cx="815392" cy="323997"/>
            </a:xfrm>
            <a:prstGeom prst="rect">
              <a:avLst/>
            </a:prstGeom>
          </p:spPr>
        </p:pic>
        <p:pic>
          <p:nvPicPr>
            <p:cNvPr id="52" name="Picture 51" descr="047_technia.gif"/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888" y="2988973"/>
              <a:ext cx="697831" cy="143997"/>
            </a:xfrm>
            <a:prstGeom prst="rect">
              <a:avLst/>
            </a:prstGeom>
          </p:spPr>
        </p:pic>
        <p:pic>
          <p:nvPicPr>
            <p:cNvPr id="53" name="Picture 52" descr="048_sverigesbyggindustrier.png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917" y="2877589"/>
              <a:ext cx="505412" cy="361595"/>
            </a:xfrm>
            <a:prstGeom prst="rect">
              <a:avLst/>
            </a:prstGeom>
          </p:spPr>
        </p:pic>
        <p:pic>
          <p:nvPicPr>
            <p:cNvPr id="54" name="Picture 53" descr="049_ahlqvist-almqvist.png"/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517" y="2870088"/>
              <a:ext cx="284397" cy="359997"/>
            </a:xfrm>
            <a:prstGeom prst="rect">
              <a:avLst/>
            </a:prstGeom>
          </p:spPr>
        </p:pic>
        <p:pic>
          <p:nvPicPr>
            <p:cNvPr id="55" name="Picture 54" descr="050_zuez.gif"/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2540" y="2870088"/>
              <a:ext cx="287659" cy="357395"/>
            </a:xfrm>
            <a:prstGeom prst="rect">
              <a:avLst/>
            </a:prstGeom>
          </p:spPr>
        </p:pic>
        <p:pic>
          <p:nvPicPr>
            <p:cNvPr id="56" name="Picture 55" descr="051_linkarkitektur.png"/>
            <p:cNvPicPr>
              <a:picLocks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901" y="2988973"/>
              <a:ext cx="1099990" cy="109999"/>
            </a:xfrm>
            <a:prstGeom prst="rect">
              <a:avLst/>
            </a:prstGeom>
          </p:spPr>
        </p:pic>
        <p:pic>
          <p:nvPicPr>
            <p:cNvPr id="57" name="Picture 56" descr="052_vianova.png"/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249" y="2988970"/>
              <a:ext cx="900000" cy="144000"/>
            </a:xfrm>
            <a:prstGeom prst="rect">
              <a:avLst/>
            </a:prstGeom>
          </p:spPr>
        </p:pic>
        <p:pic>
          <p:nvPicPr>
            <p:cNvPr id="58" name="Picture 57" descr="053_consultec.png"/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92" y="3410116"/>
              <a:ext cx="777712" cy="251996"/>
            </a:xfrm>
            <a:prstGeom prst="rect">
              <a:avLst/>
            </a:prstGeom>
          </p:spPr>
        </p:pic>
        <p:pic>
          <p:nvPicPr>
            <p:cNvPr id="59" name="Picture 58" descr="054_brunnbergforshed.png"/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544" y="3410116"/>
              <a:ext cx="1056842" cy="215997"/>
            </a:xfrm>
            <a:prstGeom prst="rect">
              <a:avLst/>
            </a:prstGeom>
          </p:spPr>
        </p:pic>
        <p:pic>
          <p:nvPicPr>
            <p:cNvPr id="60" name="Picture 59" descr="055_specialfastigheter_ny.png"/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585" y="3374115"/>
              <a:ext cx="1439985" cy="287997"/>
            </a:xfrm>
            <a:prstGeom prst="rect">
              <a:avLst/>
            </a:prstGeom>
          </p:spPr>
        </p:pic>
        <p:pic>
          <p:nvPicPr>
            <p:cNvPr id="61" name="Picture 60" descr="056_cowi.png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3650" y="3374115"/>
              <a:ext cx="826214" cy="251996"/>
            </a:xfrm>
            <a:prstGeom prst="rect">
              <a:avLst/>
            </a:prstGeom>
          </p:spPr>
        </p:pic>
        <p:pic>
          <p:nvPicPr>
            <p:cNvPr id="62" name="Picture 61" descr="057_foreningenforforvaltningsinformation.png"/>
            <p:cNvPicPr>
              <a:picLocks noChangeAspect="1"/>
            </p:cNvPicPr>
            <p:nvPr/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7427" y="3289036"/>
              <a:ext cx="732779" cy="395998"/>
            </a:xfrm>
            <a:prstGeom prst="rect">
              <a:avLst/>
            </a:prstGeom>
          </p:spPr>
        </p:pic>
        <p:pic>
          <p:nvPicPr>
            <p:cNvPr id="63" name="Picture 62" descr="058_buildingsmartsweden.png"/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8695" y="3374115"/>
              <a:ext cx="1107689" cy="287999"/>
            </a:xfrm>
            <a:prstGeom prst="rect">
              <a:avLst/>
            </a:prstGeom>
          </p:spPr>
        </p:pic>
        <p:pic>
          <p:nvPicPr>
            <p:cNvPr id="64" name="Picture 63" descr="059_hexagon.png"/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246" y="3410115"/>
              <a:ext cx="1079980" cy="215996"/>
            </a:xfrm>
            <a:prstGeom prst="rect">
              <a:avLst/>
            </a:prstGeom>
          </p:spPr>
        </p:pic>
        <p:pic>
          <p:nvPicPr>
            <p:cNvPr id="65" name="Picture 64" descr="060_reinertsen.png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46" y="3775642"/>
              <a:ext cx="939987" cy="253796"/>
            </a:xfrm>
            <a:prstGeom prst="rect">
              <a:avLst/>
            </a:prstGeom>
          </p:spPr>
        </p:pic>
        <p:pic>
          <p:nvPicPr>
            <p:cNvPr id="66" name="Picture 65" descr="061_aros_arkitekter.png"/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605" y="3751749"/>
              <a:ext cx="707677" cy="323997"/>
            </a:xfrm>
            <a:prstGeom prst="rect">
              <a:avLst/>
            </a:prstGeom>
          </p:spPr>
        </p:pic>
        <p:pic>
          <p:nvPicPr>
            <p:cNvPr id="67" name="Picture 66" descr="062_vasakronan.png"/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4211" y="3928239"/>
              <a:ext cx="981808" cy="107999"/>
            </a:xfrm>
            <a:prstGeom prst="rect">
              <a:avLst/>
            </a:prstGeom>
          </p:spPr>
        </p:pic>
        <p:pic>
          <p:nvPicPr>
            <p:cNvPr id="68" name="Picture 67" descr="063_bravida.png"/>
            <p:cNvPicPr>
              <a:picLocks noChangeAspect="1"/>
            </p:cNvPicPr>
            <p:nvPr/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268" y="3789342"/>
              <a:ext cx="609620" cy="246896"/>
            </a:xfrm>
            <a:prstGeom prst="rect">
              <a:avLst/>
            </a:prstGeom>
          </p:spPr>
        </p:pic>
        <p:pic>
          <p:nvPicPr>
            <p:cNvPr id="69" name="Picture 68" descr="064_vectura.png"/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769" y="3817326"/>
              <a:ext cx="1028552" cy="215996"/>
            </a:xfrm>
            <a:prstGeom prst="rect">
              <a:avLst/>
            </a:prstGeom>
          </p:spPr>
        </p:pic>
        <p:pic>
          <p:nvPicPr>
            <p:cNvPr id="70" name="Picture 69" descr="065_autodesk.png"/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9820" y="3833510"/>
              <a:ext cx="981801" cy="215996"/>
            </a:xfrm>
            <a:prstGeom prst="rect">
              <a:avLst/>
            </a:prstGeom>
          </p:spPr>
        </p:pic>
        <p:pic>
          <p:nvPicPr>
            <p:cNvPr id="72" name="Picture 71" descr="067_landsting_dalarna.png"/>
            <p:cNvPicPr>
              <a:picLocks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470" y="3725509"/>
              <a:ext cx="683341" cy="323997"/>
            </a:xfrm>
            <a:prstGeom prst="rect">
              <a:avLst/>
            </a:prstGeom>
          </p:spPr>
        </p:pic>
        <p:pic>
          <p:nvPicPr>
            <p:cNvPr id="73" name="Picture 72" descr="068_landstinget_i_varmland.png"/>
            <p:cNvPicPr>
              <a:picLocks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92" y="4301021"/>
              <a:ext cx="775622" cy="215996"/>
            </a:xfrm>
            <a:prstGeom prst="rect">
              <a:avLst/>
            </a:prstGeom>
          </p:spPr>
        </p:pic>
        <p:pic>
          <p:nvPicPr>
            <p:cNvPr id="75" name="Picture 74" descr="070_landstinget_halland.gif"/>
            <p:cNvPicPr>
              <a:picLocks noChangeAspect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993" y="4301021"/>
              <a:ext cx="758620" cy="215996"/>
            </a:xfrm>
            <a:prstGeom prst="rect">
              <a:avLst/>
            </a:prstGeom>
          </p:spPr>
        </p:pic>
        <p:pic>
          <p:nvPicPr>
            <p:cNvPr id="76" name="Picture 75" descr="071_volvo.gif"/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0348" y="4161798"/>
              <a:ext cx="1140748" cy="467999"/>
            </a:xfrm>
            <a:prstGeom prst="rect">
              <a:avLst/>
            </a:prstGeom>
          </p:spPr>
        </p:pic>
        <p:pic>
          <p:nvPicPr>
            <p:cNvPr id="78" name="Picture 77" descr="073_micasa.gif"/>
            <p:cNvPicPr>
              <a:picLocks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645" y="4111746"/>
              <a:ext cx="310151" cy="503999"/>
            </a:xfrm>
            <a:prstGeom prst="rect">
              <a:avLst/>
            </a:prstGeom>
          </p:spPr>
        </p:pic>
        <p:pic>
          <p:nvPicPr>
            <p:cNvPr id="80" name="Picture 79" descr="075_tunabyggen.gif"/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996" y="4186410"/>
              <a:ext cx="719994" cy="359997"/>
            </a:xfrm>
            <a:prstGeom prst="rect">
              <a:avLst/>
            </a:prstGeom>
          </p:spPr>
        </p:pic>
        <p:pic>
          <p:nvPicPr>
            <p:cNvPr id="81" name="Picture 80" descr="076_blekinge.png"/>
            <p:cNvPicPr>
              <a:picLocks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5391" y="4265021"/>
              <a:ext cx="1095632" cy="251996"/>
            </a:xfrm>
            <a:prstGeom prst="rect">
              <a:avLst/>
            </a:prstGeom>
          </p:spPr>
        </p:pic>
        <p:pic>
          <p:nvPicPr>
            <p:cNvPr id="82" name="Picture 81" descr="077_malmo-stad.png"/>
            <p:cNvPicPr>
              <a:picLocks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610" y="2485691"/>
              <a:ext cx="461995" cy="357495"/>
            </a:xfrm>
            <a:prstGeom prst="rect">
              <a:avLst/>
            </a:prstGeom>
          </p:spPr>
        </p:pic>
        <p:pic>
          <p:nvPicPr>
            <p:cNvPr id="83" name="Picture 82" descr="078_region-skane.png"/>
            <p:cNvPicPr>
              <a:picLocks noChangeAspect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0142" y="2462223"/>
              <a:ext cx="347054" cy="395998"/>
            </a:xfrm>
            <a:prstGeom prst="rect">
              <a:avLst/>
            </a:prstGeom>
          </p:spPr>
        </p:pic>
        <p:pic>
          <p:nvPicPr>
            <p:cNvPr id="84" name="Picture 83" descr="079_stockholms_hamnar.png"/>
            <p:cNvPicPr>
              <a:picLocks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328" y="4625598"/>
              <a:ext cx="366789" cy="361694"/>
            </a:xfrm>
            <a:prstGeom prst="rect">
              <a:avLst/>
            </a:prstGeom>
          </p:spPr>
        </p:pic>
        <p:pic>
          <p:nvPicPr>
            <p:cNvPr id="85" name="Picture 84" descr="080_vastragotaland.png"/>
            <p:cNvPicPr>
              <a:picLocks noChangeAspect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2632" y="4735296"/>
              <a:ext cx="1095634" cy="251996"/>
            </a:xfrm>
            <a:prstGeom prst="rect">
              <a:avLst/>
            </a:prstGeom>
          </p:spPr>
        </p:pic>
        <p:pic>
          <p:nvPicPr>
            <p:cNvPr id="86" name="Picture 85" descr="081_gbg_lokalforvaltningen.png"/>
            <p:cNvPicPr>
              <a:picLocks noChangeAspect="1"/>
            </p:cNvPicPr>
            <p:nvPr/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748" y="4701798"/>
              <a:ext cx="1248140" cy="323997"/>
            </a:xfrm>
            <a:prstGeom prst="rect">
              <a:avLst/>
            </a:prstGeom>
          </p:spPr>
        </p:pic>
        <p:pic>
          <p:nvPicPr>
            <p:cNvPr id="2" name="Picture 1" descr="082_landstingsfastigheter_jonkoping.png"/>
            <p:cNvPicPr>
              <a:picLocks noChangeAspect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281" y="4735296"/>
              <a:ext cx="1161290" cy="360000"/>
            </a:xfrm>
            <a:prstGeom prst="rect">
              <a:avLst/>
            </a:prstGeom>
          </p:spPr>
        </p:pic>
        <p:pic>
          <p:nvPicPr>
            <p:cNvPr id="3" name="Picture 2" descr="083_coor__service_management.jpg"/>
            <p:cNvPicPr>
              <a:picLocks noChangeAspect="1"/>
            </p:cNvPicPr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9541" y="4701798"/>
              <a:ext cx="419381" cy="360000"/>
            </a:xfrm>
            <a:prstGeom prst="rect">
              <a:avLst/>
            </a:prstGeom>
          </p:spPr>
        </p:pic>
        <p:pic>
          <p:nvPicPr>
            <p:cNvPr id="17" name="Picture 16" descr="084_leb_systems.gif"/>
            <p:cNvPicPr>
              <a:picLocks noChangeAspect="1"/>
            </p:cNvPicPr>
            <p:nvPr/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196" y="4685519"/>
              <a:ext cx="953182" cy="360000"/>
            </a:xfrm>
            <a:prstGeom prst="rect">
              <a:avLst/>
            </a:prstGeom>
          </p:spPr>
        </p:pic>
        <p:pic>
          <p:nvPicPr>
            <p:cNvPr id="19" name="Picture 18" descr="085_huge.gif"/>
            <p:cNvPicPr>
              <a:picLocks noChangeAspect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2891" y="4665795"/>
              <a:ext cx="846667" cy="360000"/>
            </a:xfrm>
            <a:prstGeom prst="rect">
              <a:avLst/>
            </a:prstGeom>
          </p:spPr>
        </p:pic>
        <p:pic>
          <p:nvPicPr>
            <p:cNvPr id="87" name="Picture 86" descr="086_krook_tjader.GIF"/>
            <p:cNvPicPr>
              <a:picLocks noChangeAspect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61" y="5095296"/>
              <a:ext cx="720000" cy="360000"/>
            </a:xfrm>
            <a:prstGeom prst="rect">
              <a:avLst/>
            </a:prstGeom>
          </p:spPr>
        </p:pic>
        <p:pic>
          <p:nvPicPr>
            <p:cNvPr id="88" name="Picture 87" descr="087_projektengagemang.gif"/>
            <p:cNvPicPr>
              <a:picLocks noChangeAspect="1"/>
            </p:cNvPicPr>
            <p:nvPr/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361" y="5095296"/>
              <a:ext cx="647368" cy="360000"/>
            </a:xfrm>
            <a:prstGeom prst="rect">
              <a:avLst/>
            </a:prstGeom>
          </p:spPr>
        </p:pic>
        <p:pic>
          <p:nvPicPr>
            <p:cNvPr id="89" name="Picture 88" descr="088_sisab.gif"/>
            <p:cNvPicPr>
              <a:picLocks noChangeAspect="1"/>
            </p:cNvPicPr>
            <p:nvPr/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08" y="4665795"/>
              <a:ext cx="314328" cy="360000"/>
            </a:xfrm>
            <a:prstGeom prst="rect">
              <a:avLst/>
            </a:prstGeom>
          </p:spPr>
        </p:pic>
        <p:pic>
          <p:nvPicPr>
            <p:cNvPr id="90" name="Picture 89" descr="089_bengt_dahlgren_ab.png"/>
            <p:cNvPicPr>
              <a:picLocks noChangeAspect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848" y="5121828"/>
              <a:ext cx="1198076" cy="287999"/>
            </a:xfrm>
            <a:prstGeom prst="rect">
              <a:avLst/>
            </a:prstGeom>
          </p:spPr>
        </p:pic>
        <p:pic>
          <p:nvPicPr>
            <p:cNvPr id="91" name="Picture 90" descr="090_stockholms_stad.GIF"/>
            <p:cNvPicPr>
              <a:picLocks noChangeAspect="1"/>
            </p:cNvPicPr>
            <p:nvPr/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369" y="5121828"/>
              <a:ext cx="1665763" cy="360000"/>
            </a:xfrm>
            <a:prstGeom prst="rect">
              <a:avLst/>
            </a:prstGeom>
          </p:spPr>
        </p:pic>
        <p:pic>
          <p:nvPicPr>
            <p:cNvPr id="92" name="Picture 91" descr="091_veidekke.png"/>
            <p:cNvPicPr>
              <a:picLocks noChangeAspect="1"/>
            </p:cNvPicPr>
            <p:nvPr/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4344" y="5121828"/>
              <a:ext cx="360000" cy="360000"/>
            </a:xfrm>
            <a:prstGeom prst="rect">
              <a:avLst/>
            </a:prstGeom>
          </p:spPr>
        </p:pic>
        <p:pic>
          <p:nvPicPr>
            <p:cNvPr id="93" name="Picture 92" descr="092_tuvebygg.png"/>
            <p:cNvPicPr>
              <a:picLocks noChangeAspect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505" y="5095296"/>
              <a:ext cx="747787" cy="287999"/>
            </a:xfrm>
            <a:prstGeom prst="rect">
              <a:avLst/>
            </a:prstGeom>
          </p:spPr>
        </p:pic>
        <p:pic>
          <p:nvPicPr>
            <p:cNvPr id="94" name="Picture 93" descr="093_hilti.gif"/>
            <p:cNvPicPr>
              <a:picLocks noChangeAspect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109" y="5203299"/>
              <a:ext cx="710512" cy="179996"/>
            </a:xfrm>
            <a:prstGeom prst="rect">
              <a:avLst/>
            </a:prstGeom>
          </p:spPr>
        </p:pic>
        <p:pic>
          <p:nvPicPr>
            <p:cNvPr id="95" name="Picture 94" descr="094_vvsforetagen.png"/>
            <p:cNvPicPr>
              <a:picLocks noChangeAspect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054" y="4301021"/>
              <a:ext cx="1042185" cy="215997"/>
            </a:xfrm>
            <a:prstGeom prst="rect">
              <a:avLst/>
            </a:prstGeom>
          </p:spPr>
        </p:pic>
        <p:pic>
          <p:nvPicPr>
            <p:cNvPr id="96" name="Picture 95" descr="095_bskarkitekter.png"/>
            <p:cNvPicPr>
              <a:picLocks noChangeAspect="1"/>
            </p:cNvPicPr>
            <p:nvPr/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3732" y="2150536"/>
              <a:ext cx="719984" cy="179996"/>
            </a:xfrm>
            <a:prstGeom prst="rect">
              <a:avLst/>
            </a:prstGeom>
          </p:spPr>
        </p:pic>
        <p:pic>
          <p:nvPicPr>
            <p:cNvPr id="97" name="Picture 96" descr="096_iterio.png"/>
            <p:cNvPicPr>
              <a:picLocks noChangeAspect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287" y="3802240"/>
              <a:ext cx="741172" cy="251998"/>
            </a:xfrm>
            <a:prstGeom prst="rect">
              <a:avLst/>
            </a:prstGeom>
          </p:spPr>
        </p:pic>
        <p:pic>
          <p:nvPicPr>
            <p:cNvPr id="98" name="Picture 97" descr="097_JM.png"/>
            <p:cNvPicPr>
              <a:picLocks noChangeAspect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409" y="4147746"/>
              <a:ext cx="326310" cy="467999"/>
            </a:xfrm>
            <a:prstGeom prst="rect">
              <a:avLst/>
            </a:prstGeom>
          </p:spPr>
        </p:pic>
        <p:pic>
          <p:nvPicPr>
            <p:cNvPr id="99" name="Picture 98" descr="098_svevia_v2.png"/>
            <p:cNvPicPr>
              <a:picLocks noChangeAspect="1"/>
            </p:cNvPicPr>
            <p:nvPr/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7623" y="5167299"/>
              <a:ext cx="769731" cy="215996"/>
            </a:xfrm>
            <a:prstGeom prst="rect">
              <a:avLst/>
            </a:prstGeom>
          </p:spPr>
        </p:pic>
        <p:pic>
          <p:nvPicPr>
            <p:cNvPr id="100" name="Picture 99" descr="099_std.gif"/>
            <p:cNvPicPr>
              <a:picLocks noChangeAspect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053" y="4261639"/>
              <a:ext cx="820355" cy="287997"/>
            </a:xfrm>
            <a:prstGeom prst="rect">
              <a:avLst/>
            </a:prstGeom>
          </p:spPr>
        </p:pic>
      </p:grpSp>
      <p:sp>
        <p:nvSpPr>
          <p:cNvPr id="101" name="TextBox 100"/>
          <p:cNvSpPr txBox="1"/>
          <p:nvPr/>
        </p:nvSpPr>
        <p:spPr>
          <a:xfrm>
            <a:off x="3358205" y="267698"/>
            <a:ext cx="241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 smtClean="0"/>
              <a:t>Medlemmar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38" name="Platshållare för datum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2012-05-22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26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 smtClean="0"/>
              <a:t>OpenBIM</a:t>
            </a:r>
            <a:r>
              <a:rPr lang="sv-SE" dirty="0" smtClean="0"/>
              <a:t>  - mål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smtClean="0"/>
              <a:t>En </a:t>
            </a:r>
            <a:r>
              <a:rPr lang="sv-SE" sz="2800" dirty="0"/>
              <a:t>process som </a:t>
            </a:r>
            <a:r>
              <a:rPr lang="sv-SE" sz="2800" dirty="0" smtClean="0"/>
              <a:t>säkerställer </a:t>
            </a:r>
            <a:r>
              <a:rPr lang="sv-SE" sz="2800" dirty="0"/>
              <a:t>delaktighet och </a:t>
            </a:r>
            <a:r>
              <a:rPr lang="sv-SE" sz="2800" dirty="0" smtClean="0"/>
              <a:t>drivs av verksamhetskrav</a:t>
            </a:r>
            <a:r>
              <a:rPr lang="sv-SE" sz="2800" dirty="0"/>
              <a:t>, med god arkitektur, goda tekniska lösningar och livscykelekonomin i fokus</a:t>
            </a:r>
            <a:r>
              <a:rPr lang="sv-SE" sz="2800" dirty="0" smtClean="0"/>
              <a:t>.</a:t>
            </a:r>
          </a:p>
          <a:p>
            <a:endParaRPr lang="sv-SE" sz="3200" dirty="0"/>
          </a:p>
          <a:p>
            <a:r>
              <a:rPr lang="sv-SE" sz="2800" dirty="0"/>
              <a:t>Effektiviseringar i byggandet och förvaltningen, innebärande ett fokus på dessa frågor, så att man senast år 2013 kan avläsa ett tydligt genomslag på kostnader för detta.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2012-05-22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86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mtClean="0"/>
              <a:t>Verksamheten</a:t>
            </a:r>
          </a:p>
        </p:txBody>
      </p:sp>
      <p:sp>
        <p:nvSpPr>
          <p:cNvPr id="10243" name="Platshållare för innehåll 2"/>
          <p:cNvSpPr>
            <a:spLocks noGrp="1"/>
          </p:cNvSpPr>
          <p:nvPr>
            <p:ph idx="1"/>
          </p:nvPr>
        </p:nvSpPr>
        <p:spPr>
          <a:xfrm>
            <a:off x="468313" y="1052513"/>
            <a:ext cx="8401050" cy="4984750"/>
          </a:xfrm>
        </p:spPr>
        <p:txBody>
          <a:bodyPr/>
          <a:lstStyle/>
          <a:p>
            <a:pPr>
              <a:defRPr/>
            </a:pPr>
            <a:endParaRPr lang="sv-SE" dirty="0" smtClean="0"/>
          </a:p>
          <a:p>
            <a:pPr>
              <a:defRPr/>
            </a:pPr>
            <a:r>
              <a:rPr lang="sv-SE" dirty="0" smtClean="0"/>
              <a:t>Tillämpningsprojekt – visa att det går, våga prova!</a:t>
            </a:r>
          </a:p>
          <a:p>
            <a:pPr marL="0" indent="0">
              <a:buFont typeface="Arial" charset="0"/>
              <a:buNone/>
              <a:defRPr/>
            </a:pPr>
            <a:endParaRPr lang="sv-SE" dirty="0" smtClean="0"/>
          </a:p>
          <a:p>
            <a:pPr>
              <a:defRPr/>
            </a:pPr>
            <a:r>
              <a:rPr lang="sv-SE" dirty="0" smtClean="0"/>
              <a:t>Info-blad, tidningsartiklar m </a:t>
            </a:r>
            <a:r>
              <a:rPr lang="sv-SE" dirty="0" err="1" smtClean="0"/>
              <a:t>m</a:t>
            </a:r>
            <a:endParaRPr lang="sv-SE" dirty="0" smtClean="0"/>
          </a:p>
          <a:p>
            <a:pPr>
              <a:defRPr/>
            </a:pPr>
            <a:endParaRPr lang="sv-SE" dirty="0" smtClean="0"/>
          </a:p>
          <a:p>
            <a:pPr>
              <a:defRPr/>
            </a:pPr>
            <a:r>
              <a:rPr lang="sv-SE" dirty="0" smtClean="0"/>
              <a:t>Möten och seminarier – för initiering av projekt och stimulans av samverkan</a:t>
            </a:r>
          </a:p>
          <a:p>
            <a:pPr>
              <a:defRPr/>
            </a:pPr>
            <a:endParaRPr lang="sv-SE" dirty="0" smtClean="0"/>
          </a:p>
          <a:p>
            <a:pPr>
              <a:defRPr/>
            </a:pPr>
            <a:r>
              <a:rPr lang="sv-SE" dirty="0" smtClean="0"/>
              <a:t>Utbildning  - påverka grund- och vidareutbildning</a:t>
            </a:r>
          </a:p>
          <a:p>
            <a:pPr>
              <a:defRPr/>
            </a:pPr>
            <a:endParaRPr lang="sv-SE" dirty="0" smtClean="0"/>
          </a:p>
          <a:p>
            <a:pPr>
              <a:buFont typeface="Arial" charset="0"/>
              <a:buNone/>
              <a:defRPr/>
            </a:pPr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2012-05-22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Mårten Lindström, More10 AB </a:t>
            </a:r>
          </a:p>
        </p:txBody>
      </p:sp>
    </p:spTree>
    <p:extLst>
      <p:ext uri="{BB962C8B-B14F-4D97-AF65-F5344CB8AC3E}">
        <p14:creationId xmlns:p14="http://schemas.microsoft.com/office/powerpoint/2010/main" val="33383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mtClean="0"/>
              <a:t>Aktiva arbetsgrupper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Anläggning</a:t>
            </a:r>
          </a:p>
          <a:p>
            <a:pPr>
              <a:defRPr/>
            </a:pPr>
            <a:r>
              <a:rPr lang="sv-SE" dirty="0" smtClean="0"/>
              <a:t>Fastighetsförvaltning</a:t>
            </a:r>
          </a:p>
          <a:p>
            <a:pPr>
              <a:defRPr/>
            </a:pPr>
            <a:r>
              <a:rPr lang="sv-SE" dirty="0" smtClean="0"/>
              <a:t>Projektledning</a:t>
            </a:r>
            <a:endParaRPr lang="sv-SE" dirty="0"/>
          </a:p>
          <a:p>
            <a:pPr>
              <a:defRPr/>
            </a:pPr>
            <a:r>
              <a:rPr lang="sv-SE" dirty="0" smtClean="0"/>
              <a:t>Installation</a:t>
            </a:r>
          </a:p>
          <a:p>
            <a:pPr lvl="1">
              <a:defRPr/>
            </a:pPr>
            <a:r>
              <a:rPr lang="sv-SE" dirty="0"/>
              <a:t>P</a:t>
            </a:r>
            <a:r>
              <a:rPr lang="sv-SE" dirty="0" smtClean="0"/>
              <a:t>rojektering/produktion</a:t>
            </a:r>
          </a:p>
          <a:p>
            <a:pPr lvl="1">
              <a:defRPr/>
            </a:pPr>
            <a:r>
              <a:rPr lang="sv-SE" dirty="0" smtClean="0"/>
              <a:t>Produktion/förvaltning</a:t>
            </a:r>
          </a:p>
          <a:p>
            <a:pPr marL="457200" lvl="1" indent="0">
              <a:buFont typeface="Calibri" pitchFamily="34" charset="0"/>
              <a:buNone/>
              <a:defRPr/>
            </a:pPr>
            <a:r>
              <a:rPr lang="sv-SE" dirty="0" smtClean="0"/>
              <a:t>(konsulter, entreprenörer, tillverkare, förvaltare med i </a:t>
            </a:r>
            <a:r>
              <a:rPr lang="sv-SE" dirty="0" smtClean="0"/>
              <a:t>båda)</a:t>
            </a:r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2012-05-22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Mårten Lindström, More10 AB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38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3572</TotalTime>
  <Words>255</Words>
  <Application>Microsoft Office PowerPoint</Application>
  <PresentationFormat>On-screen Show (4:3)</PresentationFormat>
  <Paragraphs>69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Presentation1</vt:lpstr>
      <vt:lpstr>PowerPoint Presentation</vt:lpstr>
      <vt:lpstr>Samhällsbyggnadssektorn – i stora drag</vt:lpstr>
      <vt:lpstr>Bakgrund – för dyrt att bygga!  </vt:lpstr>
      <vt:lpstr>Möjligheterna</vt:lpstr>
      <vt:lpstr>OpenBIM</vt:lpstr>
      <vt:lpstr>PowerPoint Presentation</vt:lpstr>
      <vt:lpstr>OpenBIM  - mål</vt:lpstr>
      <vt:lpstr>Verksamheten</vt:lpstr>
      <vt:lpstr>Aktiva arbetsgrupper</vt:lpstr>
      <vt:lpstr>www.openbim.se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</dc:title>
  <dc:creator>Rogier Jongeling</dc:creator>
  <cp:lastModifiedBy>Bengtson, Pontus</cp:lastModifiedBy>
  <cp:revision>232</cp:revision>
  <cp:lastPrinted>2012-05-21T22:32:06Z</cp:lastPrinted>
  <dcterms:created xsi:type="dcterms:W3CDTF">2009-03-21T19:31:36Z</dcterms:created>
  <dcterms:modified xsi:type="dcterms:W3CDTF">2012-09-12T05:55:19Z</dcterms:modified>
</cp:coreProperties>
</file>