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72" r:id="rId5"/>
    <p:sldId id="273" r:id="rId6"/>
    <p:sldId id="276" r:id="rId7"/>
    <p:sldId id="274" r:id="rId8"/>
    <p:sldId id="271" r:id="rId9"/>
    <p:sldId id="270" r:id="rId10"/>
    <p:sldId id="275" r:id="rId1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D59F6-FB50-47BE-9A1A-02D893B4A39F}" type="datetimeFigureOut">
              <a:rPr lang="da-DK" smtClean="0"/>
              <a:pPr/>
              <a:t>12-09-2012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12582-4A89-4AB7-AEB4-2C596947F340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177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8D66-BF1B-4EF5-816A-B31CBFE3318F}" type="datetimeFigureOut">
              <a:rPr lang="da-DK" smtClean="0"/>
              <a:pPr/>
              <a:t>12-09-2012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DAEE-7F4C-4D51-B6C7-CF1A0A7FC1C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8D66-BF1B-4EF5-816A-B31CBFE3318F}" type="datetimeFigureOut">
              <a:rPr lang="da-DK" smtClean="0"/>
              <a:pPr/>
              <a:t>12-09-2012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DAEE-7F4C-4D51-B6C7-CF1A0A7FC1C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8D66-BF1B-4EF5-816A-B31CBFE3318F}" type="datetimeFigureOut">
              <a:rPr lang="da-DK" smtClean="0"/>
              <a:pPr/>
              <a:t>12-09-2012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DAEE-7F4C-4D51-B6C7-CF1A0A7FC1C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8D66-BF1B-4EF5-816A-B31CBFE3318F}" type="datetimeFigureOut">
              <a:rPr lang="da-DK" smtClean="0"/>
              <a:pPr/>
              <a:t>12-09-2012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75DAEE-7F4C-4D51-B6C7-CF1A0A7FC1C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24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11" name="Picture 10" descr="EU_flag"/>
          <p:cNvPicPr/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88488" y="142852"/>
            <a:ext cx="810290" cy="82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nterreg_Logo_sideskrift"/>
          <p:cNvPicPr/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89090" y="1142984"/>
            <a:ext cx="1193062" cy="26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"/>
          <p:cNvGraphicFramePr>
            <a:graphicFrameLocks noChangeAspect="1"/>
          </p:cNvGraphicFramePr>
          <p:nvPr userDrawn="1"/>
        </p:nvGraphicFramePr>
        <p:xfrm>
          <a:off x="4494421" y="6357958"/>
          <a:ext cx="1942221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Acrobat Document" r:id="rId5" imgW="10409760" imgH="1887840" progId="AcroExch.Document.7">
                  <p:embed/>
                </p:oleObj>
              </mc:Choice>
              <mc:Fallback>
                <p:oleObj name="Acrobat Document" r:id="rId5" imgW="10409760" imgH="188784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421" y="6357958"/>
                        <a:ext cx="1942221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/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390671" y="6333934"/>
            <a:ext cx="1412185" cy="45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128207" y="6133089"/>
            <a:ext cx="1404233" cy="70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0928" y="6237312"/>
            <a:ext cx="988178" cy="57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8D66-BF1B-4EF5-816A-B31CBFE3318F}" type="datetimeFigureOut">
              <a:rPr lang="da-DK" smtClean="0"/>
              <a:pPr/>
              <a:t>12-09-2012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DAEE-7F4C-4D51-B6C7-CF1A0A7FC1C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8D66-BF1B-4EF5-816A-B31CBFE3318F}" type="datetimeFigureOut">
              <a:rPr lang="da-DK" smtClean="0"/>
              <a:pPr/>
              <a:t>12-09-2012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DAEE-7F4C-4D51-B6C7-CF1A0A7FC1C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8D66-BF1B-4EF5-816A-B31CBFE3318F}" type="datetimeFigureOut">
              <a:rPr lang="da-DK" smtClean="0"/>
              <a:pPr/>
              <a:t>12-09-2012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DAEE-7F4C-4D51-B6C7-CF1A0A7FC1C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8D66-BF1B-4EF5-816A-B31CBFE3318F}" type="datetimeFigureOut">
              <a:rPr lang="da-DK" smtClean="0"/>
              <a:pPr/>
              <a:t>12-09-2012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DAEE-7F4C-4D51-B6C7-CF1A0A7FC1C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8D66-BF1B-4EF5-816A-B31CBFE3318F}" type="datetimeFigureOut">
              <a:rPr lang="da-DK" smtClean="0"/>
              <a:pPr/>
              <a:t>12-09-2012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DAEE-7F4C-4D51-B6C7-CF1A0A7FC1C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8D66-BF1B-4EF5-816A-B31CBFE3318F}" type="datetimeFigureOut">
              <a:rPr lang="da-DK" smtClean="0"/>
              <a:pPr/>
              <a:t>12-09-2012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DAEE-7F4C-4D51-B6C7-CF1A0A7FC1C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8D66-BF1B-4EF5-816A-B31CBFE3318F}" type="datetimeFigureOut">
              <a:rPr lang="da-DK" smtClean="0"/>
              <a:pPr/>
              <a:t>12-09-2012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DAEE-7F4C-4D51-B6C7-CF1A0A7FC1C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28D66-BF1B-4EF5-816A-B31CBFE3318F}" type="datetimeFigureOut">
              <a:rPr lang="da-DK" smtClean="0"/>
              <a:pPr/>
              <a:t>12-09-2012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5DAEE-7F4C-4D51-B6C7-CF1A0A7FC1C0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1.emf"/><Relationship Id="rId10" Type="http://schemas.openxmlformats.org/officeDocument/2006/relationships/hyperlink" Target="mailto:jak@byg.dtu.dk" TargetMode="External"/><Relationship Id="rId4" Type="http://schemas.openxmlformats.org/officeDocument/2006/relationships/oleObject" Target="../embeddings/oleObject2.bin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ban-transition.org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nergioresund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1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Integrering mellem Bæredygtige Byggeprocesser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Jan Karlshøj</a:t>
            </a:r>
          </a:p>
          <a:p>
            <a:r>
              <a:rPr lang="da-DK" dirty="0" smtClean="0"/>
              <a:t>Sektionsleder</a:t>
            </a:r>
          </a:p>
          <a:p>
            <a:r>
              <a:rPr lang="da-DK" dirty="0" smtClean="0"/>
              <a:t>Projektleder</a:t>
            </a:r>
            <a:endParaRPr lang="da-DK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4494421" y="6357958"/>
          <a:ext cx="1942221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Acrobat Document" r:id="rId4" imgW="10409760" imgH="1887840" progId="AcroExch.Document.7">
                  <p:embed/>
                </p:oleObj>
              </mc:Choice>
              <mc:Fallback>
                <p:oleObj name="Acrobat Document" r:id="rId4" imgW="10409760" imgH="1887840" progId="AcroExch.Document.7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421" y="6357958"/>
                        <a:ext cx="1942221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390671" y="6333934"/>
            <a:ext cx="1412185" cy="45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28207" y="6133089"/>
            <a:ext cx="1404233" cy="70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U_fla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888488" y="142852"/>
            <a:ext cx="810290" cy="82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nterreg_Logo_sideskrift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489090" y="1142984"/>
            <a:ext cx="1193062" cy="26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0034" y="142852"/>
            <a:ext cx="6448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Afslutningskonference</a:t>
            </a:r>
            <a:r>
              <a:rPr lang="sv-SE" sz="1400" dirty="0" smtClean="0"/>
              <a:t>, Sankt </a:t>
            </a:r>
            <a:r>
              <a:rPr lang="sv-SE" sz="1400" dirty="0" smtClean="0"/>
              <a:t>Gertrud Konferens, Östergatan 7B, Malmö </a:t>
            </a:r>
          </a:p>
          <a:p>
            <a:r>
              <a:rPr lang="sv-SE" sz="1400" dirty="0" smtClean="0"/>
              <a:t>Onsdag, den </a:t>
            </a:r>
            <a:r>
              <a:rPr lang="da-DK" sz="1400" dirty="0" smtClean="0"/>
              <a:t>12. september 2012</a:t>
            </a:r>
          </a:p>
          <a:p>
            <a:r>
              <a:rPr lang="da-DK" sz="1400" dirty="0" smtClean="0"/>
              <a:t>Jan Karlshøj, </a:t>
            </a:r>
            <a:r>
              <a:rPr lang="da-DK" sz="1400" dirty="0" err="1" smtClean="0">
                <a:hlinkClick r:id="rId10"/>
              </a:rPr>
              <a:t>jak@byg.dtu.dk</a:t>
            </a:r>
            <a:r>
              <a:rPr lang="da-DK" sz="1400" dirty="0" smtClean="0"/>
              <a:t>, Danmarks Tekniske Universitet</a:t>
            </a:r>
            <a:endParaRPr lang="da-DK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0928" y="6237312"/>
            <a:ext cx="988178" cy="57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Tak til EU/</a:t>
            </a:r>
            <a:r>
              <a:rPr lang="da-DK" dirty="0" err="1" smtClean="0"/>
              <a:t>Interreg</a:t>
            </a:r>
            <a:endParaRPr lang="da-DK" dirty="0" smtClean="0"/>
          </a:p>
          <a:p>
            <a:r>
              <a:rPr lang="da-DK" dirty="0" smtClean="0"/>
              <a:t>Efterfølgende præsentationer</a:t>
            </a:r>
          </a:p>
          <a:p>
            <a:pPr lvl="1"/>
            <a:r>
              <a:rPr lang="da-DK" dirty="0" smtClean="0"/>
              <a:t>Konkrete forslag og resultater fra projektet</a:t>
            </a:r>
          </a:p>
          <a:p>
            <a:pPr lvl="1"/>
            <a:r>
              <a:rPr lang="da-DK" dirty="0" smtClean="0"/>
              <a:t>Praktisk anvendelse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0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a-DK" sz="2400" dirty="0"/>
              <a:t>INTEGRERING MELLEM BAEREDYGTIGA BYGGEPROCESSER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 smtClean="0"/>
              <a:t>Periode</a:t>
            </a:r>
          </a:p>
          <a:p>
            <a:pPr lvl="1"/>
            <a:r>
              <a:rPr lang="da-DK" sz="2000" dirty="0" smtClean="0"/>
              <a:t>2009-09-17</a:t>
            </a:r>
          </a:p>
          <a:p>
            <a:pPr lvl="1"/>
            <a:r>
              <a:rPr lang="da-DK" sz="2000" dirty="0" smtClean="0"/>
              <a:t>2012-09-16</a:t>
            </a:r>
          </a:p>
          <a:p>
            <a:r>
              <a:rPr lang="da-DK" sz="2400" dirty="0" smtClean="0"/>
              <a:t>Parter</a:t>
            </a:r>
          </a:p>
          <a:p>
            <a:pPr lvl="1"/>
            <a:r>
              <a:rPr lang="da-DK" sz="2000" dirty="0" smtClean="0"/>
              <a:t>Lunds Tekniske Højskole</a:t>
            </a:r>
          </a:p>
          <a:p>
            <a:pPr lvl="1"/>
            <a:r>
              <a:rPr lang="da-DK" sz="2000" dirty="0" smtClean="0"/>
              <a:t>Statens Byggeforskningsinstitut</a:t>
            </a:r>
          </a:p>
          <a:p>
            <a:pPr lvl="1"/>
            <a:r>
              <a:rPr lang="da-DK" sz="2000" dirty="0" smtClean="0"/>
              <a:t>Øresund</a:t>
            </a:r>
            <a:r>
              <a:rPr lang="en-US" sz="2000" dirty="0" smtClean="0"/>
              <a:t> Environment</a:t>
            </a:r>
          </a:p>
          <a:p>
            <a:pPr lvl="1"/>
            <a:r>
              <a:rPr lang="da-DK" sz="2000" dirty="0" smtClean="0"/>
              <a:t>Danmark Tekniske Universitet (</a:t>
            </a:r>
            <a:r>
              <a:rPr lang="da-DK" sz="2000" dirty="0" err="1" smtClean="0"/>
              <a:t>lead</a:t>
            </a:r>
            <a:r>
              <a:rPr lang="da-DK" sz="2000" dirty="0" smtClean="0"/>
              <a:t>)</a:t>
            </a:r>
          </a:p>
          <a:p>
            <a:r>
              <a:rPr lang="da-DK" sz="2400" dirty="0" smtClean="0"/>
              <a:t>Økonomisk ramme</a:t>
            </a:r>
          </a:p>
          <a:p>
            <a:pPr lvl="1"/>
            <a:r>
              <a:rPr lang="da-DK" sz="2000" dirty="0" smtClean="0"/>
              <a:t>1.735.031,51 €/12.912.625 DKK</a:t>
            </a:r>
          </a:p>
          <a:p>
            <a:pPr lvl="1"/>
            <a:r>
              <a:rPr lang="da-DK" sz="2000" dirty="0" smtClean="0"/>
              <a:t>50% egenfinansiering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966" y="2074058"/>
            <a:ext cx="2434162" cy="365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a-DK" sz="2400" dirty="0"/>
              <a:t>INTEGRERING MELLEM BAEREDYGTIGA BYGGEPROCESSER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 smtClean="0"/>
              <a:t>Projekt</a:t>
            </a:r>
          </a:p>
          <a:p>
            <a:pPr lvl="1"/>
            <a:r>
              <a:rPr lang="da-DK" sz="2000" dirty="0" smtClean="0"/>
              <a:t>Akt. 1 Administration</a:t>
            </a:r>
          </a:p>
          <a:p>
            <a:pPr lvl="2"/>
            <a:r>
              <a:rPr lang="da-DK" sz="1600" dirty="0" smtClean="0"/>
              <a:t>DTU</a:t>
            </a:r>
          </a:p>
          <a:p>
            <a:pPr lvl="1"/>
            <a:r>
              <a:rPr lang="da-DK" sz="2000" dirty="0" smtClean="0"/>
              <a:t>Akt. 2 Netværk</a:t>
            </a:r>
          </a:p>
          <a:p>
            <a:pPr lvl="2"/>
            <a:r>
              <a:rPr lang="da-DK" sz="1600" dirty="0" smtClean="0"/>
              <a:t>DTU</a:t>
            </a:r>
          </a:p>
          <a:p>
            <a:pPr lvl="1"/>
            <a:r>
              <a:rPr lang="da-DK" sz="2000" dirty="0" smtClean="0"/>
              <a:t>Akt. 3 Harmonisering af retningslinjer for BIM</a:t>
            </a:r>
          </a:p>
          <a:p>
            <a:pPr lvl="2"/>
            <a:r>
              <a:rPr lang="da-DK" sz="1600" dirty="0" smtClean="0"/>
              <a:t>LTH</a:t>
            </a:r>
          </a:p>
          <a:p>
            <a:pPr lvl="1"/>
            <a:r>
              <a:rPr lang="da-DK" sz="2000" dirty="0" smtClean="0"/>
              <a:t>Akt. 4 Transformering af nationale klassifikationssystemer</a:t>
            </a:r>
          </a:p>
          <a:p>
            <a:pPr lvl="2"/>
            <a:r>
              <a:rPr lang="da-DK" sz="1600" dirty="0" smtClean="0"/>
              <a:t>LTH</a:t>
            </a:r>
          </a:p>
          <a:p>
            <a:pPr lvl="1"/>
            <a:r>
              <a:rPr lang="da-DK" sz="2000" dirty="0" smtClean="0"/>
              <a:t>Akt. 5 BIM som værktøj for verifikation af nationale krav </a:t>
            </a:r>
          </a:p>
          <a:p>
            <a:pPr lvl="2"/>
            <a:r>
              <a:rPr lang="da-DK" sz="1600" dirty="0" smtClean="0"/>
              <a:t>DTU</a:t>
            </a:r>
          </a:p>
          <a:p>
            <a:pPr lvl="1"/>
            <a:r>
              <a:rPr lang="da-DK" sz="2000" dirty="0" smtClean="0"/>
              <a:t>Akt. 6 Bedre effektivitet i processer og arbejdsmetoder</a:t>
            </a:r>
          </a:p>
          <a:p>
            <a:pPr lvl="2"/>
            <a:r>
              <a:rPr lang="da-DK" sz="1600" dirty="0" smtClean="0"/>
              <a:t>SBI</a:t>
            </a:r>
          </a:p>
          <a:p>
            <a:pPr lvl="1"/>
            <a:endParaRPr lang="da-DK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678310"/>
            <a:ext cx="208371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Observationer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Øget dansk eksport</a:t>
            </a:r>
            <a:endParaRPr lang="da-DK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34072" t="18172" r="12691" b="19363"/>
          <a:stretch>
            <a:fillRect/>
          </a:stretch>
        </p:blipFill>
        <p:spPr bwMode="auto">
          <a:xfrm>
            <a:off x="611560" y="2348879"/>
            <a:ext cx="5256584" cy="3854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4072" t="50728" r="55718" b="23429"/>
          <a:stretch/>
        </p:blipFill>
        <p:spPr bwMode="auto">
          <a:xfrm>
            <a:off x="1563726" y="2046366"/>
            <a:ext cx="2088232" cy="330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l="22357" t="24198" r="20436" b="46344"/>
          <a:stretch>
            <a:fillRect/>
          </a:stretch>
        </p:blipFill>
        <p:spPr bwMode="auto">
          <a:xfrm>
            <a:off x="2555776" y="1595986"/>
            <a:ext cx="6264696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/>
          <a:lstStyle/>
          <a:p>
            <a:r>
              <a:rPr lang="da-DK" sz="3200" b="1" dirty="0" smtClean="0"/>
              <a:t>Observationer</a:t>
            </a:r>
            <a:endParaRPr lang="da-DK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Energiregler</a:t>
            </a:r>
          </a:p>
          <a:p>
            <a:pPr lvl="1"/>
            <a:r>
              <a:rPr lang="da-DK" dirty="0" smtClean="0"/>
              <a:t>Registrering af aktuelt forbrug i Sverige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 smtClean="0"/>
              <a:t>Kulturforskelle</a:t>
            </a:r>
          </a:p>
          <a:p>
            <a:pPr lvl="1"/>
            <a:r>
              <a:rPr lang="da-DK" dirty="0" smtClean="0"/>
              <a:t>Der er for store omkostninger til advokater og for mange retssager i Danmark</a:t>
            </a:r>
            <a:endParaRPr lang="da-DK" dirty="0"/>
          </a:p>
        </p:txBody>
      </p:sp>
      <p:pic>
        <p:nvPicPr>
          <p:cNvPr id="5" name="Picture 4" descr="EU_fla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88488" y="142852"/>
            <a:ext cx="810290" cy="82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nterreg_Logo_sideskrift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89090" y="1142984"/>
            <a:ext cx="1209688" cy="3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Beskrivelse</a:t>
            </a:r>
          </a:p>
          <a:p>
            <a:pPr lvl="1"/>
            <a:r>
              <a:rPr lang="da-DK" dirty="0" smtClean="0"/>
              <a:t>Fordel ved at benytte fælles accepterede løsninger</a:t>
            </a:r>
          </a:p>
          <a:p>
            <a:pPr lvl="1"/>
            <a:r>
              <a:rPr lang="da-DK" dirty="0" smtClean="0"/>
              <a:t>Fleksibilitet men ansvarspådragende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 smtClean="0"/>
              <a:t>Tilgængelige</a:t>
            </a:r>
          </a:p>
          <a:p>
            <a:pPr lvl="1"/>
            <a:r>
              <a:rPr lang="da-DK" dirty="0" smtClean="0"/>
              <a:t>Næsten ens måleregler</a:t>
            </a:r>
            <a:endParaRPr lang="da-DK" dirty="0"/>
          </a:p>
        </p:txBody>
      </p:sp>
      <p:pic>
        <p:nvPicPr>
          <p:cNvPr id="5" name="Picture 4" descr="EU_fla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88488" y="142852"/>
            <a:ext cx="810290" cy="82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nterreg_Logo_sideskrift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89090" y="1142984"/>
            <a:ext cx="1193062" cy="26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/>
          <a:lstStyle/>
          <a:p>
            <a:r>
              <a:rPr lang="da-DK" sz="3200" b="1" dirty="0" smtClean="0"/>
              <a:t>Observationer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27399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Løsninger</a:t>
            </a:r>
          </a:p>
          <a:p>
            <a:pPr lvl="1"/>
            <a:r>
              <a:rPr lang="da-DK" dirty="0" smtClean="0"/>
              <a:t>AMA – byggetekniske løsninger</a:t>
            </a:r>
            <a:endParaRPr lang="da-DK" dirty="0" smtClean="0"/>
          </a:p>
          <a:p>
            <a:pPr lvl="1"/>
            <a:r>
              <a:rPr lang="da-DK" dirty="0" smtClean="0"/>
              <a:t>Projektspecifikke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 smtClean="0"/>
              <a:t>BIM</a:t>
            </a:r>
          </a:p>
          <a:p>
            <a:pPr lvl="1"/>
            <a:r>
              <a:rPr lang="da-DK" dirty="0" smtClean="0"/>
              <a:t>Ramme</a:t>
            </a:r>
          </a:p>
          <a:p>
            <a:pPr lvl="1"/>
            <a:r>
              <a:rPr lang="da-DK" dirty="0" smtClean="0"/>
              <a:t>Lovkrav og detaljerede specifikationer</a:t>
            </a:r>
            <a:endParaRPr lang="da-DK" dirty="0"/>
          </a:p>
        </p:txBody>
      </p:sp>
      <p:pic>
        <p:nvPicPr>
          <p:cNvPr id="5" name="Picture 4" descr="EU_fla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88488" y="142852"/>
            <a:ext cx="810290" cy="82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nterreg_Logo_sideskrift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89090" y="1142984"/>
            <a:ext cx="1193062" cy="26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/>
          <a:lstStyle/>
          <a:p>
            <a:r>
              <a:rPr lang="da-DK" sz="3200" b="1" dirty="0" smtClean="0"/>
              <a:t>Observationer</a:t>
            </a:r>
            <a:endParaRPr lang="da-DK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Web sites</a:t>
            </a:r>
            <a:endParaRPr lang="da-DK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sz="2400" dirty="0" err="1" smtClean="0"/>
              <a:t>www.baerebyg.org</a:t>
            </a:r>
            <a:endParaRPr lang="da-DK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a-DK" sz="2400" dirty="0" err="1" smtClean="0"/>
              <a:t>www.bygbygg.org</a:t>
            </a:r>
            <a:endParaRPr lang="da-DK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6549" t="9235" r="27278" b="5807"/>
          <a:stretch>
            <a:fillRect/>
          </a:stretch>
        </p:blipFill>
        <p:spPr bwMode="auto">
          <a:xfrm>
            <a:off x="4788024" y="2204864"/>
            <a:ext cx="3312368" cy="38092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l="22755" t="7047" r="23659" b="8391"/>
          <a:stretch>
            <a:fillRect/>
          </a:stretch>
        </p:blipFill>
        <p:spPr bwMode="auto">
          <a:xfrm>
            <a:off x="539552" y="2204863"/>
            <a:ext cx="3873430" cy="38203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EU_fla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88488" y="142852"/>
            <a:ext cx="810290" cy="82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nterreg_Logo_sideskrift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89090" y="1142984"/>
            <a:ext cx="1193062" cy="26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Relaterede </a:t>
            </a:r>
            <a:r>
              <a:rPr lang="da-DK" sz="3200" b="1" dirty="0" err="1" smtClean="0"/>
              <a:t>Interreg</a:t>
            </a:r>
            <a:r>
              <a:rPr lang="da-DK" sz="3200" b="1" dirty="0" smtClean="0"/>
              <a:t> projekter</a:t>
            </a:r>
            <a:endParaRPr lang="da-DK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sz="2400" dirty="0" smtClean="0"/>
              <a:t>Energi Øresund </a:t>
            </a:r>
            <a:r>
              <a:rPr lang="da-DK" sz="2400" u="sng" dirty="0" smtClean="0">
                <a:hlinkClick r:id="rId2"/>
              </a:rPr>
              <a:t>http://www.energioresund.org/</a:t>
            </a:r>
            <a:r>
              <a:rPr lang="da-DK" sz="2400" dirty="0" smtClean="0"/>
              <a:t> </a:t>
            </a:r>
          </a:p>
          <a:p>
            <a:endParaRPr lang="da-DK" sz="2400" dirty="0" smtClean="0"/>
          </a:p>
          <a:p>
            <a:endParaRPr lang="da-DK" sz="2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sz="2400" dirty="0" smtClean="0"/>
              <a:t>Urban Transition </a:t>
            </a:r>
            <a:r>
              <a:rPr lang="da-DK" sz="2400" dirty="0" err="1" smtClean="0"/>
              <a:t>Öresund</a:t>
            </a:r>
            <a:r>
              <a:rPr lang="da-DK" sz="2400" dirty="0" smtClean="0"/>
              <a:t> </a:t>
            </a:r>
            <a:r>
              <a:rPr lang="da-DK" sz="2400" dirty="0" err="1" smtClean="0">
                <a:hlinkClick r:id="rId3"/>
              </a:rPr>
              <a:t>www.urban-transition.org</a:t>
            </a:r>
            <a:endParaRPr lang="da-DK" sz="2400" dirty="0" smtClean="0"/>
          </a:p>
          <a:p>
            <a:endParaRPr lang="da-DK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23495" t="7112" r="25069" b="10591"/>
          <a:stretch>
            <a:fillRect/>
          </a:stretch>
        </p:blipFill>
        <p:spPr bwMode="auto">
          <a:xfrm>
            <a:off x="899592" y="2852936"/>
            <a:ext cx="3312368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 l="18473" t="7037" r="17674" b="4292"/>
          <a:stretch>
            <a:fillRect/>
          </a:stretch>
        </p:blipFill>
        <p:spPr bwMode="auto">
          <a:xfrm>
            <a:off x="4788024" y="2852936"/>
            <a:ext cx="3816424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EU_fla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88488" y="142852"/>
            <a:ext cx="810290" cy="82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nterreg_Logo_sideskrift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489090" y="1142984"/>
            <a:ext cx="1193062" cy="26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203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Acrobat Document</vt:lpstr>
      <vt:lpstr>Integrering mellem Bæredygtige Byggeprocesser</vt:lpstr>
      <vt:lpstr>INTEGRERING MELLEM BAEREDYGTIGA BYGGEPROCESSER</vt:lpstr>
      <vt:lpstr>INTEGRERING MELLEM BAEREDYGTIGA BYGGEPROCESSER</vt:lpstr>
      <vt:lpstr>Observationer</vt:lpstr>
      <vt:lpstr>Observationer</vt:lpstr>
      <vt:lpstr>Observationer</vt:lpstr>
      <vt:lpstr>Observationer</vt:lpstr>
      <vt:lpstr>Web sites</vt:lpstr>
      <vt:lpstr>Relaterede Interreg projekter</vt:lpstr>
      <vt:lpstr>PowerPoint Presentation</vt:lpstr>
    </vt:vector>
  </TitlesOfParts>
  <Company>BYG.DTU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 Karlshøj</dc:creator>
  <cp:lastModifiedBy>Jan Karlshøj</cp:lastModifiedBy>
  <cp:revision>97</cp:revision>
  <dcterms:created xsi:type="dcterms:W3CDTF">2010-03-02T21:31:59Z</dcterms:created>
  <dcterms:modified xsi:type="dcterms:W3CDTF">2012-09-12T05:16:43Z</dcterms:modified>
</cp:coreProperties>
</file>