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  <p:embeddedFont>
      <p:font typeface="Maven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schemas.openxmlformats.org/officeDocument/2006/relationships/font" Target="fonts/MavenPro-regular.fntdata"/><Relationship Id="rId12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-regular.fntdata"/><Relationship Id="rId14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656625" y="2666073"/>
            <a:ext cx="4255500" cy="669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Project Proposal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958550" y="3335375"/>
            <a:ext cx="3024600" cy="14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Course Code      :  EDAN85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Course Teacher  :  Flavius Gruian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Student               :  Arun Jeevaraj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9" name="Shape 279"/>
          <p:cNvSpPr txBox="1"/>
          <p:nvPr>
            <p:ph type="ctrTitle"/>
          </p:nvPr>
        </p:nvSpPr>
        <p:spPr>
          <a:xfrm>
            <a:off x="195375" y="360425"/>
            <a:ext cx="6264600" cy="833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Vector accelerator array in </a:t>
            </a:r>
            <a:r>
              <a:rPr lang="en"/>
              <a:t>constrained m</a:t>
            </a:r>
            <a:r>
              <a:rPr lang="en"/>
              <a:t>emory bandwidth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-81075" y="181550"/>
            <a:ext cx="4335000" cy="699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Target Application</a:t>
            </a:r>
          </a:p>
        </p:txBody>
      </p:sp>
      <p:sp>
        <p:nvSpPr>
          <p:cNvPr id="285" name="Shape 285"/>
          <p:cNvSpPr/>
          <p:nvPr/>
        </p:nvSpPr>
        <p:spPr>
          <a:xfrm>
            <a:off x="4424400" y="-9300"/>
            <a:ext cx="47196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4701875" y="116425"/>
            <a:ext cx="3531600" cy="1677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4844625" y="702925"/>
            <a:ext cx="233100" cy="504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5932775" y="1415725"/>
            <a:ext cx="1147800" cy="3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Drift Space</a:t>
            </a:r>
          </a:p>
        </p:txBody>
      </p:sp>
      <p:sp>
        <p:nvSpPr>
          <p:cNvPr id="289" name="Shape 289"/>
          <p:cNvSpPr/>
          <p:nvPr/>
        </p:nvSpPr>
        <p:spPr>
          <a:xfrm>
            <a:off x="7676375" y="267925"/>
            <a:ext cx="327900" cy="1374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0" name="Shape 2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9212" y="2866351"/>
            <a:ext cx="2494463" cy="104419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/>
          <p:nvPr/>
        </p:nvSpPr>
        <p:spPr>
          <a:xfrm>
            <a:off x="5712450" y="2130600"/>
            <a:ext cx="1788000" cy="531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    Drift space</a:t>
            </a:r>
          </a:p>
        </p:txBody>
      </p:sp>
      <p:sp>
        <p:nvSpPr>
          <p:cNvPr id="292" name="Shape 292"/>
          <p:cNvSpPr/>
          <p:nvPr/>
        </p:nvSpPr>
        <p:spPr>
          <a:xfrm>
            <a:off x="5022925" y="2216975"/>
            <a:ext cx="233100" cy="297900"/>
          </a:xfrm>
          <a:prstGeom prst="ellipse">
            <a:avLst/>
          </a:prstGeom>
          <a:solidFill>
            <a:srgbClr val="757575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/>
        </p:nvSpPr>
        <p:spPr>
          <a:xfrm>
            <a:off x="5256025" y="2048687"/>
            <a:ext cx="5571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x0</a:t>
            </a:r>
          </a:p>
        </p:txBody>
      </p:sp>
      <p:sp>
        <p:nvSpPr>
          <p:cNvPr id="294" name="Shape 294"/>
          <p:cNvSpPr/>
          <p:nvPr/>
        </p:nvSpPr>
        <p:spPr>
          <a:xfrm>
            <a:off x="7956875" y="2247287"/>
            <a:ext cx="233100" cy="297900"/>
          </a:xfrm>
          <a:prstGeom prst="ellipse">
            <a:avLst/>
          </a:prstGeom>
          <a:solidFill>
            <a:srgbClr val="757575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 txBox="1"/>
          <p:nvPr/>
        </p:nvSpPr>
        <p:spPr>
          <a:xfrm>
            <a:off x="8164725" y="1949387"/>
            <a:ext cx="5571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x1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4701875" y="2601250"/>
            <a:ext cx="12309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7619975" y="2504275"/>
            <a:ext cx="12309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8" name="Shape 298"/>
          <p:cNvCxnSpPr>
            <a:stCxn id="287" idx="6"/>
            <a:endCxn id="289" idx="2"/>
          </p:cNvCxnSpPr>
          <p:nvPr/>
        </p:nvCxnSpPr>
        <p:spPr>
          <a:xfrm>
            <a:off x="5077725" y="955225"/>
            <a:ext cx="2598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9" name="Shape 299"/>
          <p:cNvSpPr txBox="1"/>
          <p:nvPr/>
        </p:nvSpPr>
        <p:spPr>
          <a:xfrm>
            <a:off x="102500" y="932875"/>
            <a:ext cx="4464000" cy="1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Particle Beam simulator Linear Model with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        high density particle space: 10^6 particles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Particles represented by space vector (dimension 6), x, y, z coordinates and momentum  parameters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10^6 matrix multiplication per frame.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602500" y="2856250"/>
            <a:ext cx="14616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1" name="Shape 301"/>
          <p:cNvCxnSpPr>
            <a:stCxn id="287" idx="4"/>
            <a:endCxn id="292" idx="0"/>
          </p:cNvCxnSpPr>
          <p:nvPr/>
        </p:nvCxnSpPr>
        <p:spPr>
          <a:xfrm>
            <a:off x="4961175" y="1207525"/>
            <a:ext cx="178200" cy="100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2" name="Shape 302"/>
          <p:cNvCxnSpPr>
            <a:stCxn id="289" idx="4"/>
            <a:endCxn id="294" idx="0"/>
          </p:cNvCxnSpPr>
          <p:nvPr/>
        </p:nvCxnSpPr>
        <p:spPr>
          <a:xfrm>
            <a:off x="7840325" y="1642525"/>
            <a:ext cx="233100" cy="60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03" name="Shape 303"/>
          <p:cNvSpPr txBox="1"/>
          <p:nvPr/>
        </p:nvSpPr>
        <p:spPr>
          <a:xfrm>
            <a:off x="6084150" y="613650"/>
            <a:ext cx="1044600" cy="1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 distance</a:t>
            </a:r>
          </a:p>
        </p:txBody>
      </p:sp>
      <p:sp>
        <p:nvSpPr>
          <p:cNvPr id="304" name="Shape 304"/>
          <p:cNvSpPr txBox="1"/>
          <p:nvPr>
            <p:ph type="title"/>
          </p:nvPr>
        </p:nvSpPr>
        <p:spPr>
          <a:xfrm>
            <a:off x="0" y="2661900"/>
            <a:ext cx="4335000" cy="699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Application parameters</a:t>
            </a:r>
          </a:p>
        </p:txBody>
      </p:sp>
      <p:sp>
        <p:nvSpPr>
          <p:cNvPr id="305" name="Shape 305"/>
          <p:cNvSpPr/>
          <p:nvPr/>
        </p:nvSpPr>
        <p:spPr>
          <a:xfrm>
            <a:off x="4623875" y="3974725"/>
            <a:ext cx="78000" cy="115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5813125" y="3980275"/>
            <a:ext cx="78000" cy="1140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6791212" y="4000350"/>
            <a:ext cx="78000" cy="115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00225" y="3974725"/>
            <a:ext cx="78000" cy="115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768625" y="3974725"/>
            <a:ext cx="78000" cy="115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4773300" y="4115000"/>
            <a:ext cx="968400" cy="531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Drift space</a:t>
            </a:r>
          </a:p>
        </p:txBody>
      </p:sp>
      <p:sp>
        <p:nvSpPr>
          <p:cNvPr id="311" name="Shape 311"/>
          <p:cNvSpPr/>
          <p:nvPr/>
        </p:nvSpPr>
        <p:spPr>
          <a:xfrm>
            <a:off x="5782262" y="4115000"/>
            <a:ext cx="968400" cy="531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Drift space</a:t>
            </a:r>
          </a:p>
        </p:txBody>
      </p:sp>
      <p:sp>
        <p:nvSpPr>
          <p:cNvPr id="312" name="Shape 312"/>
          <p:cNvSpPr/>
          <p:nvPr/>
        </p:nvSpPr>
        <p:spPr>
          <a:xfrm>
            <a:off x="6791250" y="4115000"/>
            <a:ext cx="968400" cy="531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Drift space</a:t>
            </a:r>
          </a:p>
        </p:txBody>
      </p:sp>
      <p:sp>
        <p:nvSpPr>
          <p:cNvPr id="313" name="Shape 313"/>
          <p:cNvSpPr/>
          <p:nvPr/>
        </p:nvSpPr>
        <p:spPr>
          <a:xfrm>
            <a:off x="7800225" y="4115000"/>
            <a:ext cx="968400" cy="531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Drift space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270750" y="3309900"/>
            <a:ext cx="42816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Frame size : 45 MBytes for double precision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Iterative Nature : Test for 1000 frames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5" name="Shape 315"/>
          <p:cNvSpPr txBox="1"/>
          <p:nvPr/>
        </p:nvSpPr>
        <p:spPr>
          <a:xfrm>
            <a:off x="4653675" y="4850750"/>
            <a:ext cx="793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Frame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5854450" y="4850750"/>
            <a:ext cx="793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6827337" y="4850750"/>
            <a:ext cx="793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7838825" y="4850750"/>
            <a:ext cx="793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1829800" y="1718225"/>
            <a:ext cx="3380700" cy="29901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 txBox="1"/>
          <p:nvPr>
            <p:ph type="title"/>
          </p:nvPr>
        </p:nvSpPr>
        <p:spPr>
          <a:xfrm>
            <a:off x="444700" y="65400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Target Hardware Design.</a:t>
            </a:r>
          </a:p>
        </p:txBody>
      </p:sp>
      <p:sp>
        <p:nvSpPr>
          <p:cNvPr id="325" name="Shape 325"/>
          <p:cNvSpPr/>
          <p:nvPr/>
        </p:nvSpPr>
        <p:spPr>
          <a:xfrm>
            <a:off x="782450" y="2317275"/>
            <a:ext cx="643200" cy="228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144600" y="2317275"/>
            <a:ext cx="1412700" cy="131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Vector Accelerator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Array</a:t>
            </a:r>
          </a:p>
        </p:txBody>
      </p:sp>
      <p:sp>
        <p:nvSpPr>
          <p:cNvPr id="327" name="Shape 327"/>
          <p:cNvSpPr/>
          <p:nvPr/>
        </p:nvSpPr>
        <p:spPr>
          <a:xfrm>
            <a:off x="1463525" y="2847000"/>
            <a:ext cx="643200" cy="403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 txBox="1"/>
          <p:nvPr/>
        </p:nvSpPr>
        <p:spPr>
          <a:xfrm>
            <a:off x="562325" y="1645625"/>
            <a:ext cx="14127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DDR MEMORY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782450" y="3074050"/>
            <a:ext cx="6432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5409275" y="0"/>
            <a:ext cx="368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 txBox="1"/>
          <p:nvPr/>
        </p:nvSpPr>
        <p:spPr>
          <a:xfrm>
            <a:off x="4128275" y="1774000"/>
            <a:ext cx="1281000" cy="9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FPGA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5801775" y="814475"/>
            <a:ext cx="3079500" cy="40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3726875" y="2317275"/>
            <a:ext cx="1412700" cy="131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Vector Accelerator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Array</a:t>
            </a:r>
          </a:p>
        </p:txBody>
      </p:sp>
      <p:sp>
        <p:nvSpPr>
          <p:cNvPr id="334" name="Shape 334"/>
          <p:cNvSpPr/>
          <p:nvPr/>
        </p:nvSpPr>
        <p:spPr>
          <a:xfrm>
            <a:off x="3248787" y="2331875"/>
            <a:ext cx="346500" cy="1311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RAM</a:t>
            </a:r>
          </a:p>
        </p:txBody>
      </p:sp>
      <p:sp>
        <p:nvSpPr>
          <p:cNvPr id="335" name="Shape 335"/>
          <p:cNvSpPr/>
          <p:nvPr/>
        </p:nvSpPr>
        <p:spPr>
          <a:xfrm>
            <a:off x="4793062" y="2331875"/>
            <a:ext cx="346500" cy="1311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RAM</a:t>
            </a:r>
          </a:p>
        </p:txBody>
      </p:sp>
      <p:sp>
        <p:nvSpPr>
          <p:cNvPr id="336" name="Shape 336"/>
          <p:cNvSpPr txBox="1"/>
          <p:nvPr>
            <p:ph type="title"/>
          </p:nvPr>
        </p:nvSpPr>
        <p:spPr>
          <a:xfrm>
            <a:off x="5587800" y="505125"/>
            <a:ext cx="4335000" cy="6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Target Design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5801775" y="1645625"/>
            <a:ext cx="3793500" cy="6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Maximise throughput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Keep accuracy fidelity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8" name="Shape 338"/>
          <p:cNvSpPr txBox="1"/>
          <p:nvPr>
            <p:ph type="title"/>
          </p:nvPr>
        </p:nvSpPr>
        <p:spPr>
          <a:xfrm>
            <a:off x="5801775" y="1205025"/>
            <a:ext cx="4335000" cy="6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 Design Requirements</a:t>
            </a:r>
          </a:p>
        </p:txBody>
      </p:sp>
      <p:sp>
        <p:nvSpPr>
          <p:cNvPr id="339" name="Shape 339"/>
          <p:cNvSpPr txBox="1"/>
          <p:nvPr>
            <p:ph type="title"/>
          </p:nvPr>
        </p:nvSpPr>
        <p:spPr>
          <a:xfrm>
            <a:off x="5801775" y="2331875"/>
            <a:ext cx="4335000" cy="6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 Hardware Design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5858550" y="2786125"/>
            <a:ext cx="3793500" cy="6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Use Memory Hierarchy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Use Fixed Point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Vector accelerator Array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50" y="881450"/>
            <a:ext cx="9144000" cy="4262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78100" y="1059875"/>
            <a:ext cx="4161900" cy="40725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 txBox="1"/>
          <p:nvPr>
            <p:ph type="title"/>
          </p:nvPr>
        </p:nvSpPr>
        <p:spPr>
          <a:xfrm>
            <a:off x="-95050" y="0"/>
            <a:ext cx="4335000" cy="699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Design Flow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602500" y="2856250"/>
            <a:ext cx="14616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 txBox="1"/>
          <p:nvPr/>
        </p:nvSpPr>
        <p:spPr>
          <a:xfrm>
            <a:off x="379350" y="1383550"/>
            <a:ext cx="3804600" cy="17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Software Simulation Model for reference data (Matlab or python.)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HLS/SystemC </a:t>
            </a:r>
            <a:r>
              <a:rPr lang="en">
                <a:solidFill>
                  <a:srgbClr val="FFFFFF"/>
                </a:solidFill>
              </a:rPr>
              <a:t>behavioral</a:t>
            </a:r>
            <a:r>
              <a:rPr lang="en">
                <a:solidFill>
                  <a:srgbClr val="FFFFFF"/>
                </a:solidFill>
              </a:rPr>
              <a:t> Models.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FPGA Implementation and verification.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4636325" y="1076700"/>
            <a:ext cx="4239900" cy="83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                 Matlab/Python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993000" y="3413950"/>
            <a:ext cx="3313800" cy="9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Optional 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Use ethernet I/O with PC for testing and verification.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4697200" y="1316550"/>
            <a:ext cx="2421000" cy="3570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Reference Simulation Model</a:t>
            </a:r>
          </a:p>
        </p:txBody>
      </p:sp>
      <p:sp>
        <p:nvSpPr>
          <p:cNvPr id="353" name="Shape 353"/>
          <p:cNvSpPr/>
          <p:nvPr/>
        </p:nvSpPr>
        <p:spPr>
          <a:xfrm>
            <a:off x="4636325" y="1987750"/>
            <a:ext cx="4239900" cy="1627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 Vivado HLS</a:t>
            </a:r>
          </a:p>
        </p:txBody>
      </p:sp>
      <p:sp>
        <p:nvSpPr>
          <p:cNvPr id="354" name="Shape 354"/>
          <p:cNvSpPr/>
          <p:nvPr/>
        </p:nvSpPr>
        <p:spPr>
          <a:xfrm>
            <a:off x="4697200" y="2227625"/>
            <a:ext cx="2421000" cy="3570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Behaviour Simulation Model</a:t>
            </a:r>
          </a:p>
        </p:txBody>
      </p:sp>
      <p:sp>
        <p:nvSpPr>
          <p:cNvPr id="355" name="Shape 355"/>
          <p:cNvSpPr/>
          <p:nvPr/>
        </p:nvSpPr>
        <p:spPr>
          <a:xfrm>
            <a:off x="4697200" y="3138700"/>
            <a:ext cx="2421000" cy="3570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Hardware Implementation</a:t>
            </a:r>
          </a:p>
        </p:txBody>
      </p:sp>
      <p:cxnSp>
        <p:nvCxnSpPr>
          <p:cNvPr id="356" name="Shape 356"/>
          <p:cNvCxnSpPr>
            <a:stCxn id="352" idx="2"/>
            <a:endCxn id="354" idx="0"/>
          </p:cNvCxnSpPr>
          <p:nvPr/>
        </p:nvCxnSpPr>
        <p:spPr>
          <a:xfrm>
            <a:off x="5907700" y="1673550"/>
            <a:ext cx="0" cy="55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57" name="Shape 357"/>
          <p:cNvCxnSpPr>
            <a:stCxn id="354" idx="2"/>
            <a:endCxn id="355" idx="0"/>
          </p:cNvCxnSpPr>
          <p:nvPr/>
        </p:nvCxnSpPr>
        <p:spPr>
          <a:xfrm>
            <a:off x="5907700" y="2584625"/>
            <a:ext cx="0" cy="55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